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</Types>
</file>

<file path=_rels/.rels>&#65279;<?xml version="1.0" encoding="UTF-8" standalone="yes" ?>
<Relationships xmlns="http://schemas.openxmlformats.org/package/2006/relationships">
	<Relationship Id="rId1" Type="http://schemas.openxmlformats.org/officeDocument/2006/relationships/officeDocument" Target="ppt/presentation.xml"/>
	<Relationship Id="rId2" Type="http://schemas.openxmlformats.org/package/2006/relationships/metadata/thumbnail" Target="docProps/thumbnail.jpeg"/>
	<Relationship Id="rId3" Type="http://schemas.openxmlformats.org/package/2006/relationships/metadata/core-properties" Target="docProps/core.xml"/>
	<Relationship Id="rId4" Type="http://schemas.openxmlformats.org/officeDocument/2006/relationships/extended-properties" Target="docProps/app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slideMasters/slideMaster1.xml"/>
	<Relationship Id="rId2" Type="http://schemas.openxmlformats.org/officeDocument/2006/relationships/presProps" Target="presProps.xml"/>
	<Relationship Id="rId3" Type="http://schemas.openxmlformats.org/officeDocument/2006/relationships/viewProps" Target="viewProps.xml"/>
	<Relationship Id="rId4" Type="http://schemas.openxmlformats.org/officeDocument/2006/relationships/theme" Target="theme/theme1.xml"/>
	<Relationship Id="rId5" Type="http://schemas.openxmlformats.org/officeDocument/2006/relationships/tableStyles" Target="tableStyles.xml"/>
	<Relationship Id="rId6" Type="http://schemas.openxmlformats.org/officeDocument/2006/relationships/slide" Target="slides/slide1.xml"/>
	<Relationship Id="rId7" Type="http://schemas.openxmlformats.org/officeDocument/2006/relationships/slide" Target="slides/slide2.xml"/>
	<Relationship Id="rId8" Type="http://schemas.openxmlformats.org/officeDocument/2006/relationships/slide" Target="slides/slide3.xml"/>
	<Relationship Id="rId9" Type="http://schemas.openxmlformats.org/officeDocument/2006/relationships/slide" Target="slides/slide4.xml"/>
	<Relationship Id="rId10" Type="http://schemas.openxmlformats.org/officeDocument/2006/relationships/slide" Target="slides/slide5.xml"/>
	<Relationship Id="rId11" Type="http://schemas.openxmlformats.org/officeDocument/2006/relationships/slide" Target="slides/slide6.xml"/>
	<Relationship Id="rId12" Type="http://schemas.openxmlformats.org/officeDocument/2006/relationships/slide" Target="slides/slide7.xml"/>
	<Relationship Id="rId13" Type="http://schemas.openxmlformats.org/officeDocument/2006/relationships/slide" Target="slides/slide8.xml"/>
	<Relationship Id="rId14" Type="http://schemas.openxmlformats.org/officeDocument/2006/relationships/slide" Target="slides/slide9.xml"/>
	<Relationship Id="rId15" Type="http://schemas.openxmlformats.org/officeDocument/2006/relationships/slide" Target="slides/slide10.xml"/>
</Relationships>
</file>

<file path=ppt/slideLayouts/_rels/slideLayout1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10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11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2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3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4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5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6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7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8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_rels/slideLayout9.xml.rels>&#65279;<?xml version="1.0" encoding="UTF-8" standalone="yes" ?>
<Relationships xmlns="http://schemas.openxmlformats.org/package/2006/relationships">
	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 standalone="yes" ?>
<Relationships xmlns="http://schemas.openxmlformats.org/package/2006/relationships">
	<Relationship Id="rId1" Type="http://schemas.openxmlformats.org/officeDocument/2006/relationships/slideLayout" Target="../slideLayouts/slideLayout1.xml"/>
	<Relationship Id="rId2" Type="http://schemas.openxmlformats.org/officeDocument/2006/relationships/slideLayout" Target="../slideLayouts/slideLayout2.xml"/>
	<Relationship Id="rId3" Type="http://schemas.openxmlformats.org/officeDocument/2006/relationships/slideLayout" Target="../slideLayouts/slideLayout3.xml"/>
	<Relationship Id="rId4" Type="http://schemas.openxmlformats.org/officeDocument/2006/relationships/slideLayout" Target="../slideLayouts/slideLayout4.xml"/>
	<Relationship Id="rId5" Type="http://schemas.openxmlformats.org/officeDocument/2006/relationships/slideLayout" Target="../slideLayouts/slideLayout5.xml"/>
	<Relationship Id="rId6" Type="http://schemas.openxmlformats.org/officeDocument/2006/relationships/slideLayout" Target="../slideLayouts/slideLayout6.xml"/>
	<Relationship Id="rId7" Type="http://schemas.openxmlformats.org/officeDocument/2006/relationships/slideLayout" Target="../slideLayouts/slideLayout7.xml"/>
	<Relationship Id="rId8" Type="http://schemas.openxmlformats.org/officeDocument/2006/relationships/slideLayout" Target="../slideLayouts/slideLayout8.xml"/>
	<Relationship Id="rId9" Type="http://schemas.openxmlformats.org/officeDocument/2006/relationships/slideLayout" Target="../slideLayouts/slideLayout9.xml"/>
	<Relationship Id="rId10" Type="http://schemas.openxmlformats.org/officeDocument/2006/relationships/slideLayout" Target="../slideLayouts/slideLayout10.xml"/>
	<Relationship Id="rId11" Type="http://schemas.openxmlformats.org/officeDocument/2006/relationships/slideLayout" Target="../slideLayouts/slideLayout11.xml"/>
	<Relationship Id="rId12" Type="http://schemas.openxmlformats.org/officeDocument/2006/relationships/theme" Target="../theme/theme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RbBG" Type="http://schemas.openxmlformats.org/officeDocument/2006/relationships/image" Target="../media/IMG_X4_Cliped_eXerRsyTrd43ssAfoi1KKLwwDcotwqHe.PNG"/>
	<Relationship Id="rId_g5VY" Type="http://schemas.openxmlformats.org/officeDocument/2006/relationships/image" Target="../media/IMG_X6_Cliped_1jGurQGziQr9lQWgRH9U9r7ZSF1em9p0.PNG"/>
	<Relationship Id="rId_bxCk" Type="http://schemas.openxmlformats.org/officeDocument/2006/relationships/image" Target="../media/IMG_X7_Cliped_5UNotHnn6lSCCV7KiI66a3LCPeNg00FS.PNG"/>
	<Relationship Id="rId_3k8l" Type="http://schemas.openxmlformats.org/officeDocument/2006/relationships/image" Target="../media/IMG_X7_Cliped_V2iCIU8e0ZzwNIE8PU78BN6l19sCn5ur.PNG"/>
	<Relationship Id="rId_nxFU" Type="http://schemas.openxmlformats.org/officeDocument/2006/relationships/image" Target="../media/IMG_X8_Cliped_2bcac7v8B7LzAqvor1Ao4JZyoUsgD71t.PNG"/>
</Relationships>
</file>

<file path=ppt/slides/_rels/slide10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7EUH" Type="http://schemas.openxmlformats.org/officeDocument/2006/relationships/image" Target="../media/IMG_Pattern_P9_714B5538MNLDTFYW.PNG"/>
	<Relationship Id="rId_W28M" Type="http://schemas.openxmlformats.org/officeDocument/2006/relationships/image" Target="../media/IMG_Pattern_P15_F5FIY9ZU7J20W5YJ.PNG"/>
	<Relationship Id="rId_5Yf0" Type="http://schemas.openxmlformats.org/officeDocument/2006/relationships/image" Target="../media/IMG_X18_Cliped_Te6chSlOroGSBp0JleQFGtkzdLUK5ydI.PNG"/>
</Relationships>
</file>

<file path=ppt/slides/_rels/slide2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JL3D" Type="http://schemas.openxmlformats.org/officeDocument/2006/relationships/image" Target="../media/IMG_Pattern_P9_TA49P43AVYS2IOP6.PNG"/>
	<Relationship Id="rId_EPmd" Type="http://schemas.openxmlformats.org/officeDocument/2006/relationships/image" Target="../media/IMG_Pattern_P15_H3QADUIWDVK7N0BH.PNG"/>
	<Relationship Id="rId_NeaI" Type="http://schemas.openxmlformats.org/officeDocument/2006/relationships/image" Target="../media/IMG_X18_Cliped_Fv7acLFVK0yor22qNtYLInUQIw4pMX5Z.PNG"/>
</Relationships>
</file>

<file path=ppt/slides/_rels/slide3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TLOI" Type="http://schemas.openxmlformats.org/officeDocument/2006/relationships/image" Target="../media/IMG_Pattern_P9_PZMZB651UM7UJO74.PNG"/>
	<Relationship Id="rId_uS7Z" Type="http://schemas.openxmlformats.org/officeDocument/2006/relationships/image" Target="../media/IMG_Pattern_P15_5PWQ9FDQXH6TVT03.PNG"/>
	<Relationship Id="rId_H2os" Type="http://schemas.openxmlformats.org/officeDocument/2006/relationships/image" Target="../media/IMG_X18_Cliped_u0ZS2Zunru7gsxMuCVK2CBR8tfQ1A3vI.PNG"/>
	<Relationship Id="rId_wqAR" Type="http://schemas.openxmlformats.org/officeDocument/2006/relationships/image" Target="../media/IMG_X20_Cliped_mbhe5yHAr99HcBngNgzYYyB2RcYP01su.PNG"/>
	<Relationship Id="rId_vyXd" Type="http://schemas.openxmlformats.org/officeDocument/2006/relationships/image" Target="../media/IMG_X20_Cliped_QyWU132P87aMyrYXEC2n0B7h4qhURjQH.PNG"/>
	<Relationship Id="rId_lDLK" Type="http://schemas.openxmlformats.org/officeDocument/2006/relationships/image" Target="../media/IMG_X20_Cliped_czUF13DL31LkWDwENsoqpKxDAwPPnLFN.PNG"/>
	<Relationship Id="rId_Dv2y" Type="http://schemas.openxmlformats.org/officeDocument/2006/relationships/image" Target="../media/IMG_X20_Cliped_11JLmyIw7vulaMLfwkVAvU0lPZ9fKcC8.PNG"/>
	<Relationship Id="rId_3CAw" Type="http://schemas.openxmlformats.org/officeDocument/2006/relationships/image" Target="../media/IMG_X20_Cliped_irZ0pcgAfZRHcyoyKD31QQvESDS1MuXr.PNG"/>
</Relationships>
</file>

<file path=ppt/slides/_rels/slide4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nVtk" Type="http://schemas.openxmlformats.org/officeDocument/2006/relationships/image" Target="../media/IMG_Pattern_P9_750GLNFW3K0H4WYF.PNG"/>
	<Relationship Id="rId_a4FX" Type="http://schemas.openxmlformats.org/officeDocument/2006/relationships/image" Target="../media/IMG_Pattern_P15_7IQKSARM2WYYI3IE.PNG"/>
	<Relationship Id="rId_K86a" Type="http://schemas.openxmlformats.org/officeDocument/2006/relationships/image" Target="../media/IMG_X18_Cliped_5BALBhvuCwvPZqvZojQjzHP3Ht4gNuYa.PNG"/>
	<Relationship Id="rId_aVQW" Type="http://schemas.openxmlformats.org/officeDocument/2006/relationships/image" Target="../media/IMG_X21_Cliped_MmryKQGZ5E2Oom8l7cPVtFYEJacNSDbO.PNG"/>
	<Relationship Id="rId_QghM" Type="http://schemas.openxmlformats.org/officeDocument/2006/relationships/image" Target="../media/IMG_X21_Cliped_UAc8GxJS8yW2l8HFVAe7D0NLl5JEbZJV.PNG"/>
	<Relationship Id="rId_lvFw" Type="http://schemas.openxmlformats.org/officeDocument/2006/relationships/image" Target="../media/IMG_X21_Cliped_9J4x2y0cPGKpskitAks1KdhAype17Ibi.PNG"/>
	<Relationship Id="rId_UDk6" Type="http://schemas.openxmlformats.org/officeDocument/2006/relationships/image" Target="../media/IMG_X21_Cliped_YRdHPqVuKqxqE3f5JNoZVfzkSVHRC8Uz.PNG"/>
</Relationships>
</file>

<file path=ppt/slides/_rels/slide5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KuNK" Type="http://schemas.openxmlformats.org/officeDocument/2006/relationships/image" Target="../media/IMG_Pattern_P9_8E97WOFIMOAEASW5.PNG"/>
	<Relationship Id="rId_7k5X" Type="http://schemas.openxmlformats.org/officeDocument/2006/relationships/image" Target="../media/IMG_Pattern_P15_6QATB8BS0OZ18RNO.PNG"/>
	<Relationship Id="rId_AucJ" Type="http://schemas.openxmlformats.org/officeDocument/2006/relationships/image" Target="../media/IMG_X18_Cliped_EpTJibg31dT6MtUgpkUreOfTvGshkKXe.PNG"/>
	<Relationship Id="rId_lS1D" Type="http://schemas.openxmlformats.org/officeDocument/2006/relationships/image" Target="../media/IMG_X21_Cliped_1xTb8oBJObQuiWhofmhqi5kNpqRgpDYj.PNG"/>
	<Relationship Id="rId_isQl" Type="http://schemas.openxmlformats.org/officeDocument/2006/relationships/image" Target="../media/IMG_X21_Cliped_S4RzssFWI0Rav6NwD52Nkk1I3SD2mseu.PNG"/>
	<Relationship Id="rId_eUu2" Type="http://schemas.openxmlformats.org/officeDocument/2006/relationships/image" Target="../media/IMG_X21_Cliped_26nd0VMIWflCzZVbOh46xvWUhn1GhqhI.PNG"/>
</Relationships>
</file>

<file path=ppt/slides/_rels/slide6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3ImK" Type="http://schemas.openxmlformats.org/officeDocument/2006/relationships/image" Target="../media/IMG_Pattern_P9_2UVEB7ULYFZ05JFS.PNG"/>
	<Relationship Id="rId_MMOP" Type="http://schemas.openxmlformats.org/officeDocument/2006/relationships/image" Target="../media/IMG_Pattern_P15_DYIGDT4WADPBMB6X.PNG"/>
	<Relationship Id="rId_6e7u" Type="http://schemas.openxmlformats.org/officeDocument/2006/relationships/image" Target="../media/IMG_X18_Cliped_O9EQygRvVGk2ZHSZ1YmzCEuLHuc4siKO.PNG"/>
</Relationships>
</file>

<file path=ppt/slides/_rels/slide7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QDvB" Type="http://schemas.openxmlformats.org/officeDocument/2006/relationships/image" Target="../media/IMG_Pattern_P9_N8DSF0G87SO2AQCC.PNG"/>
	<Relationship Id="rId_S5Dt" Type="http://schemas.openxmlformats.org/officeDocument/2006/relationships/image" Target="../media/IMG_Pattern_P15_G2RR3UYVSX5PEKYU.PNG"/>
	<Relationship Id="rId_7aEi" Type="http://schemas.openxmlformats.org/officeDocument/2006/relationships/image" Target="../media/IMG_X18_Cliped_YFnvrPSBBRy1iYOf9xfDzRFw9ZRGCFBE.PNG"/>
</Relationships>
</file>

<file path=ppt/slides/_rels/slide8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wVmR" Type="http://schemas.openxmlformats.org/officeDocument/2006/relationships/image" Target="../media/IMG_Pattern_P9_ZULW4M9BENVJHR0W.PNG"/>
	<Relationship Id="rId_kpHm" Type="http://schemas.openxmlformats.org/officeDocument/2006/relationships/image" Target="../media/IMG_Pattern_P15_BPRHAK9VUGWO7XTC.PNG"/>
	<Relationship Id="rId_mAVV" Type="http://schemas.openxmlformats.org/officeDocument/2006/relationships/image" Target="../media/IMG_X18_Cliped_s2XzB0DsMo5GBXhPc4N46m6HtEZwMvPA.PNG"/>
</Relationships>
</file>

<file path=ppt/slides/_rels/slide9.xml.rels>&#65279;<?xml version="1.0" encoding="UTF-8" standalone="yes" ?>
<Relationships xmlns="http://schemas.openxmlformats.org/package/2006/relationships">
	<Relationship Id="rId_1" Type="http://schemas.openxmlformats.org/officeDocument/2006/relationships/slideLayout" Target="../slideLayouts/slideLayout1.xml"/>
	<Relationship Id="rId_HCKf" Type="http://schemas.openxmlformats.org/officeDocument/2006/relationships/image" Target="../media/IMG_Pattern_P9_LP8UAL3NJPY89DVF.PNG"/>
	<Relationship Id="rId_CNk6" Type="http://schemas.openxmlformats.org/officeDocument/2006/relationships/image" Target="../media/IMG_Pattern_P15_BCJ3G9542RH0ZDTD.PNG"/>
	<Relationship Id="rId_Rz3s" Type="http://schemas.openxmlformats.org/officeDocument/2006/relationships/image" Target="../media/IMG_X18_Cliped_Kt3AeRYXuszHBpLTgCH6RYpOE77YQZNe.PN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1E1A17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4" name="Picture 4"/>
          <p:cNvPicPr>
            <a:picLocks noChangeAspect="0" noChangeArrowheads="0"/>
          </p:cNvPicPr>
          <p:nvPr/>
        </p:nvPicPr>
        <p:blipFill>
          <a:blip r:embed="rId_RbBG" cstate="print"/>
          <a:srcRect/>
          <a:stretch>
            <a:fillRect/>
          </a:stretch>
        </p:blipFill>
        <p:spPr bwMode="auto">
          <a:xfrm>
            <a:off x="0" y="9296400"/>
            <a:ext cx="18288000" cy="8001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g5VY" cstate="print"/>
          <a:srcRect/>
          <a:stretch>
            <a:fillRect/>
          </a:stretch>
        </p:blipFill>
        <p:spPr bwMode="auto">
          <a:xfrm>
            <a:off x="0" y="0"/>
            <a:ext cx="18288000" cy="22733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bxCk" cstate="print"/>
          <a:srcRect/>
          <a:stretch>
            <a:fillRect/>
          </a:stretch>
        </p:blipFill>
        <p:spPr bwMode="auto">
          <a:xfrm>
            <a:off x="139700" y="6997700"/>
            <a:ext cx="9017000" cy="22987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3k8l" cstate="print"/>
          <a:srcRect/>
          <a:stretch>
            <a:fillRect/>
          </a:stretch>
        </p:blipFill>
        <p:spPr bwMode="auto">
          <a:xfrm>
            <a:off x="11709400" y="6997700"/>
            <a:ext cx="5778500" cy="2298700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0" noChangeArrowheads="0"/>
          </p:cNvPicPr>
          <p:nvPr/>
        </p:nvPicPr>
        <p:blipFill>
          <a:blip r:embed="rId_nxFU" cstate="print"/>
          <a:srcRect/>
          <a:stretch>
            <a:fillRect/>
          </a:stretch>
        </p:blipFill>
        <p:spPr bwMode="auto">
          <a:xfrm>
            <a:off x="12534900" y="2413000"/>
            <a:ext cx="4737100" cy="4953000"/>
          </a:xfrm>
          <a:prstGeom prst="rect">
            <a:avLst/>
          </a:prstGeom>
          <a:noFill/>
        </p:spPr>
      </p:pic>
      <p:sp>
        <p:nvSpPr>
          <p:cNvPr id="9" name="TextBox 9"/>
          <p:cNvSpPr txBox="1"/>
          <p:nvPr/>
        </p:nvSpPr>
        <p:spPr>
          <a:xfrm>
            <a:off x="456965" y="2824770"/>
            <a:ext cx="11429281" cy="914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Б</a:t>
            </a: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И</a:t>
            </a: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2</a:t>
            </a: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0</a:t>
            </a: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18 ОНЫ</a:t>
            </a: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FOGSI-ИЙН ЕРӨ</a:t>
            </a: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НХИЙЛӨГЧИЙН СОНГУУЛЬД</a:t>
            </a:r>
          </a:p>
          <a:p>
            <a:pPr marL="2085225">
              <a:lnSpc>
                <a:spcPts val="4200"/>
              </a:lnSpc>
              <a:spcBef>
                <a:spcPts val="0"/>
              </a:spcBef>
            </a:pP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ТАН</a:t>
            </a: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Ы ДЭМЖЛЭГИЙ</a:t>
            </a:r>
            <a:r>
              <a:rPr sz="3053" dirty="0" b="1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Г ХҮСЭЖ БАЙНА.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69400" y="4203799"/>
            <a:ext cx="5141812" cy="28956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322010">
              <a:lnSpc>
                <a:spcPts val="6000"/>
              </a:lnSpc>
              <a:spcBef>
                <a:spcPts val="0"/>
              </a:spcBef>
            </a:pPr>
            <a:r>
              <a:rPr sz="6038" dirty="0" b="1" i="0" smtClean="0">
                <a:solidFill>
                  <a:srgbClr val="DAAB4F"/>
                </a:solidFill>
                <a:latin typeface="Arial" pitchFamily="18"/>
                <a:cs typeface="Arial" pitchFamily="18"/>
              </a:rPr>
              <a:t>Надад</a:t>
            </a:r>
          </a:p>
          <a:p>
            <a:pPr>
              <a:lnSpc>
                <a:spcPts val="8400"/>
              </a:lnSpc>
              <a:spcBef>
                <a:spcPts val="0"/>
              </a:spcBef>
            </a:pPr>
            <a:r>
              <a:rPr sz="6038" dirty="0" b="1" i="0" smtClean="0">
                <a:solidFill>
                  <a:srgbClr val="DAAB4F"/>
                </a:solidFill>
                <a:latin typeface="Arial" pitchFamily="18"/>
                <a:cs typeface="Arial" pitchFamily="18"/>
              </a:rPr>
              <a:t>с</a:t>
            </a:r>
            <a:r>
              <a:rPr sz="6038" dirty="0" b="1" i="0" smtClean="0">
                <a:solidFill>
                  <a:srgbClr val="DAAB4F"/>
                </a:solidFill>
                <a:latin typeface="Arial" pitchFamily="18"/>
                <a:cs typeface="Arial" pitchFamily="18"/>
              </a:rPr>
              <a:t>а</a:t>
            </a:r>
            <a:r>
              <a:rPr sz="6038" dirty="0" b="1" i="0" smtClean="0">
                <a:solidFill>
                  <a:srgbClr val="DAAB4F"/>
                </a:solidFill>
                <a:latin typeface="Arial" pitchFamily="18"/>
                <a:cs typeface="Arial" pitchFamily="18"/>
              </a:rPr>
              <a:t>н</a:t>
            </a:r>
            <a:r>
              <a:rPr sz="6038" dirty="0" b="1" i="0" smtClean="0">
                <a:solidFill>
                  <a:srgbClr val="DAAB4F"/>
                </a:solidFill>
                <a:latin typeface="Arial" pitchFamily="18"/>
                <a:cs typeface="Arial" pitchFamily="18"/>
              </a:rPr>
              <a:t>алаа өгнө</a:t>
            </a:r>
          </a:p>
          <a:p>
            <a:pPr marL="2085665">
              <a:lnSpc>
                <a:spcPts val="8400"/>
              </a:lnSpc>
              <a:spcBef>
                <a:spcPts val="0"/>
              </a:spcBef>
            </a:pPr>
            <a:r>
              <a:rPr sz="6038" dirty="0" b="1" i="0" smtClean="0">
                <a:solidFill>
                  <a:srgbClr val="DAAB4F"/>
                </a:solidFill>
                <a:latin typeface="Arial" pitchFamily="18"/>
                <a:cs typeface="Arial" pitchFamily="18"/>
              </a:rPr>
              <a:t>үү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60635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Freeform 4"/>
          <p:cNvSpPr/>
          <p:nvPr/>
        </p:nvSpPr>
        <p:spPr>
          <a:xfrm>
            <a:off x="-2843273" y="-13044492"/>
            <a:ext cx="38872477" cy="33323504"/>
          </a:xfrm>
          <a:custGeom>
            <a:avLst/>
            <a:gdLst>
              <a:gd name="connsiteX0" fmla="*/ 0 w 38872477"/>
              <a:gd name="connsiteY0" fmla="*/ 16750533 h 33323504"/>
              <a:gd name="connsiteX1" fmla="*/ 9428180 w 38872477"/>
              <a:gd name="connsiteY1" fmla="*/ 0 h 33323504"/>
              <a:gd name="connsiteX2" fmla="*/ 38872477 w 38872477"/>
              <a:gd name="connsiteY2" fmla="*/ 16572973 h 33323504"/>
              <a:gd name="connsiteX3" fmla="*/ 29444296 w 38872477"/>
              <a:gd name="connsiteY3" fmla="*/ 33323504 h 3332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872477" h="33323504">
                <a:moveTo>
                  <a:pt x="0" y="16750532"/>
                </a:moveTo>
                <a:lnTo>
                  <a:pt x="9428181" y="0"/>
                </a:lnTo>
                <a:lnTo>
                  <a:pt x="38872476" y="16572973"/>
                </a:lnTo>
                <a:lnTo>
                  <a:pt x="29444294" y="33323506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7EUH" cstate="print"/>
          <a:srcRect/>
          <a:stretch>
            <a:fillRect/>
          </a:stretch>
        </p:blipFill>
        <p:spPr bwMode="auto">
          <a:xfrm>
            <a:off x="2324100" y="0"/>
            <a:ext cx="15963900" cy="101854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W28M" cstate="print"/>
          <a:srcRect/>
          <a:stretch>
            <a:fillRect/>
          </a:stretch>
        </p:blipFill>
        <p:spPr bwMode="auto">
          <a:xfrm>
            <a:off x="7569200" y="3162300"/>
            <a:ext cx="10718800" cy="70231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5Yf0" cstate="print"/>
          <a:srcRect/>
          <a:stretch>
            <a:fillRect/>
          </a:stretch>
        </p:blipFill>
        <p:spPr bwMode="auto">
          <a:xfrm>
            <a:off x="571500" y="8115300"/>
            <a:ext cx="17221200" cy="1422400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1188491" y="2260876"/>
            <a:ext cx="15095117" cy="4508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1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.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Умайн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салстын у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ургийн шүүрэл хэвийн бус байх</a:t>
            </a:r>
          </a:p>
          <a:p>
            <a:pPr>
              <a:lnSpc>
                <a:spcPts val="6200"/>
              </a:lnSpc>
              <a:spcBef>
                <a:spcPts val="0"/>
              </a:spcBef>
            </a:pP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2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.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Инт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егрин/наалд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ацын молекул хэвийн бу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с 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байх</a:t>
            </a:r>
          </a:p>
          <a:p>
            <a:pPr>
              <a:lnSpc>
                <a:spcPts val="6200"/>
              </a:lnSpc>
              <a:spcBef>
                <a:spcPts val="0"/>
              </a:spcBef>
            </a:pP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3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.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Т э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с болон бай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г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лийн устгагч эсийн ид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вхжил хэвийн</a:t>
            </a:r>
          </a:p>
          <a:p>
            <a:pPr>
              <a:lnSpc>
                <a:spcPts val="6200"/>
              </a:lnSpc>
              <a:spcBef>
                <a:spcPts val="0"/>
              </a:spcBef>
            </a:pP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бус байх</a:t>
            </a:r>
          </a:p>
          <a:p>
            <a:pPr>
              <a:lnSpc>
                <a:spcPts val="6200"/>
              </a:lnSpc>
              <a:spcBef>
                <a:spcPts val="0"/>
              </a:spcBef>
            </a:pP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4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.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Үр х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в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рөлд хортой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хүчин зүйлс ялгарах</a:t>
            </a:r>
          </a:p>
          <a:p>
            <a:pPr>
              <a:lnSpc>
                <a:spcPts val="6200"/>
              </a:lnSpc>
              <a:spcBef>
                <a:spcPts val="0"/>
              </a:spcBef>
            </a:pP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5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.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Умайн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цусны эр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г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лтийн (перфузи) алдаг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</a:t>
            </a:r>
            <a:r>
              <a:rPr sz="4531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7968" y="886404"/>
            <a:ext cx="10054392" cy="7620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6000"/>
              </a:lnSpc>
              <a:spcBef>
                <a:spcPts val="0"/>
              </a:spcBef>
            </a:pPr>
            <a:r>
              <a:rPr sz="604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Ум</a:t>
            </a:r>
            <a:r>
              <a:rPr sz="604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а</a:t>
            </a:r>
            <a:r>
              <a:rPr sz="604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йн салстын хүчин зүйлс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60635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Freeform 4"/>
          <p:cNvSpPr/>
          <p:nvPr/>
        </p:nvSpPr>
        <p:spPr>
          <a:xfrm>
            <a:off x="-2843273" y="-13044492"/>
            <a:ext cx="38872477" cy="33323504"/>
          </a:xfrm>
          <a:custGeom>
            <a:avLst/>
            <a:gdLst>
              <a:gd name="connsiteX0" fmla="*/ 0 w 38872477"/>
              <a:gd name="connsiteY0" fmla="*/ 16750533 h 33323504"/>
              <a:gd name="connsiteX1" fmla="*/ 9428180 w 38872477"/>
              <a:gd name="connsiteY1" fmla="*/ 0 h 33323504"/>
              <a:gd name="connsiteX2" fmla="*/ 38872477 w 38872477"/>
              <a:gd name="connsiteY2" fmla="*/ 16572973 h 33323504"/>
              <a:gd name="connsiteX3" fmla="*/ 29444296 w 38872477"/>
              <a:gd name="connsiteY3" fmla="*/ 33323504 h 3332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872477" h="33323504">
                <a:moveTo>
                  <a:pt x="0" y="16750532"/>
                </a:moveTo>
                <a:lnTo>
                  <a:pt x="9428181" y="0"/>
                </a:lnTo>
                <a:lnTo>
                  <a:pt x="38872476" y="16572973"/>
                </a:lnTo>
                <a:lnTo>
                  <a:pt x="29444294" y="33323506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JL3D" cstate="print"/>
          <a:srcRect/>
          <a:stretch>
            <a:fillRect/>
          </a:stretch>
        </p:blipFill>
        <p:spPr bwMode="auto">
          <a:xfrm>
            <a:off x="2324100" y="0"/>
            <a:ext cx="15963900" cy="101854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EPmd" cstate="print"/>
          <a:srcRect/>
          <a:stretch>
            <a:fillRect/>
          </a:stretch>
        </p:blipFill>
        <p:spPr bwMode="auto">
          <a:xfrm>
            <a:off x="7569200" y="3162300"/>
            <a:ext cx="10718800" cy="70231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NeaI" cstate="print"/>
          <a:srcRect/>
          <a:stretch>
            <a:fillRect/>
          </a:stretch>
        </p:blipFill>
        <p:spPr bwMode="auto">
          <a:xfrm>
            <a:off x="571500" y="8115300"/>
            <a:ext cx="17221200" cy="1422400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5190850" y="2866318"/>
            <a:ext cx="11702419" cy="698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5500"/>
              </a:lnSpc>
              <a:spcBef>
                <a:spcPts val="0"/>
              </a:spcBef>
            </a:pPr>
            <a:r>
              <a:rPr sz="5599" dirty="0" b="1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Ш</a:t>
            </a:r>
            <a:r>
              <a:rPr sz="5600" dirty="0" b="1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а</a:t>
            </a:r>
            <a:r>
              <a:rPr sz="5599" dirty="0" b="1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лтгаан тодорхойг</a:t>
            </a:r>
            <a:r>
              <a:rPr sz="5600" dirty="0" b="1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ү</a:t>
            </a:r>
            <a:r>
              <a:rPr sz="5599" dirty="0" b="1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й үргүйдэл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73567" y="4702821"/>
            <a:ext cx="7418576" cy="4572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600"/>
              </a:lnSpc>
              <a:spcBef>
                <a:spcPts val="0"/>
              </a:spcBef>
            </a:pPr>
            <a:r>
              <a:rPr sz="366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Ахмедабад х</a:t>
            </a:r>
            <a:r>
              <a:rPr sz="366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</a:t>
            </a:r>
            <a:r>
              <a:rPr sz="366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тын 60 дахь AICOG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88973" y="6824282"/>
            <a:ext cx="3383685" cy="800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r>
              <a:rPr sz="2699" dirty="0" b="0" i="0" smtClean="0">
                <a:solidFill>
                  <a:srgbClr val="000000"/>
                </a:solidFill>
                <a:latin typeface="Noto Sans Zawgyi Thin" pitchFamily="18"/>
                <a:cs typeface="Noto Sans Zawgyi Thin" pitchFamily="18"/>
              </a:rPr>
              <a:t>ХИЭ</a:t>
            </a:r>
            <a:r>
              <a:rPr sz="269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-305 </a:t>
            </a:r>
            <a:r>
              <a:rPr sz="2699" dirty="0" b="0" i="0" smtClean="0">
                <a:solidFill>
                  <a:srgbClr val="000000"/>
                </a:solidFill>
                <a:latin typeface="Noto Sans Zawgyi Thin" pitchFamily="18"/>
                <a:cs typeface="Noto Sans Zawgyi Thin" pitchFamily="18"/>
              </a:rPr>
              <a:t>Н</a:t>
            </a:r>
            <a:r>
              <a:rPr sz="269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.</a:t>
            </a:r>
            <a:r>
              <a:rPr sz="2699" dirty="0" b="0" i="0" smtClean="0">
                <a:solidFill>
                  <a:srgbClr val="000000"/>
                </a:solidFill>
                <a:latin typeface="Noto Sans Zawgyi Thin" pitchFamily="18"/>
                <a:cs typeface="Noto Sans Zawgyi Thin" pitchFamily="18"/>
              </a:rPr>
              <a:t>Мишээл</a:t>
            </a:r>
          </a:p>
          <a:p>
            <a:pPr marL="1427559">
              <a:lnSpc>
                <a:spcPts val="3700"/>
              </a:lnSpc>
              <a:spcBef>
                <a:spcPts val="0"/>
              </a:spcBef>
            </a:pPr>
            <a:r>
              <a:rPr sz="2699" dirty="0" b="0" i="0" smtClean="0">
                <a:solidFill>
                  <a:srgbClr val="000000"/>
                </a:solidFill>
                <a:latin typeface="Noto Sans Zawgyi Thin" pitchFamily="18"/>
                <a:cs typeface="Noto Sans Zawgyi Thin" pitchFamily="18"/>
              </a:rPr>
              <a:t>П</a:t>
            </a:r>
            <a:r>
              <a:rPr sz="2699" dirty="0" b="0" i="0" smtClean="0">
                <a:solidFill>
                  <a:srgbClr val="000000"/>
                </a:solidFill>
                <a:latin typeface="Arial" pitchFamily="18"/>
                <a:cs typeface="Arial" pitchFamily="18"/>
              </a:rPr>
              <a:t>. </a:t>
            </a:r>
            <a:r>
              <a:rPr sz="2699" dirty="0" b="0" i="0" smtClean="0">
                <a:solidFill>
                  <a:srgbClr val="000000"/>
                </a:solidFill>
                <a:latin typeface="Noto Sans Zawgyi Thin" pitchFamily="18"/>
                <a:cs typeface="Noto Sans Zawgyi Thin" pitchFamily="18"/>
              </a:rPr>
              <a:t>Үүрцайх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60635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Freeform 4"/>
          <p:cNvSpPr/>
          <p:nvPr/>
        </p:nvSpPr>
        <p:spPr>
          <a:xfrm>
            <a:off x="-2843273" y="-13044492"/>
            <a:ext cx="38872477" cy="33323504"/>
          </a:xfrm>
          <a:custGeom>
            <a:avLst/>
            <a:gdLst>
              <a:gd name="connsiteX0" fmla="*/ 0 w 38872477"/>
              <a:gd name="connsiteY0" fmla="*/ 16750533 h 33323504"/>
              <a:gd name="connsiteX1" fmla="*/ 9428180 w 38872477"/>
              <a:gd name="connsiteY1" fmla="*/ 0 h 33323504"/>
              <a:gd name="connsiteX2" fmla="*/ 38872477 w 38872477"/>
              <a:gd name="connsiteY2" fmla="*/ 16572973 h 33323504"/>
              <a:gd name="connsiteX3" fmla="*/ 29444296 w 38872477"/>
              <a:gd name="connsiteY3" fmla="*/ 33323504 h 3332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872477" h="33323504">
                <a:moveTo>
                  <a:pt x="0" y="16750532"/>
                </a:moveTo>
                <a:lnTo>
                  <a:pt x="9428181" y="0"/>
                </a:lnTo>
                <a:lnTo>
                  <a:pt x="38872476" y="16572973"/>
                </a:lnTo>
                <a:lnTo>
                  <a:pt x="29444294" y="33323506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TLOI" cstate="print"/>
          <a:srcRect/>
          <a:stretch>
            <a:fillRect/>
          </a:stretch>
        </p:blipFill>
        <p:spPr bwMode="auto">
          <a:xfrm>
            <a:off x="2324100" y="0"/>
            <a:ext cx="15963900" cy="101854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uS7Z" cstate="print"/>
          <a:srcRect/>
          <a:stretch>
            <a:fillRect/>
          </a:stretch>
        </p:blipFill>
        <p:spPr bwMode="auto">
          <a:xfrm>
            <a:off x="7569200" y="3162300"/>
            <a:ext cx="10718800" cy="70231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H2os" cstate="print"/>
          <a:srcRect/>
          <a:stretch>
            <a:fillRect/>
          </a:stretch>
        </p:blipFill>
        <p:spPr bwMode="auto">
          <a:xfrm>
            <a:off x="571500" y="8115300"/>
            <a:ext cx="17221200" cy="1422400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0" noChangeArrowheads="0"/>
          </p:cNvPicPr>
          <p:nvPr/>
        </p:nvPicPr>
        <p:blipFill>
          <a:blip r:embed="rId_wqAR" cstate="print"/>
          <a:srcRect/>
          <a:stretch>
            <a:fillRect/>
          </a:stretch>
        </p:blipFill>
        <p:spPr bwMode="auto">
          <a:xfrm>
            <a:off x="1955800" y="2501900"/>
            <a:ext cx="381000" cy="381000"/>
          </a:xfrm>
          <a:prstGeom prst="rect">
            <a:avLst/>
          </a:prstGeom>
          <a:noFill/>
        </p:spPr>
      </p:pic>
      <p:sp>
        <p:nvSpPr>
          <p:cNvPr id="9" name="TextBox 9"/>
          <p:cNvSpPr txBox="1"/>
          <p:nvPr/>
        </p:nvSpPr>
        <p:spPr>
          <a:xfrm>
            <a:off x="2574098" y="2480484"/>
            <a:ext cx="13216533" cy="41402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100"/>
              </a:lnSpc>
              <a:spcBef>
                <a:spcPts val="0"/>
              </a:spcBef>
            </a:pP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Он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ш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и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го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о.. Залуу дээр нь илрүүлэх</a:t>
            </a:r>
          </a:p>
          <a:p>
            <a:pPr>
              <a:lnSpc>
                <a:spcPts val="5700"/>
              </a:lnSpc>
              <a:spcBef>
                <a:spcPts val="0"/>
              </a:spcBef>
            </a:pP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Ш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и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нжилг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ээ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.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.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Оновчтой болгох</a:t>
            </a:r>
          </a:p>
          <a:p>
            <a:pPr>
              <a:lnSpc>
                <a:spcPts val="5700"/>
              </a:lnSpc>
              <a:spcBef>
                <a:spcPts val="0"/>
              </a:spcBef>
            </a:pP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Ме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е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жме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нт.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.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Хэр хугацаанд?</a:t>
            </a:r>
          </a:p>
          <a:p>
            <a:pPr>
              <a:lnSpc>
                <a:spcPts val="5700"/>
              </a:lnSpc>
              <a:spcBef>
                <a:spcPts val="0"/>
              </a:spcBef>
            </a:pP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Ур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т   х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уга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ц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ны   үр   дагавар..Хангалтт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й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  нотолгоо</a:t>
            </a:r>
          </a:p>
          <a:p>
            <a:pPr>
              <a:lnSpc>
                <a:spcPts val="5700"/>
              </a:lnSpc>
              <a:spcBef>
                <a:spcPts val="0"/>
              </a:spcBef>
            </a:pP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ба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й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на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у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у?</a:t>
            </a:r>
          </a:p>
          <a:p>
            <a:pPr>
              <a:lnSpc>
                <a:spcPts val="5700"/>
              </a:lnSpc>
              <a:spcBef>
                <a:spcPts val="0"/>
              </a:spcBef>
            </a:pP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Пра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к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т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и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к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асу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у</a:t>
            </a:r>
            <a:r>
              <a:rPr sz="417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длууд</a:t>
            </a:r>
          </a:p>
        </p:txBody>
      </p:sp>
      <p:pic>
        <p:nvPicPr>
          <p:cNvPr id="10" name="Picture 10"/>
          <p:cNvPicPr>
            <a:picLocks noChangeAspect="0" noChangeArrowheads="0"/>
          </p:cNvPicPr>
          <p:nvPr/>
        </p:nvPicPr>
        <p:blipFill>
          <a:blip r:embed="rId_vyXd" cstate="print"/>
          <a:srcRect/>
          <a:stretch>
            <a:fillRect/>
          </a:stretch>
        </p:blipFill>
        <p:spPr bwMode="auto">
          <a:xfrm>
            <a:off x="1955800" y="3289300"/>
            <a:ext cx="381000" cy="381000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0" noChangeArrowheads="0"/>
          </p:cNvPicPr>
          <p:nvPr/>
        </p:nvPicPr>
        <p:blipFill>
          <a:blip r:embed="rId_lDLK" cstate="print"/>
          <a:srcRect/>
          <a:stretch>
            <a:fillRect/>
          </a:stretch>
        </p:blipFill>
        <p:spPr bwMode="auto">
          <a:xfrm>
            <a:off x="1955800" y="4076700"/>
            <a:ext cx="381000" cy="381000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0" noChangeArrowheads="0"/>
          </p:cNvPicPr>
          <p:nvPr/>
        </p:nvPicPr>
        <p:blipFill>
          <a:blip r:embed="rId_Dv2y" cstate="print"/>
          <a:srcRect/>
          <a:stretch>
            <a:fillRect/>
          </a:stretch>
        </p:blipFill>
        <p:spPr bwMode="auto">
          <a:xfrm>
            <a:off x="1955800" y="4749800"/>
            <a:ext cx="381000" cy="381000"/>
          </a:xfrm>
          <a:prstGeom prst="rect">
            <a:avLst/>
          </a:prstGeom>
          <a:noFill/>
        </p:spPr>
      </p:pic>
      <p:pic>
        <p:nvPicPr>
          <p:cNvPr id="13" name="Picture 13"/>
          <p:cNvPicPr>
            <a:picLocks noChangeAspect="0" noChangeArrowheads="0"/>
          </p:cNvPicPr>
          <p:nvPr/>
        </p:nvPicPr>
        <p:blipFill>
          <a:blip r:embed="rId_3CAw" cstate="print"/>
          <a:srcRect/>
          <a:stretch>
            <a:fillRect/>
          </a:stretch>
        </p:blipFill>
        <p:spPr bwMode="auto">
          <a:xfrm>
            <a:off x="1955800" y="6210300"/>
            <a:ext cx="381000" cy="393700"/>
          </a:xfrm>
          <a:prstGeom prst="rect">
            <a:avLst/>
          </a:prstGeom>
          <a:noFill/>
        </p:spPr>
      </p:pic>
      <p:sp>
        <p:nvSpPr>
          <p:cNvPr id="14" name="TextBox 14"/>
          <p:cNvSpPr txBox="1"/>
          <p:nvPr/>
        </p:nvSpPr>
        <p:spPr>
          <a:xfrm>
            <a:off x="1950334" y="461384"/>
            <a:ext cx="4305744" cy="787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6200"/>
              </a:lnSpc>
              <a:spcBef>
                <a:spcPts val="0"/>
              </a:spcBef>
            </a:pPr>
            <a:r>
              <a:rPr sz="6292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Ш</a:t>
            </a:r>
            <a:r>
              <a:rPr sz="6292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а</a:t>
            </a:r>
            <a:r>
              <a:rPr sz="6292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а</a:t>
            </a:r>
            <a:r>
              <a:rPr sz="6292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р</a:t>
            </a:r>
            <a:r>
              <a:rPr sz="6292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д</a:t>
            </a:r>
            <a:r>
              <a:rPr sz="6292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л</a:t>
            </a:r>
            <a:r>
              <a:rPr sz="6292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а</a:t>
            </a:r>
            <a:r>
              <a:rPr sz="6292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га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60635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Freeform 4"/>
          <p:cNvSpPr/>
          <p:nvPr/>
        </p:nvSpPr>
        <p:spPr>
          <a:xfrm>
            <a:off x="-2843273" y="-13044492"/>
            <a:ext cx="38872477" cy="33323504"/>
          </a:xfrm>
          <a:custGeom>
            <a:avLst/>
            <a:gdLst>
              <a:gd name="connsiteX0" fmla="*/ 0 w 38872477"/>
              <a:gd name="connsiteY0" fmla="*/ 16750533 h 33323504"/>
              <a:gd name="connsiteX1" fmla="*/ 9428180 w 38872477"/>
              <a:gd name="connsiteY1" fmla="*/ 0 h 33323504"/>
              <a:gd name="connsiteX2" fmla="*/ 38872477 w 38872477"/>
              <a:gd name="connsiteY2" fmla="*/ 16572973 h 33323504"/>
              <a:gd name="connsiteX3" fmla="*/ 29444296 w 38872477"/>
              <a:gd name="connsiteY3" fmla="*/ 33323504 h 3332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872477" h="33323504">
                <a:moveTo>
                  <a:pt x="0" y="16750532"/>
                </a:moveTo>
                <a:lnTo>
                  <a:pt x="9428181" y="0"/>
                </a:lnTo>
                <a:lnTo>
                  <a:pt x="38872476" y="16572973"/>
                </a:lnTo>
                <a:lnTo>
                  <a:pt x="29444294" y="33323506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nVtk" cstate="print"/>
          <a:srcRect/>
          <a:stretch>
            <a:fillRect/>
          </a:stretch>
        </p:blipFill>
        <p:spPr bwMode="auto">
          <a:xfrm>
            <a:off x="2324100" y="0"/>
            <a:ext cx="15963900" cy="101854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a4FX" cstate="print"/>
          <a:srcRect/>
          <a:stretch>
            <a:fillRect/>
          </a:stretch>
        </p:blipFill>
        <p:spPr bwMode="auto">
          <a:xfrm>
            <a:off x="7569200" y="3162300"/>
            <a:ext cx="10718800" cy="70231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K86a" cstate="print"/>
          <a:srcRect/>
          <a:stretch>
            <a:fillRect/>
          </a:stretch>
        </p:blipFill>
        <p:spPr bwMode="auto">
          <a:xfrm>
            <a:off x="571500" y="8115300"/>
            <a:ext cx="17221200" cy="1422400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1360278" y="2139306"/>
            <a:ext cx="15987525" cy="51943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300"/>
              </a:lnSpc>
              <a:spcBef>
                <a:spcPts val="0"/>
              </a:spcBef>
            </a:pP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Үр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гүйдлийн ердийн (ста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дарт, суурь) шинжилгээнүүдээр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я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мар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г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өр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ч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т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и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рээгүй   ч,   1   жилий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  хугацаанд   жирэмслэх   болом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ж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гүй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  б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айх.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 (RCOG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у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дирдамж, 1998; Randolp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h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, 2000)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ношийг  зөвхөн  үргүй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лийн  суурь  үнэлгээгээр  ямар 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нэгэн  т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од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ор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х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й 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э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мг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эг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и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рээгүй тохиолдолд та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ви</a:t>
            </a:r>
            <a:r>
              <a:rPr sz="34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на.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Ө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ндгөн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 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э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с гадагшлах (о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в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у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ляци), хангалттай эсүүдийн тоо 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б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о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л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он у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майн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 гуур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сан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х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оолойн нэвтрүүлэлт хэ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в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ийн байх баримттай.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Ж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ирэмслэх боломжгүй байгаа өвчтөнүүдийн 30% нь шалт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гаан 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н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ь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 т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о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д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о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рхой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гүй</a:t>
            </a:r>
          </a:p>
          <a:p>
            <a:pPr>
              <a:lnSpc>
                <a:spcPts val="4700"/>
              </a:lnSpc>
              <a:spcBef>
                <a:spcPts val="0"/>
              </a:spcBef>
            </a:pP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үр</a:t>
            </a:r>
            <a:r>
              <a:rPr sz="34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гүйдэлтэй байдаг.</a:t>
            </a:r>
          </a:p>
        </p:txBody>
      </p:sp>
      <p:pic>
        <p:nvPicPr>
          <p:cNvPr id="9" name="Picture 9"/>
          <p:cNvPicPr>
            <a:picLocks noChangeAspect="0" noChangeArrowheads="0"/>
          </p:cNvPicPr>
          <p:nvPr/>
        </p:nvPicPr>
        <p:blipFill>
          <a:blip r:embed="rId_aVQW" cstate="print"/>
          <a:srcRect/>
          <a:stretch>
            <a:fillRect/>
          </a:stretch>
        </p:blipFill>
        <p:spPr bwMode="auto">
          <a:xfrm>
            <a:off x="647700" y="2082800"/>
            <a:ext cx="381000" cy="381000"/>
          </a:xfrm>
          <a:prstGeom prst="rect">
            <a:avLst/>
          </a:prstGeom>
          <a:noFill/>
        </p:spPr>
      </p:pic>
      <p:pic>
        <p:nvPicPr>
          <p:cNvPr id="10" name="Picture 10"/>
          <p:cNvPicPr>
            <a:picLocks noChangeAspect="0" noChangeArrowheads="0"/>
          </p:cNvPicPr>
          <p:nvPr/>
        </p:nvPicPr>
        <p:blipFill>
          <a:blip r:embed="rId_QghM" cstate="print"/>
          <a:srcRect/>
          <a:stretch>
            <a:fillRect/>
          </a:stretch>
        </p:blipFill>
        <p:spPr bwMode="auto">
          <a:xfrm>
            <a:off x="647700" y="3962400"/>
            <a:ext cx="381000" cy="381000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0" noChangeArrowheads="0"/>
          </p:cNvPicPr>
          <p:nvPr/>
        </p:nvPicPr>
        <p:blipFill>
          <a:blip r:embed="rId_lvFw" cstate="print"/>
          <a:srcRect/>
          <a:stretch>
            <a:fillRect/>
          </a:stretch>
        </p:blipFill>
        <p:spPr bwMode="auto">
          <a:xfrm>
            <a:off x="647700" y="5245100"/>
            <a:ext cx="381000" cy="381000"/>
          </a:xfrm>
          <a:prstGeom prst="rect">
            <a:avLst/>
          </a:prstGeom>
          <a:noFill/>
        </p:spPr>
      </p:pic>
      <p:pic>
        <p:nvPicPr>
          <p:cNvPr id="12" name="Picture 12"/>
          <p:cNvPicPr>
            <a:picLocks noChangeAspect="0" noChangeArrowheads="0"/>
          </p:cNvPicPr>
          <p:nvPr/>
        </p:nvPicPr>
        <p:blipFill>
          <a:blip r:embed="rId_UDk6" cstate="print"/>
          <a:srcRect/>
          <a:stretch>
            <a:fillRect/>
          </a:stretch>
        </p:blipFill>
        <p:spPr bwMode="auto">
          <a:xfrm>
            <a:off x="647700" y="6350000"/>
            <a:ext cx="381000" cy="381000"/>
          </a:xfrm>
          <a:prstGeom prst="rect">
            <a:avLst/>
          </a:prstGeom>
          <a:noFill/>
        </p:spPr>
      </p:pic>
      <p:sp>
        <p:nvSpPr>
          <p:cNvPr id="13" name="TextBox 13"/>
          <p:cNvSpPr txBox="1"/>
          <p:nvPr/>
        </p:nvSpPr>
        <p:spPr>
          <a:xfrm>
            <a:off x="1029325" y="306339"/>
            <a:ext cx="6875948" cy="10033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7900"/>
              </a:lnSpc>
              <a:spcBef>
                <a:spcPts val="0"/>
              </a:spcBef>
            </a:pPr>
            <a:r>
              <a:rPr sz="7981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То</a:t>
            </a:r>
            <a:r>
              <a:rPr sz="7981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до</a:t>
            </a:r>
            <a:r>
              <a:rPr sz="7981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рхойл</a:t>
            </a:r>
            <a:r>
              <a:rPr sz="7981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о</a:t>
            </a:r>
            <a:r>
              <a:rPr sz="7981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лт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60635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Freeform 4"/>
          <p:cNvSpPr/>
          <p:nvPr/>
        </p:nvSpPr>
        <p:spPr>
          <a:xfrm>
            <a:off x="-2843273" y="-13044492"/>
            <a:ext cx="38872477" cy="33323504"/>
          </a:xfrm>
          <a:custGeom>
            <a:avLst/>
            <a:gdLst>
              <a:gd name="connsiteX0" fmla="*/ 0 w 38872477"/>
              <a:gd name="connsiteY0" fmla="*/ 16750533 h 33323504"/>
              <a:gd name="connsiteX1" fmla="*/ 9428180 w 38872477"/>
              <a:gd name="connsiteY1" fmla="*/ 0 h 33323504"/>
              <a:gd name="connsiteX2" fmla="*/ 38872477 w 38872477"/>
              <a:gd name="connsiteY2" fmla="*/ 16572973 h 33323504"/>
              <a:gd name="connsiteX3" fmla="*/ 29444296 w 38872477"/>
              <a:gd name="connsiteY3" fmla="*/ 33323504 h 3332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872477" h="33323504">
                <a:moveTo>
                  <a:pt x="0" y="16750532"/>
                </a:moveTo>
                <a:lnTo>
                  <a:pt x="9428181" y="0"/>
                </a:lnTo>
                <a:lnTo>
                  <a:pt x="38872476" y="16572973"/>
                </a:lnTo>
                <a:lnTo>
                  <a:pt x="29444294" y="33323506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KuNK" cstate="print"/>
          <a:srcRect/>
          <a:stretch>
            <a:fillRect/>
          </a:stretch>
        </p:blipFill>
        <p:spPr bwMode="auto">
          <a:xfrm>
            <a:off x="2324100" y="0"/>
            <a:ext cx="15963900" cy="101854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7k5X" cstate="print"/>
          <a:srcRect/>
          <a:stretch>
            <a:fillRect/>
          </a:stretch>
        </p:blipFill>
        <p:spPr bwMode="auto">
          <a:xfrm>
            <a:off x="7569200" y="3162300"/>
            <a:ext cx="10718800" cy="70231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AucJ" cstate="print"/>
          <a:srcRect/>
          <a:stretch>
            <a:fillRect/>
          </a:stretch>
        </p:blipFill>
        <p:spPr bwMode="auto">
          <a:xfrm>
            <a:off x="571500" y="8115300"/>
            <a:ext cx="17221200" cy="1422400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1666924" y="2172158"/>
            <a:ext cx="15759323" cy="4610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900"/>
              </a:lnSpc>
              <a:spcBef>
                <a:spcPts val="0"/>
              </a:spcBef>
            </a:pP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Шалтгаан нь тодорхойгүй үргүйдлийн таамагла</a:t>
            </a:r>
            <a:r>
              <a:rPr sz="393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ж</a:t>
            </a: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буй болон далд</a:t>
            </a:r>
          </a:p>
          <a:p>
            <a:pPr>
              <a:lnSpc>
                <a:spcPts val="5400"/>
              </a:lnSpc>
              <a:spcBef>
                <a:spcPts val="0"/>
              </a:spcBef>
            </a:pP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шалтгаануудын урт жагсаалт:</a:t>
            </a:r>
          </a:p>
          <a:p>
            <a:pPr>
              <a:lnSpc>
                <a:spcPts val="5400"/>
              </a:lnSpc>
              <a:spcBef>
                <a:spcPts val="0"/>
              </a:spcBef>
            </a:pP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Олонх нь </a:t>
            </a:r>
            <a:r>
              <a:rPr sz="393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тодорхойгүй</a:t>
            </a:r>
          </a:p>
          <a:p>
            <a:pPr>
              <a:lnSpc>
                <a:spcPts val="5400"/>
              </a:lnSpc>
              <a:spcBef>
                <a:spcPts val="0"/>
              </a:spcBef>
            </a:pP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Маш  олон  хүчин  зүйлс  нь </a:t>
            </a:r>
            <a:r>
              <a:rPr sz="393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 хэвийн  төрөх  чадв</a:t>
            </a:r>
            <a:r>
              <a:rPr sz="3937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а</a:t>
            </a:r>
            <a:r>
              <a:rPr sz="393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ртай</a:t>
            </a: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 хосуудад  ч</a:t>
            </a:r>
          </a:p>
          <a:p>
            <a:pPr>
              <a:lnSpc>
                <a:spcPts val="5400"/>
              </a:lnSpc>
              <a:spcBef>
                <a:spcPts val="0"/>
              </a:spcBef>
            </a:pP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илэрдэг</a:t>
            </a:r>
          </a:p>
          <a:p>
            <a:pPr>
              <a:lnSpc>
                <a:spcPts val="5400"/>
              </a:lnSpc>
              <a:spcBef>
                <a:spcPts val="0"/>
              </a:spcBef>
            </a:pP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Цөөн  хэд  нь  л </a:t>
            </a:r>
            <a:r>
              <a:rPr sz="393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 бодитоор  эмчлэгдэх</a:t>
            </a: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 боломжт</a:t>
            </a:r>
            <a:r>
              <a:rPr sz="393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</a:t>
            </a: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й  байдаг  (Balen,</a:t>
            </a:r>
          </a:p>
          <a:p>
            <a:pPr>
              <a:lnSpc>
                <a:spcPts val="5400"/>
              </a:lnSpc>
              <a:spcBef>
                <a:spcPts val="0"/>
              </a:spcBef>
            </a:pPr>
            <a:r>
              <a:rPr sz="3938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2003)</a:t>
            </a:r>
          </a:p>
        </p:txBody>
      </p:sp>
      <p:pic>
        <p:nvPicPr>
          <p:cNvPr id="9" name="Picture 9"/>
          <p:cNvPicPr>
            <a:picLocks noChangeAspect="0" noChangeArrowheads="0"/>
          </p:cNvPicPr>
          <p:nvPr/>
        </p:nvPicPr>
        <p:blipFill>
          <a:blip r:embed="rId_lS1D" cstate="print"/>
          <a:srcRect/>
          <a:stretch>
            <a:fillRect/>
          </a:stretch>
        </p:blipFill>
        <p:spPr bwMode="auto">
          <a:xfrm>
            <a:off x="1028700" y="3619500"/>
            <a:ext cx="393700" cy="381000"/>
          </a:xfrm>
          <a:prstGeom prst="rect">
            <a:avLst/>
          </a:prstGeom>
          <a:noFill/>
        </p:spPr>
      </p:pic>
      <p:pic>
        <p:nvPicPr>
          <p:cNvPr id="10" name="Picture 10"/>
          <p:cNvPicPr>
            <a:picLocks noChangeAspect="0" noChangeArrowheads="0"/>
          </p:cNvPicPr>
          <p:nvPr/>
        </p:nvPicPr>
        <p:blipFill>
          <a:blip r:embed="rId_isQl" cstate="print"/>
          <a:srcRect/>
          <a:stretch>
            <a:fillRect/>
          </a:stretch>
        </p:blipFill>
        <p:spPr bwMode="auto">
          <a:xfrm>
            <a:off x="1028700" y="4445000"/>
            <a:ext cx="393700" cy="381000"/>
          </a:xfrm>
          <a:prstGeom prst="rect">
            <a:avLst/>
          </a:prstGeom>
          <a:noFill/>
        </p:spPr>
      </p:pic>
      <p:pic>
        <p:nvPicPr>
          <p:cNvPr id="11" name="Picture 11"/>
          <p:cNvPicPr>
            <a:picLocks noChangeAspect="0" noChangeArrowheads="0"/>
          </p:cNvPicPr>
          <p:nvPr/>
        </p:nvPicPr>
        <p:blipFill>
          <a:blip r:embed="rId_eUu2" cstate="print"/>
          <a:srcRect/>
          <a:stretch>
            <a:fillRect/>
          </a:stretch>
        </p:blipFill>
        <p:spPr bwMode="auto">
          <a:xfrm>
            <a:off x="1028700" y="5638800"/>
            <a:ext cx="393700" cy="381000"/>
          </a:xfrm>
          <a:prstGeom prst="rect">
            <a:avLst/>
          </a:prstGeom>
          <a:noFill/>
        </p:spPr>
      </p:pic>
      <p:sp>
        <p:nvSpPr>
          <p:cNvPr id="12" name="TextBox 12"/>
          <p:cNvSpPr txBox="1"/>
          <p:nvPr/>
        </p:nvSpPr>
        <p:spPr>
          <a:xfrm>
            <a:off x="577590" y="559146"/>
            <a:ext cx="5784866" cy="914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7200"/>
              </a:lnSpc>
              <a:spcBef>
                <a:spcPts val="0"/>
              </a:spcBef>
            </a:pPr>
            <a:r>
              <a:rPr sz="7271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Шалт</a:t>
            </a:r>
            <a:r>
              <a:rPr sz="7271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г</a:t>
            </a:r>
            <a:r>
              <a:rPr sz="7271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аануу</a:t>
            </a:r>
            <a:r>
              <a:rPr sz="7271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д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60635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Freeform 4"/>
          <p:cNvSpPr/>
          <p:nvPr/>
        </p:nvSpPr>
        <p:spPr>
          <a:xfrm>
            <a:off x="-2843273" y="-13044492"/>
            <a:ext cx="38872477" cy="33323504"/>
          </a:xfrm>
          <a:custGeom>
            <a:avLst/>
            <a:gdLst>
              <a:gd name="connsiteX0" fmla="*/ 0 w 38872477"/>
              <a:gd name="connsiteY0" fmla="*/ 16750533 h 33323504"/>
              <a:gd name="connsiteX1" fmla="*/ 9428180 w 38872477"/>
              <a:gd name="connsiteY1" fmla="*/ 0 h 33323504"/>
              <a:gd name="connsiteX2" fmla="*/ 38872477 w 38872477"/>
              <a:gd name="connsiteY2" fmla="*/ 16572973 h 33323504"/>
              <a:gd name="connsiteX3" fmla="*/ 29444296 w 38872477"/>
              <a:gd name="connsiteY3" fmla="*/ 33323504 h 3332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872477" h="33323504">
                <a:moveTo>
                  <a:pt x="0" y="16750532"/>
                </a:moveTo>
                <a:lnTo>
                  <a:pt x="9428181" y="0"/>
                </a:lnTo>
                <a:lnTo>
                  <a:pt x="38872476" y="16572973"/>
                </a:lnTo>
                <a:lnTo>
                  <a:pt x="29444294" y="33323506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3ImK" cstate="print"/>
          <a:srcRect/>
          <a:stretch>
            <a:fillRect/>
          </a:stretch>
        </p:blipFill>
        <p:spPr bwMode="auto">
          <a:xfrm>
            <a:off x="2324100" y="0"/>
            <a:ext cx="15963900" cy="101854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MMOP" cstate="print"/>
          <a:srcRect/>
          <a:stretch>
            <a:fillRect/>
          </a:stretch>
        </p:blipFill>
        <p:spPr bwMode="auto">
          <a:xfrm>
            <a:off x="7569200" y="3162300"/>
            <a:ext cx="10718800" cy="70231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6e7u" cstate="print"/>
          <a:srcRect/>
          <a:stretch>
            <a:fillRect/>
          </a:stretch>
        </p:blipFill>
        <p:spPr bwMode="auto">
          <a:xfrm>
            <a:off x="571500" y="8115300"/>
            <a:ext cx="17221200" cy="1422400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1661869" y="1603198"/>
            <a:ext cx="14700886" cy="54991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100"/>
              </a:lnSpc>
              <a:spcBef>
                <a:spcPts val="0"/>
              </a:spcBef>
            </a:pP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1. 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Фолликулын өсөлт хэвийн бус байх</a:t>
            </a: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2. 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Лют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е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инжсэн хагараагүй фолликул</a:t>
            </a: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3. 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LH дааврын хэт их шүүрэл</a:t>
            </a: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4. 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дгөн эс гадагшилсан үеийн пролактины 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х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т их шүүрэл</a:t>
            </a: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5. 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с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тийн дааврын шүүрэл/мэдрэг чанар бу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урах</a:t>
            </a: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6. 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дгөн эсийн цитологийн (эсийн) өөрчлөлтү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үд</a:t>
            </a: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7. 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дгөн эсийн генетикийн өөрчлөлтүүд</a:t>
            </a: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8. 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дгөн эсийн бүрхүүлийн (zona pellucida) э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с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р</a:t>
            </a:r>
            <a:r>
              <a:rPr sz="410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эг бие үүсэх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9408" y="327403"/>
            <a:ext cx="12531160" cy="571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sz="46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Өндгөвч </a:t>
            </a:r>
            <a:r>
              <a:rPr sz="46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б</a:t>
            </a:r>
            <a:r>
              <a:rPr sz="46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олон дотоод шүүрлийн хүчин зүйл</a:t>
            </a:r>
            <a:r>
              <a:rPr sz="4600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60635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Freeform 4"/>
          <p:cNvSpPr/>
          <p:nvPr/>
        </p:nvSpPr>
        <p:spPr>
          <a:xfrm>
            <a:off x="-2843273" y="-13044492"/>
            <a:ext cx="38872477" cy="33323504"/>
          </a:xfrm>
          <a:custGeom>
            <a:avLst/>
            <a:gdLst>
              <a:gd name="connsiteX0" fmla="*/ 0 w 38872477"/>
              <a:gd name="connsiteY0" fmla="*/ 16750533 h 33323504"/>
              <a:gd name="connsiteX1" fmla="*/ 9428180 w 38872477"/>
              <a:gd name="connsiteY1" fmla="*/ 0 h 33323504"/>
              <a:gd name="connsiteX2" fmla="*/ 38872477 w 38872477"/>
              <a:gd name="connsiteY2" fmla="*/ 16572973 h 33323504"/>
              <a:gd name="connsiteX3" fmla="*/ 29444296 w 38872477"/>
              <a:gd name="connsiteY3" fmla="*/ 33323504 h 3332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872477" h="33323504">
                <a:moveTo>
                  <a:pt x="0" y="16750532"/>
                </a:moveTo>
                <a:lnTo>
                  <a:pt x="9428181" y="0"/>
                </a:lnTo>
                <a:lnTo>
                  <a:pt x="38872476" y="16572973"/>
                </a:lnTo>
                <a:lnTo>
                  <a:pt x="29444294" y="33323506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QDvB" cstate="print"/>
          <a:srcRect/>
          <a:stretch>
            <a:fillRect/>
          </a:stretch>
        </p:blipFill>
        <p:spPr bwMode="auto">
          <a:xfrm>
            <a:off x="2324100" y="0"/>
            <a:ext cx="15963900" cy="101854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S5Dt" cstate="print"/>
          <a:srcRect/>
          <a:stretch>
            <a:fillRect/>
          </a:stretch>
        </p:blipFill>
        <p:spPr bwMode="auto">
          <a:xfrm>
            <a:off x="7569200" y="3162300"/>
            <a:ext cx="10718800" cy="70231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7aEi" cstate="print"/>
          <a:srcRect/>
          <a:stretch>
            <a:fillRect/>
          </a:stretch>
        </p:blipFill>
        <p:spPr bwMode="auto">
          <a:xfrm>
            <a:off x="571500" y="8115300"/>
            <a:ext cx="17221200" cy="1422400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1028700" y="2423929"/>
            <a:ext cx="15845306" cy="6350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1. Ма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к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р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оф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аг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б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о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ло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дархлааны идэвхжи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өөрчлөгдөх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204467"/>
            <a:ext cx="10207385" cy="6350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2. Хөнгө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 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х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лбэрий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н эндометриоз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985004"/>
            <a:ext cx="8960068" cy="6350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3. Хлам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и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дийн эс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р</a:t>
            </a:r>
            <a:r>
              <a:rPr sz="5007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эг бие үүсэх</a:t>
            </a:r>
          </a:p>
        </p:txBody>
      </p:sp>
      <p:sp>
        <p:nvSpPr>
          <p:cNvPr id="11" name="Freeform 11"/>
          <p:cNvSpPr/>
          <p:nvPr/>
        </p:nvSpPr>
        <p:spPr>
          <a:xfrm>
            <a:off x="544372" y="1501671"/>
            <a:ext cx="10370343" cy="66675"/>
          </a:xfrm>
          <a:custGeom>
            <a:avLst/>
            <a:gdLst>
              <a:gd name="connsiteX0" fmla="*/ 0 w 10370343"/>
              <a:gd name="connsiteY0" fmla="*/ 0 h 66675"/>
              <a:gd name="connsiteX1" fmla="*/ 10370343 w 10370343"/>
              <a:gd name="connsiteY1" fmla="*/ 0 h 66675"/>
              <a:gd name="connsiteX2" fmla="*/ 10370343 w 10370343"/>
              <a:gd name="connsiteY2" fmla="*/ 66675 h 66675"/>
              <a:gd name="connsiteX3" fmla="*/ 0 w 10370343"/>
              <a:gd name="connsiteY3" fmla="*/ 66675 h 666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0370343" h="66675">
                <a:moveTo>
                  <a:pt x="0" y="0"/>
                </a:moveTo>
                <a:lnTo>
                  <a:pt x="10370343" y="0"/>
                </a:lnTo>
                <a:lnTo>
                  <a:pt x="10370343" y="66675"/>
                </a:lnTo>
                <a:lnTo>
                  <a:pt x="0" y="66675"/>
                </a:lnTo>
                <a:close/>
              </a:path>
            </a:pathLst>
          </a:custGeom>
          <a:solidFill>
            <a:srgbClr val="E5E51E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TextBox 12"/>
          <p:cNvSpPr txBox="1"/>
          <p:nvPr/>
        </p:nvSpPr>
        <p:spPr>
          <a:xfrm>
            <a:off x="544372" y="906005"/>
            <a:ext cx="10529259" cy="6858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5400"/>
              </a:lnSpc>
              <a:spcBef>
                <a:spcPts val="0"/>
              </a:spcBef>
            </a:pPr>
            <a:r>
              <a:rPr sz="541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Хэвлий</a:t>
            </a:r>
            <a:r>
              <a:rPr sz="541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н</a:t>
            </a:r>
            <a:r>
              <a:rPr sz="541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 гялтангийн хүчин зүйлс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60635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Freeform 4"/>
          <p:cNvSpPr/>
          <p:nvPr/>
        </p:nvSpPr>
        <p:spPr>
          <a:xfrm>
            <a:off x="-2843273" y="-13044492"/>
            <a:ext cx="38872477" cy="33323504"/>
          </a:xfrm>
          <a:custGeom>
            <a:avLst/>
            <a:gdLst>
              <a:gd name="connsiteX0" fmla="*/ 0 w 38872477"/>
              <a:gd name="connsiteY0" fmla="*/ 16750533 h 33323504"/>
              <a:gd name="connsiteX1" fmla="*/ 9428180 w 38872477"/>
              <a:gd name="connsiteY1" fmla="*/ 0 h 33323504"/>
              <a:gd name="connsiteX2" fmla="*/ 38872477 w 38872477"/>
              <a:gd name="connsiteY2" fmla="*/ 16572973 h 33323504"/>
              <a:gd name="connsiteX3" fmla="*/ 29444296 w 38872477"/>
              <a:gd name="connsiteY3" fmla="*/ 33323504 h 3332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872477" h="33323504">
                <a:moveTo>
                  <a:pt x="0" y="16750532"/>
                </a:moveTo>
                <a:lnTo>
                  <a:pt x="9428181" y="0"/>
                </a:lnTo>
                <a:lnTo>
                  <a:pt x="38872476" y="16572973"/>
                </a:lnTo>
                <a:lnTo>
                  <a:pt x="29444294" y="33323506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wVmR" cstate="print"/>
          <a:srcRect/>
          <a:stretch>
            <a:fillRect/>
          </a:stretch>
        </p:blipFill>
        <p:spPr bwMode="auto">
          <a:xfrm>
            <a:off x="2806700" y="0"/>
            <a:ext cx="15481300" cy="101854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kpHm" cstate="print"/>
          <a:srcRect/>
          <a:stretch>
            <a:fillRect/>
          </a:stretch>
        </p:blipFill>
        <p:spPr bwMode="auto">
          <a:xfrm>
            <a:off x="8051800" y="2959100"/>
            <a:ext cx="10236200" cy="72263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mAVV" cstate="print"/>
          <a:srcRect/>
          <a:stretch>
            <a:fillRect/>
          </a:stretch>
        </p:blipFill>
        <p:spPr bwMode="auto">
          <a:xfrm>
            <a:off x="571500" y="8115300"/>
            <a:ext cx="17221200" cy="1422400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1633389" y="3675125"/>
            <a:ext cx="15782575" cy="469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700"/>
              </a:lnSpc>
              <a:spcBef>
                <a:spcPts val="0"/>
              </a:spcBef>
            </a:pPr>
            <a:r>
              <a:rPr sz="379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1. Хэвийн бус гүрвэлз</a:t>
            </a:r>
            <a:r>
              <a:rPr sz="379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э</a:t>
            </a:r>
            <a:r>
              <a:rPr sz="379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х хөдөлгөөн эсвэл сормуу</a:t>
            </a:r>
            <a:r>
              <a:rPr sz="379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сл</a:t>
            </a:r>
            <a:r>
              <a:rPr sz="379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аг эсийн идэвхжил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33389" y="5675375"/>
            <a:ext cx="12053989" cy="4699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3700"/>
              </a:lnSpc>
              <a:spcBef>
                <a:spcPts val="0"/>
              </a:spcBef>
            </a:pPr>
            <a:r>
              <a:rPr sz="379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2. Макрофаг болон </a:t>
            </a:r>
            <a:r>
              <a:rPr sz="379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</a:t>
            </a:r>
            <a:r>
              <a:rPr sz="379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архлааны идэвхжил өөрчлөг</a:t>
            </a:r>
            <a:r>
              <a:rPr sz="3800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д</a:t>
            </a:r>
            <a:r>
              <a:rPr sz="379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өх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7890" y="1583163"/>
            <a:ext cx="9733824" cy="698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5500"/>
              </a:lnSpc>
              <a:spcBef>
                <a:spcPts val="0"/>
              </a:spcBef>
            </a:pPr>
            <a:r>
              <a:rPr sz="554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Г</a:t>
            </a:r>
            <a:r>
              <a:rPr sz="554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у</a:t>
            </a:r>
            <a:r>
              <a:rPr sz="554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у</a:t>
            </a:r>
            <a:r>
              <a:rPr sz="554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р</a:t>
            </a:r>
            <a:r>
              <a:rPr sz="554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сан хоолойн</a:t>
            </a:r>
            <a:r>
              <a:rPr sz="5548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 хүчин зүйлс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FFFFF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7998" cy="10085832"/>
          </a:xfrm>
          <a:custGeom>
            <a:avLst/>
            <a:gdLst>
              <a:gd name="connsiteX0" fmla="*/ 0 w 18287998"/>
              <a:gd name="connsiteY0" fmla="*/ 0 h 10085832"/>
              <a:gd name="connsiteX1" fmla="*/ 18287998 w 18287998"/>
              <a:gd name="connsiteY1" fmla="*/ 0 h 10085832"/>
              <a:gd name="connsiteX2" fmla="*/ 18287998 w 18287998"/>
              <a:gd name="connsiteY2" fmla="*/ 10085832 h 10085832"/>
              <a:gd name="connsiteX3" fmla="*/ 0 w 18287998"/>
              <a:gd name="connsiteY3" fmla="*/ 10085832 h 100858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8287998" h="10085832">
                <a:moveTo>
                  <a:pt x="0" y="0"/>
                </a:moveTo>
                <a:lnTo>
                  <a:pt x="18287998" y="0"/>
                </a:lnTo>
                <a:lnTo>
                  <a:pt x="18287998" y="10085832"/>
                </a:lnTo>
                <a:lnTo>
                  <a:pt x="0" y="10085832"/>
                </a:lnTo>
              </a:path>
            </a:pathLst>
          </a:custGeom>
          <a:solidFill>
            <a:srgbClr val="60635F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Freeform 4"/>
          <p:cNvSpPr/>
          <p:nvPr/>
        </p:nvSpPr>
        <p:spPr>
          <a:xfrm>
            <a:off x="-2843273" y="-13044492"/>
            <a:ext cx="38872477" cy="33323504"/>
          </a:xfrm>
          <a:custGeom>
            <a:avLst/>
            <a:gdLst>
              <a:gd name="connsiteX0" fmla="*/ 0 w 38872477"/>
              <a:gd name="connsiteY0" fmla="*/ 16750533 h 33323504"/>
              <a:gd name="connsiteX1" fmla="*/ 9428180 w 38872477"/>
              <a:gd name="connsiteY1" fmla="*/ 0 h 33323504"/>
              <a:gd name="connsiteX2" fmla="*/ 38872477 w 38872477"/>
              <a:gd name="connsiteY2" fmla="*/ 16572973 h 33323504"/>
              <a:gd name="connsiteX3" fmla="*/ 29444296 w 38872477"/>
              <a:gd name="connsiteY3" fmla="*/ 33323504 h 3332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8872477" h="33323504">
                <a:moveTo>
                  <a:pt x="0" y="16750532"/>
                </a:moveTo>
                <a:lnTo>
                  <a:pt x="9428181" y="0"/>
                </a:lnTo>
                <a:lnTo>
                  <a:pt x="38872476" y="16572973"/>
                </a:lnTo>
                <a:lnTo>
                  <a:pt x="29444294" y="33323506"/>
                </a:lnTo>
                <a:close/>
              </a:path>
            </a:pathLst>
          </a:custGeom>
          <a:solidFill>
            <a:srgbClr val="404040">
              <a:alpha val="100000"/>
            </a:srgbClr>
          </a:solidFill>
          <a:ln w="12700" cap="flat">
            <a:solidFill>
              <a:srgbClr val="000000">
                <a:alpha val="0"/>
              </a:srgbClr>
            </a:solidFill>
            <a:prstDash val="solid"/>
          </a:ln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Picture 5"/>
          <p:cNvPicPr>
            <a:picLocks noChangeAspect="0" noChangeArrowheads="0"/>
          </p:cNvPicPr>
          <p:nvPr/>
        </p:nvPicPr>
        <p:blipFill>
          <a:blip r:embed="rId_HCKf" cstate="print"/>
          <a:srcRect/>
          <a:stretch>
            <a:fillRect/>
          </a:stretch>
        </p:blipFill>
        <p:spPr bwMode="auto">
          <a:xfrm>
            <a:off x="2324100" y="0"/>
            <a:ext cx="15963900" cy="1018540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0" noChangeArrowheads="0"/>
          </p:cNvPicPr>
          <p:nvPr/>
        </p:nvPicPr>
        <p:blipFill>
          <a:blip r:embed="rId_CNk6" cstate="print"/>
          <a:srcRect/>
          <a:stretch>
            <a:fillRect/>
          </a:stretch>
        </p:blipFill>
        <p:spPr bwMode="auto">
          <a:xfrm>
            <a:off x="7569200" y="3162300"/>
            <a:ext cx="10718800" cy="7023100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0" noChangeArrowheads="0"/>
          </p:cNvPicPr>
          <p:nvPr/>
        </p:nvPicPr>
        <p:blipFill>
          <a:blip r:embed="rId_Rz3s" cstate="print"/>
          <a:srcRect/>
          <a:stretch>
            <a:fillRect/>
          </a:stretch>
        </p:blipFill>
        <p:spPr bwMode="auto">
          <a:xfrm>
            <a:off x="571500" y="8115300"/>
            <a:ext cx="17221200" cy="1422400"/>
          </a:xfrm>
          <a:prstGeom prst="rect">
            <a:avLst/>
          </a:prstGeom>
          <a:noFill/>
        </p:spPr>
      </p:pic>
      <p:sp>
        <p:nvSpPr>
          <p:cNvPr id="8" name="TextBox 8"/>
          <p:cNvSpPr txBox="1"/>
          <p:nvPr/>
        </p:nvSpPr>
        <p:spPr>
          <a:xfrm>
            <a:off x="1714006" y="3811582"/>
            <a:ext cx="9879618" cy="571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sz="451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1. Умайн хүзүүний салст өөрчлөгдөх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4006" y="5411782"/>
            <a:ext cx="6448941" cy="571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4500"/>
              </a:lnSpc>
              <a:spcBef>
                <a:spcPts val="0"/>
              </a:spcBef>
            </a:pPr>
            <a:r>
              <a:rPr sz="4519" dirty="0" b="0" i="0" smtClean="0">
                <a:solidFill>
                  <a:srgbClr val="FFFFFF"/>
                </a:solidFill>
                <a:latin typeface="Arial" pitchFamily="18"/>
                <a:cs typeface="Arial" pitchFamily="18"/>
              </a:rPr>
              <a:t>2. Эсийн дархлаа ихсэх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7638" y="1597349"/>
            <a:ext cx="10600365" cy="7874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6200"/>
              </a:lnSpc>
              <a:spcBef>
                <a:spcPts val="0"/>
              </a:spcBef>
            </a:pPr>
            <a:r>
              <a:rPr sz="6255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У</a:t>
            </a:r>
            <a:r>
              <a:rPr sz="6255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м</a:t>
            </a:r>
            <a:r>
              <a:rPr sz="6255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а</a:t>
            </a:r>
            <a:r>
              <a:rPr sz="6255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й</a:t>
            </a:r>
            <a:r>
              <a:rPr sz="6255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н</a:t>
            </a:r>
            <a:r>
              <a:rPr sz="6255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 х</a:t>
            </a:r>
            <a:r>
              <a:rPr sz="6255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үзүүни</a:t>
            </a:r>
            <a:r>
              <a:rPr sz="6255" dirty="0" b="0" i="0" smtClean="0">
                <a:solidFill>
                  <a:srgbClr val="E5E51E"/>
                </a:solidFill>
                <a:latin typeface="Arial" pitchFamily="18"/>
                <a:cs typeface="Arial" pitchFamily="18"/>
              </a:rPr>
              <a:t>й хүчин зүйлс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otalTime>7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Manager>Microsoft</Manager>
  <Company>Flyingbee Software Co., LTD, Powered by Flyingbee PDF SDK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бие даалт.pptx</dc:title>
  <dc:creator>Flyingbee Software Co., LTD</dc:creator>
  <cp:lastModifiedBy>61b9a759cb9846b8460809c6dac2088e</cp:lastModifiedBy>
  <cp:revision>3</cp:revision>
  <dcterms:created xsi:type="dcterms:W3CDTF">2026-05-18T09:23:43Z</dcterms:created>
  <dcterms:modified xsi:type="dcterms:W3CDTF">2026-05-18T09:23:43Z</dcterms:modified>
</cp:coreProperties>
</file>