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&#65279;<?xml version="1.0" encoding="UTF-8" standalone="yes" ?>
<Relationships xmlns="http://schemas.openxmlformats.org/package/2006/relationships">
	<Relationship Id="rId1" Type="http://schemas.openxmlformats.org/officeDocument/2006/relationships/officeDocument" Target="ppt/presentation.xml"/>
	<Relationship Id="rId2" Type="http://schemas.openxmlformats.org/package/2006/relationships/metadata/thumbnail" Target="docProps/thumbnail.jpeg"/>
	<Relationship Id="rId3" Type="http://schemas.openxmlformats.org/package/2006/relationships/metadata/core-properties" Target="docProps/core.xml"/>
	<Relationship Id="rId4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slideMasters/slideMaster1.xml"/>
	<Relationship Id="rId2" Type="http://schemas.openxmlformats.org/officeDocument/2006/relationships/presProps" Target="presProps.xml"/>
	<Relationship Id="rId3" Type="http://schemas.openxmlformats.org/officeDocument/2006/relationships/viewProps" Target="viewProps.xml"/>
	<Relationship Id="rId4" Type="http://schemas.openxmlformats.org/officeDocument/2006/relationships/theme" Target="theme/theme1.xml"/>
	<Relationship Id="rId5" Type="http://schemas.openxmlformats.org/officeDocument/2006/relationships/tableStyles" Target="tableStyles.xml"/>
	<Relationship Id="rId6" Type="http://schemas.openxmlformats.org/officeDocument/2006/relationships/slide" Target="slides/slide1.xml"/>
	<Relationship Id="rId7" Type="http://schemas.openxmlformats.org/officeDocument/2006/relationships/slide" Target="slides/slide2.xml"/>
	<Relationship Id="rId8" Type="http://schemas.openxmlformats.org/officeDocument/2006/relationships/slide" Target="slides/slide3.xml"/>
	<Relationship Id="rId9" Type="http://schemas.openxmlformats.org/officeDocument/2006/relationships/slide" Target="slides/slide4.xml"/>
	<Relationship Id="rId10" Type="http://schemas.openxmlformats.org/officeDocument/2006/relationships/slide" Target="slides/slide5.xml"/>
	<Relationship Id="rId11" Type="http://schemas.openxmlformats.org/officeDocument/2006/relationships/slide" Target="slides/slide6.xml"/>
	<Relationship Id="rId12" Type="http://schemas.openxmlformats.org/officeDocument/2006/relationships/slide" Target="slides/slide7.xml"/>
	<Relationship Id="rId13" Type="http://schemas.openxmlformats.org/officeDocument/2006/relationships/slide" Target="slides/slide8.xml"/>
	<Relationship Id="rId14" Type="http://schemas.openxmlformats.org/officeDocument/2006/relationships/slide" Target="slides/slide9.xml"/>
	<Relationship Id="rId15" Type="http://schemas.openxmlformats.org/officeDocument/2006/relationships/slide" Target="slides/slide10.xml"/>
</Relationships>
</file>

<file path=ppt/slideLayouts/_rels/slideLayout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0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2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3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4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5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6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7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8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9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slideLayout" Target="../slideLayouts/slideLayout2.xml"/>
	<Relationship Id="rId3" Type="http://schemas.openxmlformats.org/officeDocument/2006/relationships/slideLayout" Target="../slideLayouts/slideLayout3.xml"/>
	<Relationship Id="rId4" Type="http://schemas.openxmlformats.org/officeDocument/2006/relationships/slideLayout" Target="../slideLayouts/slideLayout4.xml"/>
	<Relationship Id="rId5" Type="http://schemas.openxmlformats.org/officeDocument/2006/relationships/slideLayout" Target="../slideLayouts/slideLayout5.xml"/>
	<Relationship Id="rId6" Type="http://schemas.openxmlformats.org/officeDocument/2006/relationships/slideLayout" Target="../slideLayouts/slideLayout6.xml"/>
	<Relationship Id="rId7" Type="http://schemas.openxmlformats.org/officeDocument/2006/relationships/slideLayout" Target="../slideLayouts/slideLayout7.xml"/>
	<Relationship Id="rId8" Type="http://schemas.openxmlformats.org/officeDocument/2006/relationships/slideLayout" Target="../slideLayouts/slideLayout8.xml"/>
	<Relationship Id="rId9" Type="http://schemas.openxmlformats.org/officeDocument/2006/relationships/slideLayout" Target="../slideLayouts/slideLayout9.xml"/>
	<Relationship Id="rId10" Type="http://schemas.openxmlformats.org/officeDocument/2006/relationships/slideLayout" Target="../slideLayouts/slideLayout10.xml"/>
	<Relationship Id="rId11" Type="http://schemas.openxmlformats.org/officeDocument/2006/relationships/slideLayout" Target="../slideLayouts/slideLayout11.xml"/>
	<Relationship Id="rId1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EypT" Type="http://schemas.openxmlformats.org/officeDocument/2006/relationships/image" Target="../media/IMG_Image6_IWTIINOJVUNVWFAU.JPEG"/>
	<Relationship Id="rId_qyms" Type="http://schemas.openxmlformats.org/officeDocument/2006/relationships/image" Target="../media/IMG_Pattern_P8_I09S2F84KVJ8HPX9.PNG"/>
	<Relationship Id="rId_AMBM" Type="http://schemas.openxmlformats.org/officeDocument/2006/relationships/image" Target="../media/IMG_Pattern_P18_X5P48FZ1UCRPPHUC.PNG"/>
</Relationships>
</file>

<file path=ppt/slides/_rels/slide10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Rapf" Type="http://schemas.openxmlformats.org/officeDocument/2006/relationships/image" Target="../media/IMG_Image110_UD14FH3J2MQ6XLH4.JPEG"/>
</Relationships>
</file>

<file path=ppt/slides/_rels/slide2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</Relationships>
</file>

<file path=ppt/slides/_rels/slide3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4vU5" Type="http://schemas.openxmlformats.org/officeDocument/2006/relationships/image" Target="../media/IMG_Image60_TZXUIRHVB0MN2JWB.JPEG"/>
</Relationships>
</file>

<file path=ppt/slides/_rels/slide4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qysN" Type="http://schemas.openxmlformats.org/officeDocument/2006/relationships/image" Target="../media/IMG_Image68_L2QTXMQ4V5NZ8JSN.JPEG"/>
</Relationships>
</file>

<file path=ppt/slides/_rels/slide5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0lVo" Type="http://schemas.openxmlformats.org/officeDocument/2006/relationships/image" Target="../media/IMG_Image78_8MX2M0GDEZMPPHS3.JPEG"/>
	<Relationship Id="rId_sKTB" Type="http://schemas.openxmlformats.org/officeDocument/2006/relationships/image" Target="../media/IMG_Image79_8KZJESEG4V59KMWA.JPEG"/>
</Relationships>
</file>

<file path=ppt/slides/_rels/slide6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wP05" Type="http://schemas.openxmlformats.org/officeDocument/2006/relationships/image" Target="../media/IMG_Image86_E0DPZC87B54G4O94.JPEG"/>
	<Relationship Id="rId_jvSk" Type="http://schemas.openxmlformats.org/officeDocument/2006/relationships/image" Target="../media/IMG_Image87_A84MI7P0GHMDP276.JPEG"/>
</Relationships>
</file>

<file path=ppt/slides/_rels/slide7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wEBa" Type="http://schemas.openxmlformats.org/officeDocument/2006/relationships/image" Target="../media/IMG_Image93_5EXUA5L8127T7VYP.JPEG"/>
</Relationships>
</file>

<file path=ppt/slides/_rels/slide8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M8xx" Type="http://schemas.openxmlformats.org/officeDocument/2006/relationships/image" Target="../media/IMG_Image102_T6URWG88S1S7VRN2.JPEG"/>
</Relationships>
</file>

<file path=ppt/slides/_rels/slide9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qp3w" Type="http://schemas.openxmlformats.org/officeDocument/2006/relationships/image" Target="../media/IMG_Image105_C5DGJG2U17BVWYA0.JPEG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" name="Picture 3"/>
          <p:cNvPicPr>
            <a:picLocks noChangeAspect="0" noChangeArrowheads="0"/>
          </p:cNvPicPr>
          <p:nvPr/>
        </p:nvPicPr>
        <p:blipFill>
          <a:blip r:embed="rId_EypT" cstate="print"/>
          <a:srcRect/>
          <a:stretch>
            <a:fillRect/>
          </a:stretch>
        </p:blipFill>
        <p:spPr bwMode="auto">
          <a:xfrm>
            <a:off x="0" y="-1"/>
            <a:ext cx="5029200" cy="6858000"/>
          </a:xfrm>
          <a:prstGeom prst="rect">
            <a:avLst/>
          </a:prstGeom>
          <a:noFill/>
        </p:spPr>
      </p:pic>
      <p:pic>
        <p:nvPicPr>
          <p:cNvPr id="4" name="Picture 4"/>
          <p:cNvPicPr>
            <a:picLocks noChangeAspect="0" noChangeArrowheads="0"/>
          </p:cNvPicPr>
          <p:nvPr/>
        </p:nvPicPr>
        <p:blipFill>
          <a:blip r:embed="rId_qyms" cstate="print"/>
          <a:srcRect/>
          <a:stretch>
            <a:fillRect/>
          </a:stretch>
        </p:blipFill>
        <p:spPr bwMode="auto">
          <a:xfrm>
            <a:off x="4978400" y="0"/>
            <a:ext cx="101600" cy="6858000"/>
          </a:xfrm>
          <a:prstGeom prst="rect">
            <a:avLst/>
          </a:prstGeom>
          <a:noFill/>
        </p:spPr>
      </p:pic>
      <p:pic>
        <p:nvPicPr>
          <p:cNvPr id="5" name="Picture 5"/>
          <p:cNvPicPr>
            <a:picLocks noChangeAspect="0" noChangeArrowheads="0"/>
          </p:cNvPicPr>
          <p:nvPr/>
        </p:nvPicPr>
        <p:blipFill>
          <a:blip r:embed="rId_AMBM" cstate="print"/>
          <a:srcRect/>
          <a:stretch>
            <a:fillRect/>
          </a:stretch>
        </p:blipFill>
        <p:spPr bwMode="auto">
          <a:xfrm>
            <a:off x="4978400" y="3517900"/>
            <a:ext cx="101600" cy="3340100"/>
          </a:xfrm>
          <a:prstGeom prst="rect">
            <a:avLst/>
          </a:prstGeom>
          <a:noFill/>
        </p:spPr>
      </p:pic>
      <p:sp>
        <p:nvSpPr>
          <p:cNvPr id="6" name="TextBox 6"/>
          <p:cNvSpPr txBox="1"/>
          <p:nvPr/>
        </p:nvSpPr>
        <p:spPr>
          <a:xfrm>
            <a:off x="5388991" y="1264107"/>
            <a:ext cx="3461124" cy="3492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The thr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ee primary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functio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ns of the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cardiov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ascular system are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to maint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ain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1) nor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 blood pressure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and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2) nor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 cardiac output,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both at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a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81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3) normal venous/capillary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pressure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388991" y="428828"/>
            <a:ext cx="1167629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79" dirty="0" b="1" i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CUOR</a:t>
            </a:r>
            <a:r>
              <a:rPr sz="2378" dirty="0" b="1" i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Freeform 3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F5E4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Freeform 4"/>
          <p:cNvSpPr/>
          <p:nvPr/>
        </p:nvSpPr>
        <p:spPr>
          <a:xfrm>
            <a:off x="356616" y="484632"/>
            <a:ext cx="8430768" cy="5897880"/>
          </a:xfrm>
          <a:custGeom>
            <a:avLst/>
            <a:gdLst>
              <a:gd name="connsiteX0" fmla="*/ 0 w 8430768"/>
              <a:gd name="connsiteY0" fmla="*/ 5897880 h 5897880"/>
              <a:gd name="connsiteX1" fmla="*/ 8430768 w 8430768"/>
              <a:gd name="connsiteY1" fmla="*/ 5897880 h 5897880"/>
              <a:gd name="connsiteX2" fmla="*/ 8430768 w 8430768"/>
              <a:gd name="connsiteY2" fmla="*/ 0 h 5897880"/>
              <a:gd name="connsiteX3" fmla="*/ 0 w 8430768"/>
              <a:gd name="connsiteY3" fmla="*/ 0 h 589788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8430768" h="5897880">
                <a:moveTo>
                  <a:pt x="0" y="5897880"/>
                </a:moveTo>
                <a:lnTo>
                  <a:pt x="8430768" y="5897880"/>
                </a:lnTo>
                <a:lnTo>
                  <a:pt x="843076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5" name="Picture 5"/>
          <p:cNvPicPr>
            <a:picLocks noChangeAspect="0" noChangeArrowheads="0"/>
          </p:cNvPicPr>
          <p:nvPr/>
        </p:nvPicPr>
        <p:blipFill>
          <a:blip r:embed="rId_Rapf" cstate="print"/>
          <a:srcRect/>
          <a:stretch>
            <a:fillRect/>
          </a:stretch>
        </p:blipFill>
        <p:spPr bwMode="auto">
          <a:xfrm>
            <a:off x="1271016" y="640080"/>
            <a:ext cx="6601968" cy="55778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2157984" y="614712"/>
            <a:ext cx="5109214" cy="546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4300"/>
              </a:lnSpc>
              <a:spcBef>
                <a:spcPts val="0"/>
              </a:spcBef>
            </a:pPr>
            <a:r>
              <a:rPr sz="439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Ins</a:t>
            </a:r>
            <a:r>
              <a:rPr sz="439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439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fficienza cardia</a:t>
            </a:r>
            <a:r>
              <a:rPr sz="439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439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49275" y="1373709"/>
            <a:ext cx="8148265" cy="3492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Si 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v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rifica so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 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con una gravissim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 malattia </a:t>
            </a:r>
          </a:p>
          <a:p>
            <a:pPr marL="343052">
              <a:lnSpc>
                <a:spcPts val="38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ca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rdiaca, dato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che il cuore è in gra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do di </a:t>
            </a:r>
          </a:p>
          <a:p>
            <a:pPr marL="343052">
              <a:lnSpc>
                <a:spcPts val="38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co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mpensare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molto bene quando la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condizione </a:t>
            </a:r>
          </a:p>
          <a:p>
            <a:pPr marL="343052">
              <a:lnSpc>
                <a:spcPts val="38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è m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eno grave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.</a:t>
            </a:r>
          </a:p>
          <a:p>
            <a:pPr>
              <a:lnSpc>
                <a:spcPts val="4600"/>
              </a:lnSpc>
              <a:spcBef>
                <a:spcPts val="0"/>
              </a:spcBef>
            </a:pPr>
            <a:r>
              <a:rPr sz="3171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317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Il co</a:t>
            </a:r>
            <a:r>
              <a:rPr sz="3170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</a:t>
            </a:r>
            <a:r>
              <a:rPr sz="317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penso è</a:t>
            </a:r>
            <a:r>
              <a:rPr sz="3170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in primis in forma</a:t>
            </a:r>
            <a:r>
              <a:rPr sz="317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3170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</a:t>
            </a:r>
            <a:r>
              <a:rPr sz="317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 ipertrofia</a:t>
            </a:r>
          </a:p>
          <a:p>
            <a:pPr>
              <a:lnSpc>
                <a:spcPts val="46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Un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gruppo d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m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alattie cardiache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c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nsiste in </a:t>
            </a:r>
          </a:p>
          <a:p>
            <a:pPr marL="343052">
              <a:lnSpc>
                <a:spcPts val="38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insuf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ficiete c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h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usura delle valvol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(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eg,</a:t>
            </a:r>
          </a:p>
        </p:txBody>
      </p:sp>
      <p:sp>
        <p:nvSpPr>
          <p:cNvPr id="5" name="Freeform 5"/>
          <p:cNvSpPr/>
          <p:nvPr/>
        </p:nvSpPr>
        <p:spPr>
          <a:xfrm>
            <a:off x="7150608" y="4862322"/>
            <a:ext cx="978408" cy="27432"/>
          </a:xfrm>
          <a:custGeom>
            <a:avLst/>
            <a:gdLst>
              <a:gd name="connsiteX0" fmla="*/ 0 w 978408"/>
              <a:gd name="connsiteY0" fmla="*/ 27432 h 27432"/>
              <a:gd name="connsiteX1" fmla="*/ 978408 w 978408"/>
              <a:gd name="connsiteY1" fmla="*/ 27432 h 27432"/>
              <a:gd name="connsiteX2" fmla="*/ 978408 w 978408"/>
              <a:gd name="connsiteY2" fmla="*/ 0 h 27432"/>
              <a:gd name="connsiteX3" fmla="*/ 0 w 978408"/>
              <a:gd name="connsiteY3" fmla="*/ 0 h 2743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78408" h="27432">
                <a:moveTo>
                  <a:pt x="0" y="27432"/>
                </a:moveTo>
                <a:lnTo>
                  <a:pt x="978408" y="27432"/>
                </a:lnTo>
                <a:lnTo>
                  <a:pt x="97840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TextBox 6"/>
          <p:cNvSpPr txBox="1"/>
          <p:nvPr/>
        </p:nvSpPr>
        <p:spPr>
          <a:xfrm>
            <a:off x="7156577" y="4520724"/>
            <a:ext cx="1194068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0000FF"/>
                </a:solidFill>
                <a:latin typeface="Calibri" pitchFamily="18"/>
                <a:cs typeface="Calibri" pitchFamily="18"/>
              </a:rPr>
              <a:t>mitral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892327" y="5005991"/>
            <a:ext cx="2272417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0000FF"/>
                </a:solidFill>
                <a:latin typeface="Calibri" pitchFamily="18"/>
                <a:cs typeface="Calibri" pitchFamily="18"/>
              </a:rPr>
              <a:t>re</a:t>
            </a:r>
            <a:r>
              <a:rPr sz="3173" dirty="0" b="0" i="0" smtClean="0">
                <a:solidFill>
                  <a:srgbClr val="0000FF"/>
                </a:solidFill>
                <a:latin typeface="Calibri" pitchFamily="18"/>
                <a:cs typeface="Calibri" pitchFamily="18"/>
              </a:rPr>
              <a:t>gurgitation</a:t>
            </a:r>
          </a:p>
        </p:txBody>
      </p:sp>
      <p:sp>
        <p:nvSpPr>
          <p:cNvPr id="8" name="Freeform 8"/>
          <p:cNvSpPr/>
          <p:nvPr/>
        </p:nvSpPr>
        <p:spPr>
          <a:xfrm>
            <a:off x="896112" y="5346954"/>
            <a:ext cx="2139696" cy="27432"/>
          </a:xfrm>
          <a:custGeom>
            <a:avLst/>
            <a:gdLst>
              <a:gd name="connsiteX0" fmla="*/ 0 w 2139696"/>
              <a:gd name="connsiteY0" fmla="*/ 0 h 27432"/>
              <a:gd name="connsiteX1" fmla="*/ 1069848 w 2139696"/>
              <a:gd name="connsiteY1" fmla="*/ 0 h 27432"/>
              <a:gd name="connsiteX2" fmla="*/ 2139696 w 2139696"/>
              <a:gd name="connsiteY2" fmla="*/ 0 h 27432"/>
              <a:gd name="connsiteX3" fmla="*/ 2139696 w 2139696"/>
              <a:gd name="connsiteY3" fmla="*/ 27432 h 27432"/>
              <a:gd name="connsiteX4" fmla="*/ 1069848 w 2139696"/>
              <a:gd name="connsiteY4" fmla="*/ 27432 h 27432"/>
              <a:gd name="connsiteX5" fmla="*/ 0 w 2139696"/>
              <a:gd name="connsiteY5" fmla="*/ 27432 h 2743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</a:cxnLst>
            <a:rect l="l" t="t" r="r" b="b"/>
            <a:pathLst>
              <a:path w="2139696" h="27432">
                <a:moveTo>
                  <a:pt x="0" y="0"/>
                </a:moveTo>
                <a:lnTo>
                  <a:pt x="1069848" y="0"/>
                </a:lnTo>
                <a:lnTo>
                  <a:pt x="2139696" y="0"/>
                </a:lnTo>
                <a:lnTo>
                  <a:pt x="2139696" y="27432"/>
                </a:lnTo>
                <a:lnTo>
                  <a:pt x="1069848" y="27432"/>
                </a:lnTo>
                <a:lnTo>
                  <a:pt x="0" y="27432"/>
                </a:lnTo>
                <a:close/>
              </a:path>
            </a:pathLst>
          </a:custGeom>
          <a:solidFill>
            <a:srgbClr val="0000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TextBox 9"/>
          <p:cNvSpPr txBox="1"/>
          <p:nvPr/>
        </p:nvSpPr>
        <p:spPr>
          <a:xfrm>
            <a:off x="3041777" y="5005991"/>
            <a:ext cx="2422728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) </a:t>
            </a: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 shunts (eg,</a:t>
            </a:r>
          </a:p>
        </p:txBody>
      </p:sp>
      <p:sp>
        <p:nvSpPr>
          <p:cNvPr id="10" name="Freeform 10"/>
          <p:cNvSpPr/>
          <p:nvPr/>
        </p:nvSpPr>
        <p:spPr>
          <a:xfrm>
            <a:off x="5449824" y="5346954"/>
            <a:ext cx="2286000" cy="27432"/>
          </a:xfrm>
          <a:custGeom>
            <a:avLst/>
            <a:gdLst>
              <a:gd name="connsiteX0" fmla="*/ 0 w 2286000"/>
              <a:gd name="connsiteY0" fmla="*/ 0 h 27432"/>
              <a:gd name="connsiteX1" fmla="*/ 1143000 w 2286000"/>
              <a:gd name="connsiteY1" fmla="*/ 0 h 27432"/>
              <a:gd name="connsiteX2" fmla="*/ 2286000 w 2286000"/>
              <a:gd name="connsiteY2" fmla="*/ 0 h 27432"/>
              <a:gd name="connsiteX3" fmla="*/ 2286000 w 2286000"/>
              <a:gd name="connsiteY3" fmla="*/ 27432 h 27432"/>
              <a:gd name="connsiteX4" fmla="*/ 1143000 w 2286000"/>
              <a:gd name="connsiteY4" fmla="*/ 27432 h 27432"/>
              <a:gd name="connsiteX5" fmla="*/ 0 w 2286000"/>
              <a:gd name="connsiteY5" fmla="*/ 27432 h 2743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</a:cxnLst>
            <a:rect l="l" t="t" r="r" b="b"/>
            <a:pathLst>
              <a:path w="2286000" h="27432">
                <a:moveTo>
                  <a:pt x="0" y="0"/>
                </a:moveTo>
                <a:lnTo>
                  <a:pt x="1143000" y="0"/>
                </a:lnTo>
                <a:lnTo>
                  <a:pt x="2286000" y="0"/>
                </a:lnTo>
                <a:lnTo>
                  <a:pt x="2286000" y="27432"/>
                </a:lnTo>
                <a:lnTo>
                  <a:pt x="1143000" y="27432"/>
                </a:lnTo>
                <a:lnTo>
                  <a:pt x="0" y="27432"/>
                </a:lnTo>
                <a:close/>
              </a:path>
            </a:pathLst>
          </a:custGeom>
          <a:solidFill>
            <a:srgbClr val="0000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TextBox 11"/>
          <p:cNvSpPr txBox="1"/>
          <p:nvPr/>
        </p:nvSpPr>
        <p:spPr>
          <a:xfrm>
            <a:off x="5455158" y="5005991"/>
            <a:ext cx="2493650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0000FF"/>
                </a:solidFill>
                <a:latin typeface="Calibri" pitchFamily="18"/>
                <a:cs typeface="Calibri" pitchFamily="18"/>
              </a:rPr>
              <a:t>pate</a:t>
            </a:r>
            <a:r>
              <a:rPr sz="3173" dirty="0" b="0" i="0" smtClean="0">
                <a:solidFill>
                  <a:srgbClr val="0000FF"/>
                </a:solidFill>
                <a:latin typeface="Calibri" pitchFamily="18"/>
                <a:cs typeface="Calibri" pitchFamily="18"/>
              </a:rPr>
              <a:t>n</a:t>
            </a:r>
            <a:r>
              <a:rPr sz="3173" dirty="0" b="0" i="0" smtClean="0">
                <a:solidFill>
                  <a:srgbClr val="0000FF"/>
                </a:solidFill>
                <a:latin typeface="Calibri" pitchFamily="18"/>
                <a:cs typeface="Calibri" pitchFamily="18"/>
              </a:rPr>
              <a:t>t</a:t>
            </a:r>
            <a:r>
              <a:rPr sz="3173" dirty="0" b="0" i="0" smtClean="0">
                <a:solidFill>
                  <a:srgbClr val="0000FF"/>
                </a:solidFill>
                <a:latin typeface="Calibri" pitchFamily="18"/>
                <a:cs typeface="Calibri" pitchFamily="18"/>
              </a:rPr>
              <a:t> ductus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892327" y="5500427"/>
            <a:ext cx="1768704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0000FF"/>
                </a:solidFill>
                <a:latin typeface="Calibri" pitchFamily="18"/>
                <a:cs typeface="Calibri" pitchFamily="18"/>
              </a:rPr>
              <a:t>art</a:t>
            </a:r>
            <a:r>
              <a:rPr sz="3173" dirty="0" b="0" i="0" smtClean="0">
                <a:solidFill>
                  <a:srgbClr val="0000FF"/>
                </a:solidFill>
                <a:latin typeface="Calibri" pitchFamily="18"/>
                <a:cs typeface="Calibri" pitchFamily="18"/>
              </a:rPr>
              <a:t>eriosus</a:t>
            </a:r>
          </a:p>
        </p:txBody>
      </p:sp>
      <p:sp>
        <p:nvSpPr>
          <p:cNvPr id="13" name="Freeform 13"/>
          <p:cNvSpPr/>
          <p:nvPr/>
        </p:nvSpPr>
        <p:spPr>
          <a:xfrm>
            <a:off x="896112" y="5840756"/>
            <a:ext cx="1645920" cy="27432"/>
          </a:xfrm>
          <a:custGeom>
            <a:avLst/>
            <a:gdLst>
              <a:gd name="connsiteX0" fmla="*/ 0 w 1645920"/>
              <a:gd name="connsiteY0" fmla="*/ 27432 h 27432"/>
              <a:gd name="connsiteX1" fmla="*/ 1645920 w 1645920"/>
              <a:gd name="connsiteY1" fmla="*/ 27432 h 27432"/>
              <a:gd name="connsiteX2" fmla="*/ 1645920 w 1645920"/>
              <a:gd name="connsiteY2" fmla="*/ 0 h 27432"/>
              <a:gd name="connsiteX3" fmla="*/ 0 w 1645920"/>
              <a:gd name="connsiteY3" fmla="*/ 0 h 2743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645920" h="27432">
                <a:moveTo>
                  <a:pt x="0" y="27432"/>
                </a:moveTo>
                <a:lnTo>
                  <a:pt x="1645920" y="27432"/>
                </a:lnTo>
                <a:lnTo>
                  <a:pt x="164592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TextBox 14"/>
          <p:cNvSpPr txBox="1"/>
          <p:nvPr/>
        </p:nvSpPr>
        <p:spPr>
          <a:xfrm>
            <a:off x="2545461" y="5500427"/>
            <a:ext cx="4302554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,</a:t>
            </a:r>
            <a:r>
              <a:rPr sz="3173" dirty="0" b="0" i="0" smtClean="0">
                <a:solidFill>
                  <a:srgbClr val="0000FF"/>
                </a:solidFill>
                <a:latin typeface="Calibri" pitchFamily="18"/>
                <a:cs typeface="Calibri" pitchFamily="18"/>
              </a:rPr>
              <a:t> v</a:t>
            </a:r>
            <a:r>
              <a:rPr sz="3173" dirty="0" b="0" i="0" smtClean="0">
                <a:solidFill>
                  <a:srgbClr val="0000FF"/>
                </a:solidFill>
                <a:latin typeface="Calibri" pitchFamily="18"/>
                <a:cs typeface="Calibri" pitchFamily="18"/>
              </a:rPr>
              <a:t>entricular septal de</a:t>
            </a:r>
            <a:r>
              <a:rPr sz="3173" dirty="0" b="0" i="0" smtClean="0">
                <a:solidFill>
                  <a:srgbClr val="0000FF"/>
                </a:solidFill>
                <a:latin typeface="Calibri" pitchFamily="18"/>
                <a:cs typeface="Calibri" pitchFamily="18"/>
              </a:rPr>
              <a:t>fect</a:t>
            </a:r>
          </a:p>
        </p:txBody>
      </p:sp>
      <p:sp>
        <p:nvSpPr>
          <p:cNvPr id="15" name="Freeform 15"/>
          <p:cNvSpPr/>
          <p:nvPr/>
        </p:nvSpPr>
        <p:spPr>
          <a:xfrm>
            <a:off x="2734056" y="5840756"/>
            <a:ext cx="3995928" cy="27432"/>
          </a:xfrm>
          <a:custGeom>
            <a:avLst/>
            <a:gdLst>
              <a:gd name="connsiteX0" fmla="*/ 0 w 3995928"/>
              <a:gd name="connsiteY0" fmla="*/ 0 h 27432"/>
              <a:gd name="connsiteX1" fmla="*/ 1997964 w 3995928"/>
              <a:gd name="connsiteY1" fmla="*/ 0 h 27432"/>
              <a:gd name="connsiteX2" fmla="*/ 3995928 w 3995928"/>
              <a:gd name="connsiteY2" fmla="*/ 0 h 27432"/>
              <a:gd name="connsiteX3" fmla="*/ 3995928 w 3995928"/>
              <a:gd name="connsiteY3" fmla="*/ 27432 h 27432"/>
              <a:gd name="connsiteX4" fmla="*/ 1997964 w 3995928"/>
              <a:gd name="connsiteY4" fmla="*/ 27432 h 27432"/>
              <a:gd name="connsiteX5" fmla="*/ 0 w 3995928"/>
              <a:gd name="connsiteY5" fmla="*/ 27432 h 2743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</a:cxnLst>
            <a:rect l="l" t="t" r="r" b="b"/>
            <a:pathLst>
              <a:path w="3995928" h="27432">
                <a:moveTo>
                  <a:pt x="0" y="0"/>
                </a:moveTo>
                <a:lnTo>
                  <a:pt x="1997964" y="0"/>
                </a:lnTo>
                <a:lnTo>
                  <a:pt x="3995928" y="0"/>
                </a:lnTo>
                <a:lnTo>
                  <a:pt x="3995928" y="27432"/>
                </a:lnTo>
                <a:lnTo>
                  <a:pt x="1997964" y="27432"/>
                </a:lnTo>
                <a:lnTo>
                  <a:pt x="0" y="27432"/>
                </a:lnTo>
                <a:close/>
              </a:path>
            </a:pathLst>
          </a:custGeom>
          <a:solidFill>
            <a:srgbClr val="0000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6" name="TextBox 16"/>
          <p:cNvSpPr txBox="1"/>
          <p:nvPr/>
        </p:nvSpPr>
        <p:spPr>
          <a:xfrm>
            <a:off x="6736334" y="5500427"/>
            <a:ext cx="441720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).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3285490" y="188512"/>
            <a:ext cx="5787708" cy="508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4000"/>
              </a:lnSpc>
              <a:spcBef>
                <a:spcPts val="0"/>
              </a:spcBef>
            </a:pPr>
            <a:r>
              <a:rPr sz="4037" dirty="0" b="1" i="0" smtClean="0">
                <a:solidFill>
                  <a:srgbClr val="000000"/>
                </a:solidFill>
                <a:latin typeface="Tahoma Bold" pitchFamily="18"/>
                <a:cs typeface="Tahoma Bold" pitchFamily="18"/>
              </a:rPr>
              <a:t>Insufficienza cardiaca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343370" y="1337326"/>
            <a:ext cx="4493656" cy="4229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H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eart failure is an inability 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of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the heart to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aintain: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  n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ormal venous/capillar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y 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pressures,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  c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ardiac output, and/or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  s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ystemic blood pressur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that occurs </a:t>
            </a:r>
          </a:p>
          <a:p>
            <a:pPr marL="343065">
              <a:lnSpc>
                <a:spcPts val="2400"/>
              </a:lnSpc>
              <a:spcBef>
                <a:spcPts val="0"/>
              </a:spcBef>
            </a:pP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se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condarily to severe, 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verwhelming </a:t>
            </a:r>
          </a:p>
          <a:p>
            <a:pPr marL="343065">
              <a:lnSpc>
                <a:spcPts val="2300"/>
              </a:lnSpc>
              <a:spcBef>
                <a:spcPts val="0"/>
              </a:spcBef>
            </a:pP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ardiac disease.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 i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 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most commonly due t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 a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chronic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is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ease th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at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results in a 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     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sever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decrease in m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yo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cardial </a:t>
            </a:r>
          </a:p>
          <a:p>
            <a:pPr marL="343065">
              <a:lnSpc>
                <a:spcPts val="2400"/>
              </a:lnSpc>
              <a:spcBef>
                <a:spcPts val="0"/>
              </a:spcBef>
            </a:pP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ontractility,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     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sever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regurgitation 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or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shunting, or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  se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vere diastolic dysfun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tion.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135118" y="1625219"/>
            <a:ext cx="4394224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sz="720" dirty="0" b="0" i="0" smtClean="0">
                <a:solidFill>
                  <a:srgbClr val="E6E6E6"/>
                </a:solidFill>
                <a:latin typeface="Calibri" pitchFamily="18"/>
                <a:cs typeface="Calibri" pitchFamily="18"/>
              </a:rPr>
              <a:t>http://tse1.mm.bing.net/th?id=OIP</a:t>
            </a:r>
            <a:r>
              <a:rPr sz="720" dirty="0" b="0" i="0" smtClean="0">
                <a:solidFill>
                  <a:srgbClr val="E6E6E6"/>
                </a:solidFill>
                <a:latin typeface="Calibri" pitchFamily="18"/>
                <a:cs typeface="Calibri" pitchFamily="18"/>
              </a:rPr>
              <a:t>.</a:t>
            </a:r>
            <a:r>
              <a:rPr sz="720" dirty="0" b="0" i="0" smtClean="0">
                <a:solidFill>
                  <a:srgbClr val="E6E6E6"/>
                </a:solidFill>
                <a:latin typeface="Calibri" pitchFamily="18"/>
                <a:cs typeface="Calibri" pitchFamily="18"/>
              </a:rPr>
              <a:t>Meb9557a63d9894e141a8057fb5ee8df2o0w=299h=242c=0pid=1.9rs=0p=0r=0</a:t>
            </a:r>
          </a:p>
        </p:txBody>
      </p:sp>
      <p:pic>
        <p:nvPicPr>
          <p:cNvPr id="6" name="Picture 6"/>
          <p:cNvPicPr>
            <a:picLocks noChangeAspect="0" noChangeArrowheads="0"/>
          </p:cNvPicPr>
          <p:nvPr/>
        </p:nvPicPr>
        <p:blipFill>
          <a:blip r:embed="rId_4vU5" cstate="print"/>
          <a:srcRect/>
          <a:stretch>
            <a:fillRect/>
          </a:stretch>
        </p:blipFill>
        <p:spPr bwMode="auto">
          <a:xfrm>
            <a:off x="5129785" y="1609344"/>
            <a:ext cx="3904488" cy="2889504"/>
          </a:xfrm>
          <a:prstGeom prst="rect">
            <a:avLst/>
          </a:prstGeom>
          <a:noFill/>
        </p:spPr>
      </p:pic>
      <p:sp>
        <p:nvSpPr>
          <p:cNvPr id="7" name="TextBox 7"/>
          <p:cNvSpPr txBox="1"/>
          <p:nvPr/>
        </p:nvSpPr>
        <p:spPr>
          <a:xfrm>
            <a:off x="4812284" y="6383215"/>
            <a:ext cx="4426416" cy="203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sz="79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http://tse1.mm.bing.net/th?&amp;id=OIP.M</a:t>
            </a:r>
            <a:r>
              <a:rPr sz="79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79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b</a:t>
            </a:r>
            <a:r>
              <a:rPr sz="79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9557a63d9894e141a8057fb5ee8df2o0&amp;w=299&amp;h=242&amp;c=0&amp;pi</a:t>
            </a:r>
          </a:p>
          <a:p>
            <a:pPr>
              <a:lnSpc>
                <a:spcPts val="900"/>
              </a:lnSpc>
              <a:spcBef>
                <a:spcPts val="0"/>
              </a:spcBef>
            </a:pPr>
            <a:r>
              <a:rPr sz="79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d=1.9&amp;rs=0&amp;p=0&amp;r=0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43370" y="868375"/>
            <a:ext cx="1464068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re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re,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415265" y="949859"/>
            <a:ext cx="3935273" cy="533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57391"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compe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nsare queste patolo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g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ie, i reni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ttengono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sodio e acqua, pe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cui c’è un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umento de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 ritorno venoso a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 c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uore.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’a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mento 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del ritorno venoso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nizialment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aumenta la pres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ione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dia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stolica c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he ne causa uno st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ir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amento.</a:t>
            </a:r>
          </a:p>
          <a:p>
            <a:pPr marL="57391">
              <a:lnSpc>
                <a:spcPts val="43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Questo stiramento agisce sull</a:t>
            </a:r>
            <a:r>
              <a:rPr sz="18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8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genetica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 miocard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io aumentando la produzione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di 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nuovi sa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rcomeri (elementi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co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ntrattili)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l’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terno 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dei miociti, aume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tandone il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vo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lume (ip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ertrofia)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Co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 l’aggr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avarsi della mancata chiusura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lle valvo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 (regurgitation) 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(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mitralica,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ortica o tr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icuspide) i reni tra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tte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ngono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se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re più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sodio e acqua e i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 v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olume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ve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so di r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itorno al ventricol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continua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 a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803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menta</a:t>
            </a:r>
            <a:r>
              <a:rPr sz="1802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re.</a:t>
            </a:r>
          </a:p>
        </p:txBody>
      </p:sp>
      <p:pic>
        <p:nvPicPr>
          <p:cNvPr id="4" name="Picture 4"/>
          <p:cNvPicPr>
            <a:picLocks noChangeAspect="0" noChangeArrowheads="0"/>
          </p:cNvPicPr>
          <p:nvPr/>
        </p:nvPicPr>
        <p:blipFill>
          <a:blip r:embed="rId_qysN" cstate="print"/>
          <a:srcRect/>
          <a:stretch>
            <a:fillRect/>
          </a:stretch>
        </p:blipFill>
        <p:spPr bwMode="auto">
          <a:xfrm>
            <a:off x="4352544" y="905256"/>
            <a:ext cx="4709160" cy="3959352"/>
          </a:xfrm>
          <a:prstGeom prst="rect">
            <a:avLst/>
          </a:prstGeom>
          <a:noFill/>
        </p:spPr>
      </p:pic>
      <p:sp>
        <p:nvSpPr>
          <p:cNvPr id="5" name="Freeform 5"/>
          <p:cNvSpPr/>
          <p:nvPr/>
        </p:nvSpPr>
        <p:spPr>
          <a:xfrm>
            <a:off x="6505956" y="3378708"/>
            <a:ext cx="2551175" cy="1207008"/>
          </a:xfrm>
          <a:custGeom>
            <a:avLst/>
            <a:gdLst>
              <a:gd name="connsiteX0" fmla="*/ 0 w 2551175"/>
              <a:gd name="connsiteY0" fmla="*/ 1207008 h 1207008"/>
              <a:gd name="connsiteX1" fmla="*/ 2551175 w 2551175"/>
              <a:gd name="connsiteY1" fmla="*/ 1207008 h 1207008"/>
              <a:gd name="connsiteX2" fmla="*/ 2551175 w 2551175"/>
              <a:gd name="connsiteY2" fmla="*/ 0 h 1207008"/>
              <a:gd name="connsiteX3" fmla="*/ 0 w 2551175"/>
              <a:gd name="connsiteY3" fmla="*/ 0 h 12070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551175" h="1207008">
                <a:moveTo>
                  <a:pt x="0" y="1207008"/>
                </a:moveTo>
                <a:lnTo>
                  <a:pt x="2551175" y="1207008"/>
                </a:lnTo>
                <a:lnTo>
                  <a:pt x="255117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6505956" y="3378708"/>
            <a:ext cx="2551175" cy="1207008"/>
          </a:xfrm>
          <a:custGeom>
            <a:avLst/>
            <a:gdLst>
              <a:gd name="connsiteX0" fmla="*/ 0 w 2551175"/>
              <a:gd name="connsiteY0" fmla="*/ 1207008 h 1207008"/>
              <a:gd name="connsiteX1" fmla="*/ 2551175 w 2551175"/>
              <a:gd name="connsiteY1" fmla="*/ 1207008 h 1207008"/>
              <a:gd name="connsiteX2" fmla="*/ 2551175 w 2551175"/>
              <a:gd name="connsiteY2" fmla="*/ 0 h 1207008"/>
              <a:gd name="connsiteX3" fmla="*/ 0 w 2551175"/>
              <a:gd name="connsiteY3" fmla="*/ 0 h 12070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551175" h="1207008">
                <a:moveTo>
                  <a:pt x="0" y="1207008"/>
                </a:moveTo>
                <a:lnTo>
                  <a:pt x="2551175" y="1207008"/>
                </a:lnTo>
                <a:lnTo>
                  <a:pt x="2551175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54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99323" y="192744"/>
            <a:ext cx="216722" cy="25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C00000"/>
                </a:solidFill>
                <a:latin typeface="Arial" pitchFamily="18"/>
                <a:cs typeface="Arial" pitchFamily="18"/>
              </a:rPr>
              <a:t>•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442379" y="208550"/>
            <a:ext cx="4239871" cy="1143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sz="2018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Tut</a:t>
            </a:r>
            <a:r>
              <a:rPr sz="2019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t</a:t>
            </a:r>
            <a:r>
              <a:rPr sz="2018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avia la capacità di un v</a:t>
            </a:r>
            <a:r>
              <a:rPr sz="2019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e</a:t>
            </a:r>
            <a:r>
              <a:rPr sz="2018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ntricolo di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2018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aumentar</a:t>
            </a:r>
            <a:r>
              <a:rPr sz="2019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e </a:t>
            </a:r>
            <a:r>
              <a:rPr sz="2018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il suo volume </a:t>
            </a:r>
            <a:r>
              <a:rPr sz="2019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è</a:t>
            </a:r>
            <a:r>
              <a:rPr sz="2018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 limitata: 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sz="2018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ar</a:t>
            </a:r>
            <a:r>
              <a:rPr sz="2019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r</a:t>
            </a:r>
            <a:r>
              <a:rPr sz="2018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ivato a</a:t>
            </a:r>
            <a:r>
              <a:rPr sz="2019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d</a:t>
            </a:r>
            <a:r>
              <a:rPr sz="2018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 un certo pun</a:t>
            </a:r>
            <a:r>
              <a:rPr sz="2019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to </a:t>
            </a:r>
            <a:r>
              <a:rPr sz="2018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non può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2021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pi</a:t>
            </a:r>
            <a:r>
              <a:rPr sz="2021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ù</a:t>
            </a:r>
            <a:r>
              <a:rPr sz="2021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 accre</a:t>
            </a:r>
            <a:r>
              <a:rPr sz="2021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sc</a:t>
            </a:r>
            <a:r>
              <a:rPr sz="2021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e</a:t>
            </a:r>
            <a:r>
              <a:rPr sz="2021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rs</a:t>
            </a:r>
            <a:r>
              <a:rPr sz="2021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i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99323" y="1798699"/>
            <a:ext cx="20712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9323" y="1812814"/>
            <a:ext cx="4463906" cy="1612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343056"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 </a:t>
            </a:r>
            <a:r>
              <a:rPr sz="1803" dirty="0" b="1" i="0" smtClean="0">
                <a:solidFill>
                  <a:srgbClr val="4A452A"/>
                </a:solidFill>
                <a:latin typeface="Calibri Bold" pitchFamily="18"/>
                <a:cs typeface="Calibri Bold" pitchFamily="18"/>
              </a:rPr>
              <a:t>r</a:t>
            </a:r>
            <a:r>
              <a:rPr sz="1802" dirty="0" b="1" i="0" smtClean="0">
                <a:solidFill>
                  <a:srgbClr val="4A452A"/>
                </a:solidFill>
                <a:latin typeface="Calibri Bold" pitchFamily="18"/>
                <a:cs typeface="Calibri Bold" pitchFamily="18"/>
              </a:rPr>
              <a:t>e</a:t>
            </a:r>
            <a:r>
              <a:rPr sz="1803" dirty="0" b="1" i="0" smtClean="0">
                <a:solidFill>
                  <a:srgbClr val="4A452A"/>
                </a:solidFill>
                <a:latin typeface="Calibri Bold" pitchFamily="18"/>
                <a:cs typeface="Calibri Bold" pitchFamily="18"/>
              </a:rPr>
              <a:t>ni non p</a:t>
            </a:r>
            <a:r>
              <a:rPr sz="1802" dirty="0" b="1" i="0" smtClean="0">
                <a:solidFill>
                  <a:srgbClr val="4A452A"/>
                </a:solidFill>
                <a:latin typeface="Calibri Bold" pitchFamily="18"/>
                <a:cs typeface="Calibri Bold" pitchFamily="18"/>
              </a:rPr>
              <a:t>ossono percepire 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punto e </a:t>
            </a:r>
          </a:p>
          <a:p>
            <a:pPr marL="343056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on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tinuano a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trattenere sodio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 acqua, e il </a:t>
            </a:r>
          </a:p>
          <a:p>
            <a:pPr marL="343056">
              <a:lnSpc>
                <a:spcPts val="21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rit</a:t>
            </a:r>
            <a:r>
              <a:rPr sz="1800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1800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rno venoso al ventricolo </a:t>
            </a:r>
            <a:r>
              <a:rPr sz="1800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1800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ontinua ad </a:t>
            </a:r>
          </a:p>
          <a:p>
            <a:pPr marL="343056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mentare.</a:t>
            </a:r>
          </a:p>
          <a:p>
            <a:pPr>
              <a:lnSpc>
                <a:spcPts val="25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   C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me cons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eguenza, la pressi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on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 diastolica </a:t>
            </a:r>
          </a:p>
          <a:p>
            <a:pPr marL="343056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 ventrico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continua ad a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mentare.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9323" y="3886452"/>
            <a:ext cx="20712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99323" y="3900567"/>
            <a:ext cx="4644007" cy="2146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343056"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In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diastole 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 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valvole AV sono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a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perte, perciò  </a:t>
            </a:r>
          </a:p>
          <a:p>
            <a:pPr marL="343056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un aument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di pressione int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aventricolare </a:t>
            </a:r>
          </a:p>
          <a:p>
            <a:pPr marL="343056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 un au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mento della pres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ne </a:t>
            </a:r>
          </a:p>
          <a:p>
            <a:pPr marL="343056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’atrio, ne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lle vene e nei capillari del </a:t>
            </a:r>
          </a:p>
          <a:p>
            <a:pPr marL="343056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circolo di rito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rno.</a:t>
            </a:r>
          </a:p>
          <a:p>
            <a:pPr>
              <a:lnSpc>
                <a:spcPts val="25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  L’aumento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de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lla pressione n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 capillari </a:t>
            </a:r>
          </a:p>
          <a:p>
            <a:pPr marL="343056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 edem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  edema e versa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ento, cioè </a:t>
            </a:r>
          </a:p>
          <a:p>
            <a:pPr marL="343056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sufficien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za cardiaca conge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st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z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ia (CHF). </a:t>
            </a:r>
          </a:p>
        </p:txBody>
      </p:sp>
      <p:sp>
        <p:nvSpPr>
          <p:cNvPr id="9" name="Freeform 9"/>
          <p:cNvSpPr/>
          <p:nvPr/>
        </p:nvSpPr>
        <p:spPr>
          <a:xfrm>
            <a:off x="4425696" y="4069080"/>
            <a:ext cx="4718304" cy="2487168"/>
          </a:xfrm>
          <a:custGeom>
            <a:avLst/>
            <a:gdLst>
              <a:gd name="connsiteX0" fmla="*/ 0 w 4718304"/>
              <a:gd name="connsiteY0" fmla="*/ 2487168 h 2487168"/>
              <a:gd name="connsiteX1" fmla="*/ 4718304 w 4718304"/>
              <a:gd name="connsiteY1" fmla="*/ 2487168 h 2487168"/>
              <a:gd name="connsiteX2" fmla="*/ 4718304 w 4718304"/>
              <a:gd name="connsiteY2" fmla="*/ 0 h 2487168"/>
              <a:gd name="connsiteX3" fmla="*/ 0 w 4718304"/>
              <a:gd name="connsiteY3" fmla="*/ 0 h 2487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18304" h="2487168">
                <a:moveTo>
                  <a:pt x="0" y="2487168"/>
                </a:moveTo>
                <a:lnTo>
                  <a:pt x="4718304" y="2487168"/>
                </a:lnTo>
                <a:lnTo>
                  <a:pt x="471830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10" name="Picture 10"/>
          <p:cNvPicPr>
            <a:picLocks noChangeAspect="0" noChangeArrowheads="0"/>
          </p:cNvPicPr>
          <p:nvPr/>
        </p:nvPicPr>
        <p:blipFill>
          <a:blip r:embed="rId_0lVo" cstate="print"/>
          <a:srcRect/>
          <a:stretch>
            <a:fillRect/>
          </a:stretch>
        </p:blipFill>
        <p:spPr bwMode="auto">
          <a:xfrm>
            <a:off x="4425696" y="4069080"/>
            <a:ext cx="4718304" cy="2487168"/>
          </a:xfrm>
          <a:prstGeom prst="rect">
            <a:avLst/>
          </a:prstGeom>
          <a:noFill/>
        </p:spPr>
      </p:pic>
      <p:sp>
        <p:nvSpPr>
          <p:cNvPr id="11" name="Freeform 11"/>
          <p:cNvSpPr/>
          <p:nvPr/>
        </p:nvSpPr>
        <p:spPr>
          <a:xfrm>
            <a:off x="4420997" y="4064317"/>
            <a:ext cx="4727829" cy="2496693"/>
          </a:xfrm>
          <a:custGeom>
            <a:avLst/>
            <a:gdLst>
              <a:gd name="connsiteX0" fmla="*/ 0 w 4727829"/>
              <a:gd name="connsiteY0" fmla="*/ 2496693 h 2496693"/>
              <a:gd name="connsiteX1" fmla="*/ 4727829 w 4727829"/>
              <a:gd name="connsiteY1" fmla="*/ 2496693 h 2496693"/>
              <a:gd name="connsiteX2" fmla="*/ 4727829 w 4727829"/>
              <a:gd name="connsiteY2" fmla="*/ 0 h 2496693"/>
              <a:gd name="connsiteX3" fmla="*/ 0 w 4727829"/>
              <a:gd name="connsiteY3" fmla="*/ 0 h 249669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27829" h="2496693">
                <a:moveTo>
                  <a:pt x="0" y="2496693"/>
                </a:moveTo>
                <a:lnTo>
                  <a:pt x="4727829" y="2496693"/>
                </a:lnTo>
                <a:lnTo>
                  <a:pt x="472782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9525" cap="flat">
            <a:solidFill>
              <a:srgbClr val="4F81BD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12" name="Picture 12"/>
          <p:cNvPicPr>
            <a:picLocks noChangeAspect="0" noChangeArrowheads="0"/>
          </p:cNvPicPr>
          <p:nvPr/>
        </p:nvPicPr>
        <p:blipFill>
          <a:blip r:embed="rId_sKTB" cstate="print"/>
          <a:srcRect/>
          <a:stretch>
            <a:fillRect/>
          </a:stretch>
        </p:blipFill>
        <p:spPr bwMode="auto">
          <a:xfrm>
            <a:off x="5148072" y="128016"/>
            <a:ext cx="3712464" cy="3941064"/>
          </a:xfrm>
          <a:prstGeom prst="rect">
            <a:avLst/>
          </a:prstGeom>
          <a:noFill/>
        </p:spPr>
      </p:pic>
      <p:sp>
        <p:nvSpPr>
          <p:cNvPr id="13" name="TextBox 13"/>
          <p:cNvSpPr txBox="1"/>
          <p:nvPr/>
        </p:nvSpPr>
        <p:spPr>
          <a:xfrm>
            <a:off x="4163695" y="1422262"/>
            <a:ext cx="2021921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300"/>
              </a:lnSpc>
              <a:spcBef>
                <a:spcPts val="0"/>
              </a:spcBef>
            </a:pPr>
            <a:r>
              <a:rPr sz="137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Cuore leggermente dilatato</a:t>
            </a:r>
          </a:p>
        </p:txBody>
      </p:sp>
      <p:sp>
        <p:nvSpPr>
          <p:cNvPr id="14" name="Freeform 14"/>
          <p:cNvSpPr/>
          <p:nvPr/>
        </p:nvSpPr>
        <p:spPr>
          <a:xfrm>
            <a:off x="6149340" y="4073652"/>
            <a:ext cx="2852928" cy="941832"/>
          </a:xfrm>
          <a:custGeom>
            <a:avLst/>
            <a:gdLst>
              <a:gd name="connsiteX0" fmla="*/ 0 w 2852928"/>
              <a:gd name="connsiteY0" fmla="*/ 941832 h 941832"/>
              <a:gd name="connsiteX1" fmla="*/ 2852928 w 2852928"/>
              <a:gd name="connsiteY1" fmla="*/ 941832 h 941832"/>
              <a:gd name="connsiteX2" fmla="*/ 2852928 w 2852928"/>
              <a:gd name="connsiteY2" fmla="*/ 0 h 941832"/>
              <a:gd name="connsiteX3" fmla="*/ 0 w 2852928"/>
              <a:gd name="connsiteY3" fmla="*/ 0 h 94183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852928" h="941832">
                <a:moveTo>
                  <a:pt x="0" y="941832"/>
                </a:moveTo>
                <a:lnTo>
                  <a:pt x="2852928" y="941832"/>
                </a:lnTo>
                <a:lnTo>
                  <a:pt x="285292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5" name="Freeform 15"/>
          <p:cNvSpPr/>
          <p:nvPr/>
        </p:nvSpPr>
        <p:spPr>
          <a:xfrm>
            <a:off x="6149340" y="4073652"/>
            <a:ext cx="2852928" cy="941832"/>
          </a:xfrm>
          <a:custGeom>
            <a:avLst/>
            <a:gdLst>
              <a:gd name="connsiteX0" fmla="*/ 0 w 2852928"/>
              <a:gd name="connsiteY0" fmla="*/ 941832 h 941832"/>
              <a:gd name="connsiteX1" fmla="*/ 2852928 w 2852928"/>
              <a:gd name="connsiteY1" fmla="*/ 941832 h 941832"/>
              <a:gd name="connsiteX2" fmla="*/ 2852928 w 2852928"/>
              <a:gd name="connsiteY2" fmla="*/ 0 h 941832"/>
              <a:gd name="connsiteX3" fmla="*/ 0 w 2852928"/>
              <a:gd name="connsiteY3" fmla="*/ 0 h 94183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852928" h="941832">
                <a:moveTo>
                  <a:pt x="0" y="941832"/>
                </a:moveTo>
                <a:lnTo>
                  <a:pt x="2852928" y="941832"/>
                </a:lnTo>
                <a:lnTo>
                  <a:pt x="28529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54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343370" y="1083199"/>
            <a:ext cx="4158352" cy="1206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p</a:t>
            </a:r>
            <a:r>
              <a:rPr sz="2019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u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ò</a:t>
            </a:r>
            <a:r>
              <a:rPr sz="2019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 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esseredella porzione</a:t>
            </a:r>
            <a:r>
              <a:rPr sz="2019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 </a:t>
            </a:r>
            <a:r>
              <a:rPr sz="2018" dirty="0" b="1" i="0" smtClean="0">
                <a:solidFill>
                  <a:srgbClr val="FF0000"/>
                </a:solidFill>
                <a:latin typeface="Calibri Bold" pitchFamily="18"/>
                <a:cs typeface="Calibri Bold" pitchFamily="18"/>
              </a:rPr>
              <a:t>d</a:t>
            </a:r>
            <a:r>
              <a:rPr sz="2019" dirty="0" b="1" i="0" smtClean="0">
                <a:solidFill>
                  <a:srgbClr val="FF0000"/>
                </a:solidFill>
                <a:latin typeface="Calibri Bold" pitchFamily="18"/>
                <a:cs typeface="Calibri Bold" pitchFamily="18"/>
              </a:rPr>
              <a:t>e</a:t>
            </a:r>
            <a:r>
              <a:rPr sz="2018" dirty="0" b="1" i="0" smtClean="0">
                <a:solidFill>
                  <a:srgbClr val="FF0000"/>
                </a:solidFill>
                <a:latin typeface="Calibri Bold" pitchFamily="18"/>
                <a:cs typeface="Calibri Bold" pitchFamily="18"/>
              </a:rPr>
              <a:t>stra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del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c</a:t>
            </a:r>
            <a:r>
              <a:rPr sz="2019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u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o</a:t>
            </a:r>
            <a:r>
              <a:rPr sz="2019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r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e, di q</a:t>
            </a:r>
            <a:r>
              <a:rPr sz="2019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ue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lla </a:t>
            </a:r>
            <a:r>
              <a:rPr sz="2018" dirty="0" b="1" i="0" smtClean="0">
                <a:solidFill>
                  <a:srgbClr val="FF0000"/>
                </a:solidFill>
                <a:latin typeface="Calibri Bold" pitchFamily="18"/>
                <a:cs typeface="Calibri Bold" pitchFamily="18"/>
              </a:rPr>
              <a:t>sinistra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 o </a:t>
            </a:r>
            <a:r>
              <a:rPr sz="2019" dirty="0" b="1" i="0" smtClean="0">
                <a:solidFill>
                  <a:srgbClr val="FF0000"/>
                </a:solidFill>
                <a:latin typeface="Calibri Bold" pitchFamily="18"/>
                <a:cs typeface="Calibri Bold" pitchFamily="18"/>
              </a:rPr>
              <a:t>b</a:t>
            </a:r>
            <a:r>
              <a:rPr sz="2018" dirty="0" b="1" i="0" smtClean="0">
                <a:solidFill>
                  <a:srgbClr val="FF0000"/>
                </a:solidFill>
                <a:latin typeface="Calibri Bold" pitchFamily="18"/>
                <a:cs typeface="Calibri Bold" pitchFamily="18"/>
              </a:rPr>
              <a:t>ilaterale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;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P</a:t>
            </a:r>
            <a:r>
              <a:rPr sz="2019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u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ò insorg</a:t>
            </a:r>
            <a:r>
              <a:rPr sz="2019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e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re con la dilat</a:t>
            </a:r>
            <a:r>
              <a:rPr sz="2019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a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z</a:t>
            </a:r>
            <a:r>
              <a:rPr sz="2019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i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one delle 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c</a:t>
            </a:r>
            <a:r>
              <a:rPr sz="2019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a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mere e/o</a:t>
            </a:r>
            <a:r>
              <a:rPr sz="2019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 i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pertrofia card</a:t>
            </a:r>
            <a:r>
              <a:rPr sz="2019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i</a:t>
            </a:r>
            <a:r>
              <a:rPr sz="2018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aca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343370" y="2398774"/>
            <a:ext cx="20712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86435" y="2412889"/>
            <a:ext cx="3697884" cy="1028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R</a:t>
            </a:r>
            <a:r>
              <a:rPr sz="1803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ight-sid</a:t>
            </a:r>
            <a:r>
              <a:rPr sz="1802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ed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congestive heart failure is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ssociat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ed with signs of </a:t>
            </a:r>
            <a:r>
              <a:rPr sz="1802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congestion in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th</a:t>
            </a:r>
            <a:r>
              <a:rPr sz="1803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e syst</a:t>
            </a:r>
            <a:r>
              <a:rPr sz="1802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emic circulation (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.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., ascites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nd per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p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heral edema)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43370" y="3882646"/>
            <a:ext cx="207010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86435" y="3896741"/>
            <a:ext cx="3740476" cy="1028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l</a:t>
            </a:r>
            <a:r>
              <a:rPr sz="1800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e</a:t>
            </a:r>
            <a:r>
              <a:rPr sz="1800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ft-sided</a:t>
            </a:r>
            <a:r>
              <a:rPr sz="1800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congestive hear</a:t>
            </a:r>
            <a:r>
              <a:rPr sz="1800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 f</a:t>
            </a:r>
            <a:r>
              <a:rPr sz="1800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ailure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ausessi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gns of </a:t>
            </a:r>
            <a:r>
              <a:rPr sz="1802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congestion </a:t>
            </a:r>
            <a:r>
              <a:rPr sz="1803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i</a:t>
            </a:r>
            <a:r>
              <a:rPr sz="1802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n the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p</a:t>
            </a:r>
            <a:r>
              <a:rPr sz="1803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ulmon</a:t>
            </a:r>
            <a:r>
              <a:rPr sz="1802" dirty="0" b="1" i="0" smtClean="0">
                <a:solidFill>
                  <a:srgbClr val="C00000"/>
                </a:solidFill>
                <a:latin typeface="Calibri Bold" pitchFamily="18"/>
                <a:cs typeface="Calibri Bold" pitchFamily="18"/>
              </a:rPr>
              <a:t>ary circulation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(i.e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.,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pulmonary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ed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ema an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 dyspnea).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43370" y="5365494"/>
            <a:ext cx="20712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686435" y="5379609"/>
            <a:ext cx="3355507" cy="762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52654"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smal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animals, </a:t>
            </a:r>
            <a:r>
              <a:rPr sz="1802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pleural</a:t>
            </a:r>
            <a:r>
              <a:rPr sz="1803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e</a:t>
            </a:r>
            <a:r>
              <a:rPr sz="1802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f</a:t>
            </a:r>
            <a:r>
              <a:rPr sz="1803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f</a:t>
            </a:r>
            <a:r>
              <a:rPr sz="1802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usion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is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suallyas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sociated with bi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eral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ongest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1803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v</a:t>
            </a:r>
            <a:r>
              <a:rPr sz="1802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 heart failure.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49275" y="255092"/>
            <a:ext cx="4682813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79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Insufficienza cardi</a:t>
            </a:r>
            <a:r>
              <a:rPr sz="2378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ac</a:t>
            </a:r>
            <a:r>
              <a:rPr sz="2379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 congestizia,  </a:t>
            </a:r>
          </a:p>
        </p:txBody>
      </p:sp>
      <p:pic>
        <p:nvPicPr>
          <p:cNvPr id="11" name="Picture 11"/>
          <p:cNvPicPr>
            <a:picLocks noChangeAspect="0" noChangeArrowheads="0"/>
          </p:cNvPicPr>
          <p:nvPr/>
        </p:nvPicPr>
        <p:blipFill>
          <a:blip r:embed="rId_wP05" cstate="print"/>
          <a:srcRect/>
          <a:stretch>
            <a:fillRect/>
          </a:stretch>
        </p:blipFill>
        <p:spPr bwMode="auto">
          <a:xfrm>
            <a:off x="4928615" y="1197864"/>
            <a:ext cx="3273552" cy="2724912"/>
          </a:xfrm>
          <a:prstGeom prst="rect">
            <a:avLst/>
          </a:prstGeom>
          <a:noFill/>
        </p:spPr>
      </p:pic>
      <p:pic>
        <p:nvPicPr>
          <p:cNvPr id="12" name="Picture 12"/>
          <p:cNvPicPr>
            <a:picLocks noChangeAspect="0" noChangeArrowheads="0"/>
          </p:cNvPicPr>
          <p:nvPr/>
        </p:nvPicPr>
        <p:blipFill>
          <a:blip r:embed="rId_jvSk" cstate="print"/>
          <a:srcRect/>
          <a:stretch>
            <a:fillRect/>
          </a:stretch>
        </p:blipFill>
        <p:spPr bwMode="auto">
          <a:xfrm>
            <a:off x="4398264" y="4059886"/>
            <a:ext cx="4489703" cy="2560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Freeform 3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Freeform 4"/>
          <p:cNvSpPr/>
          <p:nvPr/>
        </p:nvSpPr>
        <p:spPr>
          <a:xfrm>
            <a:off x="0" y="0"/>
            <a:ext cx="8823960" cy="2070227"/>
          </a:xfrm>
          <a:custGeom>
            <a:avLst/>
            <a:gdLst>
              <a:gd name="connsiteX0" fmla="*/ 0 w 8823960"/>
              <a:gd name="connsiteY0" fmla="*/ 0 h 2070227"/>
              <a:gd name="connsiteX1" fmla="*/ 8823960 w 8823960"/>
              <a:gd name="connsiteY1" fmla="*/ 0 h 2070227"/>
              <a:gd name="connsiteX2" fmla="*/ 8795004 w 8823960"/>
              <a:gd name="connsiteY2" fmla="*/ 32639 h 2070227"/>
              <a:gd name="connsiteX3" fmla="*/ 8789924 w 8823960"/>
              <a:gd name="connsiteY3" fmla="*/ 39370 h 2070227"/>
              <a:gd name="connsiteX4" fmla="*/ 8748014 w 8823960"/>
              <a:gd name="connsiteY4" fmla="*/ 71374 h 2070227"/>
              <a:gd name="connsiteX5" fmla="*/ 8716137 w 8823960"/>
              <a:gd name="connsiteY5" fmla="*/ 93980 h 2070227"/>
              <a:gd name="connsiteX6" fmla="*/ 8694801 w 8823960"/>
              <a:gd name="connsiteY6" fmla="*/ 115189 h 2070227"/>
              <a:gd name="connsiteX7" fmla="*/ 8630793 w 8823960"/>
              <a:gd name="connsiteY7" fmla="*/ 143510 h 2070227"/>
              <a:gd name="connsiteX8" fmla="*/ 8520684 w 8823960"/>
              <a:gd name="connsiteY8" fmla="*/ 179832 h 2070227"/>
              <a:gd name="connsiteX9" fmla="*/ 8498205 w 8823960"/>
              <a:gd name="connsiteY9" fmla="*/ 189865 h 2070227"/>
              <a:gd name="connsiteX10" fmla="*/ 8482711 w 8823960"/>
              <a:gd name="connsiteY10" fmla="*/ 208026 h 2070227"/>
              <a:gd name="connsiteX11" fmla="*/ 8482457 w 8823960"/>
              <a:gd name="connsiteY11" fmla="*/ 220345 h 2070227"/>
              <a:gd name="connsiteX12" fmla="*/ 8470646 w 8823960"/>
              <a:gd name="connsiteY12" fmla="*/ 227457 h 2070227"/>
              <a:gd name="connsiteX13" fmla="*/ 8468360 w 8823960"/>
              <a:gd name="connsiteY13" fmla="*/ 231267 h 2070227"/>
              <a:gd name="connsiteX14" fmla="*/ 8404225 w 8823960"/>
              <a:gd name="connsiteY14" fmla="*/ 245364 h 2070227"/>
              <a:gd name="connsiteX15" fmla="*/ 8358886 w 8823960"/>
              <a:gd name="connsiteY15" fmla="*/ 278130 h 2070227"/>
              <a:gd name="connsiteX16" fmla="*/ 8162417 w 8823960"/>
              <a:gd name="connsiteY16" fmla="*/ 339852 h 2070227"/>
              <a:gd name="connsiteX17" fmla="*/ 8079232 w 8823960"/>
              <a:gd name="connsiteY17" fmla="*/ 369951 h 2070227"/>
              <a:gd name="connsiteX18" fmla="*/ 7931785 w 8823960"/>
              <a:gd name="connsiteY18" fmla="*/ 415036 h 2070227"/>
              <a:gd name="connsiteX19" fmla="*/ 7776718 w 8823960"/>
              <a:gd name="connsiteY19" fmla="*/ 473456 h 2070227"/>
              <a:gd name="connsiteX20" fmla="*/ 7760589 w 8823960"/>
              <a:gd name="connsiteY20" fmla="*/ 470662 h 2070227"/>
              <a:gd name="connsiteX21" fmla="*/ 7759065 w 8823960"/>
              <a:gd name="connsiteY21" fmla="*/ 473075 h 2070227"/>
              <a:gd name="connsiteX22" fmla="*/ 7741793 w 8823960"/>
              <a:gd name="connsiteY22" fmla="*/ 478155 h 2070227"/>
              <a:gd name="connsiteX23" fmla="*/ 7699883 w 8823960"/>
              <a:gd name="connsiteY23" fmla="*/ 474091 h 2070227"/>
              <a:gd name="connsiteX24" fmla="*/ 7696073 w 8823960"/>
              <a:gd name="connsiteY24" fmla="*/ 478155 h 2070227"/>
              <a:gd name="connsiteX25" fmla="*/ 7659878 w 8823960"/>
              <a:gd name="connsiteY25" fmla="*/ 483108 h 2070227"/>
              <a:gd name="connsiteX26" fmla="*/ 7659751 w 8823960"/>
              <a:gd name="connsiteY26" fmla="*/ 485267 h 2070227"/>
              <a:gd name="connsiteX27" fmla="*/ 7651369 w 8823960"/>
              <a:gd name="connsiteY27" fmla="*/ 495681 h 2070227"/>
              <a:gd name="connsiteX28" fmla="*/ 7610729 w 8823960"/>
              <a:gd name="connsiteY28" fmla="*/ 533654 h 2070227"/>
              <a:gd name="connsiteX29" fmla="*/ 7562596 w 8823960"/>
              <a:gd name="connsiteY29" fmla="*/ 577596 h 2070227"/>
              <a:gd name="connsiteX30" fmla="*/ 7555230 w 8823960"/>
              <a:gd name="connsiteY30" fmla="*/ 579882 h 2070227"/>
              <a:gd name="connsiteX31" fmla="*/ 7555103 w 8823960"/>
              <a:gd name="connsiteY31" fmla="*/ 580390 h 2070227"/>
              <a:gd name="connsiteX32" fmla="*/ 7547483 w 8823960"/>
              <a:gd name="connsiteY32" fmla="*/ 583565 h 2070227"/>
              <a:gd name="connsiteX33" fmla="*/ 7527417 w 8823960"/>
              <a:gd name="connsiteY33" fmla="*/ 588137 h 2070227"/>
              <a:gd name="connsiteX34" fmla="*/ 7523099 w 8823960"/>
              <a:gd name="connsiteY34" fmla="*/ 592709 h 2070227"/>
              <a:gd name="connsiteX35" fmla="*/ 7512050 w 8823960"/>
              <a:gd name="connsiteY35" fmla="*/ 608203 h 2070227"/>
              <a:gd name="connsiteX36" fmla="*/ 7496937 w 8823960"/>
              <a:gd name="connsiteY36" fmla="*/ 622935 h 2070227"/>
              <a:gd name="connsiteX37" fmla="*/ 7439152 w 8823960"/>
              <a:gd name="connsiteY37" fmla="*/ 669798 h 2070227"/>
              <a:gd name="connsiteX38" fmla="*/ 7371715 w 8823960"/>
              <a:gd name="connsiteY38" fmla="*/ 717677 h 2070227"/>
              <a:gd name="connsiteX39" fmla="*/ 7213981 w 8823960"/>
              <a:gd name="connsiteY39" fmla="*/ 846455 h 2070227"/>
              <a:gd name="connsiteX40" fmla="*/ 7076567 w 8823960"/>
              <a:gd name="connsiteY40" fmla="*/ 882396 h 2070227"/>
              <a:gd name="connsiteX41" fmla="*/ 7010400 w 8823960"/>
              <a:gd name="connsiteY41" fmla="*/ 918591 h 2070227"/>
              <a:gd name="connsiteX42" fmla="*/ 6970903 w 8823960"/>
              <a:gd name="connsiteY42" fmla="*/ 937768 h 2070227"/>
              <a:gd name="connsiteX43" fmla="*/ 6906387 w 8823960"/>
              <a:gd name="connsiteY43" fmla="*/ 965200 h 2070227"/>
              <a:gd name="connsiteX44" fmla="*/ 6906006 w 8823960"/>
              <a:gd name="connsiteY44" fmla="*/ 970915 h 2070227"/>
              <a:gd name="connsiteX45" fmla="*/ 6899783 w 8823960"/>
              <a:gd name="connsiteY45" fmla="*/ 979678 h 2070227"/>
              <a:gd name="connsiteX46" fmla="*/ 6878701 w 8823960"/>
              <a:gd name="connsiteY46" fmla="*/ 986282 h 2070227"/>
              <a:gd name="connsiteX47" fmla="*/ 6867144 w 8823960"/>
              <a:gd name="connsiteY47" fmla="*/ 1027430 h 2070227"/>
              <a:gd name="connsiteX48" fmla="*/ 6862826 w 8823960"/>
              <a:gd name="connsiteY48" fmla="*/ 1004062 h 2070227"/>
              <a:gd name="connsiteX49" fmla="*/ 6834505 w 8823960"/>
              <a:gd name="connsiteY49" fmla="*/ 1019810 h 2070227"/>
              <a:gd name="connsiteX50" fmla="*/ 6804787 w 8823960"/>
              <a:gd name="connsiteY50" fmla="*/ 1036701 h 2070227"/>
              <a:gd name="connsiteX51" fmla="*/ 6785483 w 8823960"/>
              <a:gd name="connsiteY51" fmla="*/ 1064006 h 2070227"/>
              <a:gd name="connsiteX52" fmla="*/ 6781292 w 8823960"/>
              <a:gd name="connsiteY52" fmla="*/ 1068959 h 2070227"/>
              <a:gd name="connsiteX53" fmla="*/ 6781038 w 8823960"/>
              <a:gd name="connsiteY53" fmla="*/ 1068705 h 2070227"/>
              <a:gd name="connsiteX54" fmla="*/ 6759321 w 8823960"/>
              <a:gd name="connsiteY54" fmla="*/ 1073404 h 2070227"/>
              <a:gd name="connsiteX55" fmla="*/ 6722364 w 8823960"/>
              <a:gd name="connsiteY55" fmla="*/ 1078865 h 2070227"/>
              <a:gd name="connsiteX56" fmla="*/ 6656070 w 8823960"/>
              <a:gd name="connsiteY56" fmla="*/ 1105662 h 2070227"/>
              <a:gd name="connsiteX57" fmla="*/ 6591046 w 8823960"/>
              <a:gd name="connsiteY57" fmla="*/ 1136523 h 2070227"/>
              <a:gd name="connsiteX58" fmla="*/ 6567932 w 8823960"/>
              <a:gd name="connsiteY58" fmla="*/ 1149731 h 2070227"/>
              <a:gd name="connsiteX59" fmla="*/ 6525133 w 8823960"/>
              <a:gd name="connsiteY59" fmla="*/ 1164209 h 2070227"/>
              <a:gd name="connsiteX60" fmla="*/ 6504686 w 8823960"/>
              <a:gd name="connsiteY60" fmla="*/ 1165098 h 2070227"/>
              <a:gd name="connsiteX61" fmla="*/ 6503924 w 8823960"/>
              <a:gd name="connsiteY61" fmla="*/ 1166114 h 2070227"/>
              <a:gd name="connsiteX62" fmla="*/ 6501511 w 8823960"/>
              <a:gd name="connsiteY62" fmla="*/ 1163066 h 2070227"/>
              <a:gd name="connsiteX63" fmla="*/ 6488303 w 8823960"/>
              <a:gd name="connsiteY63" fmla="*/ 1169416 h 2070227"/>
              <a:gd name="connsiteX64" fmla="*/ 6484874 w 8823960"/>
              <a:gd name="connsiteY64" fmla="*/ 1172845 h 2070227"/>
              <a:gd name="connsiteX65" fmla="*/ 6479667 w 8823960"/>
              <a:gd name="connsiteY65" fmla="*/ 1175639 h 2070227"/>
              <a:gd name="connsiteX66" fmla="*/ 6479413 w 8823960"/>
              <a:gd name="connsiteY66" fmla="*/ 1175385 h 2070227"/>
              <a:gd name="connsiteX67" fmla="*/ 6474587 w 8823960"/>
              <a:gd name="connsiteY67" fmla="*/ 1178687 h 2070227"/>
              <a:gd name="connsiteX68" fmla="*/ 6451473 w 8823960"/>
              <a:gd name="connsiteY68" fmla="*/ 1198753 h 2070227"/>
              <a:gd name="connsiteX69" fmla="*/ 6419977 w 8823960"/>
              <a:gd name="connsiteY69" fmla="*/ 1200023 h 2070227"/>
              <a:gd name="connsiteX70" fmla="*/ 6414897 w 8823960"/>
              <a:gd name="connsiteY70" fmla="*/ 1185672 h 2070227"/>
              <a:gd name="connsiteX71" fmla="*/ 6411087 w 8823960"/>
              <a:gd name="connsiteY71" fmla="*/ 1188974 h 2070227"/>
              <a:gd name="connsiteX72" fmla="*/ 6403721 w 8823960"/>
              <a:gd name="connsiteY72" fmla="*/ 1197864 h 2070227"/>
              <a:gd name="connsiteX73" fmla="*/ 6401308 w 8823960"/>
              <a:gd name="connsiteY73" fmla="*/ 1197610 h 2070227"/>
              <a:gd name="connsiteX74" fmla="*/ 6376924 w 8823960"/>
              <a:gd name="connsiteY74" fmla="*/ 1207516 h 2070227"/>
              <a:gd name="connsiteX75" fmla="*/ 6369685 w 8823960"/>
              <a:gd name="connsiteY75" fmla="*/ 1203833 h 2070227"/>
              <a:gd name="connsiteX76" fmla="*/ 6366510 w 8823960"/>
              <a:gd name="connsiteY76" fmla="*/ 1203706 h 2070227"/>
              <a:gd name="connsiteX77" fmla="*/ 6352667 w 8823960"/>
              <a:gd name="connsiteY77" fmla="*/ 1219835 h 2070227"/>
              <a:gd name="connsiteX78" fmla="*/ 6341745 w 8823960"/>
              <a:gd name="connsiteY78" fmla="*/ 1239774 h 2070227"/>
              <a:gd name="connsiteX79" fmla="*/ 6291199 w 8823960"/>
              <a:gd name="connsiteY79" fmla="*/ 1265174 h 2070227"/>
              <a:gd name="connsiteX80" fmla="*/ 6216777 w 8823960"/>
              <a:gd name="connsiteY80" fmla="*/ 1312418 h 2070227"/>
              <a:gd name="connsiteX81" fmla="*/ 6134227 w 8823960"/>
              <a:gd name="connsiteY81" fmla="*/ 1344295 h 2070227"/>
              <a:gd name="connsiteX82" fmla="*/ 6072886 w 8823960"/>
              <a:gd name="connsiteY82" fmla="*/ 1394460 h 2070227"/>
              <a:gd name="connsiteX83" fmla="*/ 5933186 w 8823960"/>
              <a:gd name="connsiteY83" fmla="*/ 1496441 h 2070227"/>
              <a:gd name="connsiteX84" fmla="*/ 5897880 w 8823960"/>
              <a:gd name="connsiteY84" fmla="*/ 1505458 h 2070227"/>
              <a:gd name="connsiteX85" fmla="*/ 5870956 w 8823960"/>
              <a:gd name="connsiteY85" fmla="*/ 1539621 h 2070227"/>
              <a:gd name="connsiteX86" fmla="*/ 5857113 w 8823960"/>
              <a:gd name="connsiteY86" fmla="*/ 1536827 h 2070227"/>
              <a:gd name="connsiteX87" fmla="*/ 5854700 w 8823960"/>
              <a:gd name="connsiteY87" fmla="*/ 1536065 h 2070227"/>
              <a:gd name="connsiteX88" fmla="*/ 5845937 w 8823960"/>
              <a:gd name="connsiteY88" fmla="*/ 1539240 h 2070227"/>
              <a:gd name="connsiteX89" fmla="*/ 5842254 w 8823960"/>
              <a:gd name="connsiteY89" fmla="*/ 1532382 h 2070227"/>
              <a:gd name="connsiteX90" fmla="*/ 5828284 w 8823960"/>
              <a:gd name="connsiteY90" fmla="*/ 1531493 h 2070227"/>
              <a:gd name="connsiteX91" fmla="*/ 5812536 w 8823960"/>
              <a:gd name="connsiteY91" fmla="*/ 1539621 h 2070227"/>
              <a:gd name="connsiteX92" fmla="*/ 5756402 w 8823960"/>
              <a:gd name="connsiteY92" fmla="*/ 1567307 h 2070227"/>
              <a:gd name="connsiteX93" fmla="*/ 5748020 w 8823960"/>
              <a:gd name="connsiteY93" fmla="*/ 1576578 h 2070227"/>
              <a:gd name="connsiteX94" fmla="*/ 5719318 w 8823960"/>
              <a:gd name="connsiteY94" fmla="*/ 1584579 h 2070227"/>
              <a:gd name="connsiteX95" fmla="*/ 5717794 w 8823960"/>
              <a:gd name="connsiteY95" fmla="*/ 1586865 h 2070227"/>
              <a:gd name="connsiteX96" fmla="*/ 5690235 w 8823960"/>
              <a:gd name="connsiteY96" fmla="*/ 1597787 h 2070227"/>
              <a:gd name="connsiteX97" fmla="*/ 5643245 w 8823960"/>
              <a:gd name="connsiteY97" fmla="*/ 1626235 h 2070227"/>
              <a:gd name="connsiteX98" fmla="*/ 5633085 w 8823960"/>
              <a:gd name="connsiteY98" fmla="*/ 1620901 h 2070227"/>
              <a:gd name="connsiteX99" fmla="*/ 5630926 w 8823960"/>
              <a:gd name="connsiteY99" fmla="*/ 1616964 h 2070227"/>
              <a:gd name="connsiteX100" fmla="*/ 5618099 w 8823960"/>
              <a:gd name="connsiteY100" fmla="*/ 1624584 h 2070227"/>
              <a:gd name="connsiteX101" fmla="*/ 5606669 w 8823960"/>
              <a:gd name="connsiteY101" fmla="*/ 1623060 h 2070227"/>
              <a:gd name="connsiteX102" fmla="*/ 5598795 w 8823960"/>
              <a:gd name="connsiteY102" fmla="*/ 1632204 h 2070227"/>
              <a:gd name="connsiteX103" fmla="*/ 5585460 w 8823960"/>
              <a:gd name="connsiteY103" fmla="*/ 1634490 h 2070227"/>
              <a:gd name="connsiteX104" fmla="*/ 5568569 w 8823960"/>
              <a:gd name="connsiteY104" fmla="*/ 1634998 h 2070227"/>
              <a:gd name="connsiteX105" fmla="*/ 5553583 w 8823960"/>
              <a:gd name="connsiteY105" fmla="*/ 1631442 h 2070227"/>
              <a:gd name="connsiteX106" fmla="*/ 5532247 w 8823960"/>
              <a:gd name="connsiteY106" fmla="*/ 1637157 h 2070227"/>
              <a:gd name="connsiteX107" fmla="*/ 5483479 w 8823960"/>
              <a:gd name="connsiteY107" fmla="*/ 1645666 h 2070227"/>
              <a:gd name="connsiteX108" fmla="*/ 5446649 w 8823960"/>
              <a:gd name="connsiteY108" fmla="*/ 1652143 h 2070227"/>
              <a:gd name="connsiteX109" fmla="*/ 5382387 w 8823960"/>
              <a:gd name="connsiteY109" fmla="*/ 1670812 h 2070227"/>
              <a:gd name="connsiteX110" fmla="*/ 5370703 w 8823960"/>
              <a:gd name="connsiteY110" fmla="*/ 1686687 h 2070227"/>
              <a:gd name="connsiteX111" fmla="*/ 5340096 w 8823960"/>
              <a:gd name="connsiteY111" fmla="*/ 1681988 h 2070227"/>
              <a:gd name="connsiteX112" fmla="*/ 5331460 w 8823960"/>
              <a:gd name="connsiteY112" fmla="*/ 1666367 h 2070227"/>
              <a:gd name="connsiteX113" fmla="*/ 5292090 w 8823960"/>
              <a:gd name="connsiteY113" fmla="*/ 1671701 h 2070227"/>
              <a:gd name="connsiteX114" fmla="*/ 5256403 w 8823960"/>
              <a:gd name="connsiteY114" fmla="*/ 1694053 h 2070227"/>
              <a:gd name="connsiteX115" fmla="*/ 5209032 w 8823960"/>
              <a:gd name="connsiteY115" fmla="*/ 1706626 h 2070227"/>
              <a:gd name="connsiteX116" fmla="*/ 5180838 w 8823960"/>
              <a:gd name="connsiteY116" fmla="*/ 1714246 h 2070227"/>
              <a:gd name="connsiteX117" fmla="*/ 5101844 w 8823960"/>
              <a:gd name="connsiteY117" fmla="*/ 1720977 h 2070227"/>
              <a:gd name="connsiteX118" fmla="*/ 5097780 w 8823960"/>
              <a:gd name="connsiteY118" fmla="*/ 1720723 h 2070227"/>
              <a:gd name="connsiteX119" fmla="*/ 5084445 w 8823960"/>
              <a:gd name="connsiteY119" fmla="*/ 1730883 h 2070227"/>
              <a:gd name="connsiteX120" fmla="*/ 5083810 w 8823960"/>
              <a:gd name="connsiteY120" fmla="*/ 1733550 h 2070227"/>
              <a:gd name="connsiteX121" fmla="*/ 5034280 w 8823960"/>
              <a:gd name="connsiteY121" fmla="*/ 1728470 h 2070227"/>
              <a:gd name="connsiteX122" fmla="*/ 5028438 w 8823960"/>
              <a:gd name="connsiteY122" fmla="*/ 1732407 h 2070227"/>
              <a:gd name="connsiteX123" fmla="*/ 4995291 w 8823960"/>
              <a:gd name="connsiteY123" fmla="*/ 1723263 h 2070227"/>
              <a:gd name="connsiteX124" fmla="*/ 4978654 w 8823960"/>
              <a:gd name="connsiteY124" fmla="*/ 1721739 h 2070227"/>
              <a:gd name="connsiteX125" fmla="*/ 4948809 w 8823960"/>
              <a:gd name="connsiteY125" fmla="*/ 1715770 h 2070227"/>
              <a:gd name="connsiteX126" fmla="*/ 4946396 w 8823960"/>
              <a:gd name="connsiteY126" fmla="*/ 1718310 h 2070227"/>
              <a:gd name="connsiteX127" fmla="*/ 4940554 w 8823960"/>
              <a:gd name="connsiteY127" fmla="*/ 1716024 h 2070227"/>
              <a:gd name="connsiteX128" fmla="*/ 4936236 w 8823960"/>
              <a:gd name="connsiteY128" fmla="*/ 1718945 h 2070227"/>
              <a:gd name="connsiteX129" fmla="*/ 4931283 w 8823960"/>
              <a:gd name="connsiteY129" fmla="*/ 1718183 h 2070227"/>
              <a:gd name="connsiteX130" fmla="*/ 4879975 w 8823960"/>
              <a:gd name="connsiteY130" fmla="*/ 1730248 h 2070227"/>
              <a:gd name="connsiteX131" fmla="*/ 4868926 w 8823960"/>
              <a:gd name="connsiteY131" fmla="*/ 1727835 h 2070227"/>
              <a:gd name="connsiteX132" fmla="*/ 4860544 w 8823960"/>
              <a:gd name="connsiteY132" fmla="*/ 1736852 h 2070227"/>
              <a:gd name="connsiteX133" fmla="*/ 4825238 w 8823960"/>
              <a:gd name="connsiteY133" fmla="*/ 1739138 h 2070227"/>
              <a:gd name="connsiteX134" fmla="*/ 4813046 w 8823960"/>
              <a:gd name="connsiteY134" fmla="*/ 1732153 h 2070227"/>
              <a:gd name="connsiteX135" fmla="*/ 4801743 w 8823960"/>
              <a:gd name="connsiteY135" fmla="*/ 1727200 h 2070227"/>
              <a:gd name="connsiteX136" fmla="*/ 4800346 w 8823960"/>
              <a:gd name="connsiteY136" fmla="*/ 1727200 h 2070227"/>
              <a:gd name="connsiteX137" fmla="*/ 4785614 w 8823960"/>
              <a:gd name="connsiteY137" fmla="*/ 1727327 h 2070227"/>
              <a:gd name="connsiteX138" fmla="*/ 4758309 w 8823960"/>
              <a:gd name="connsiteY138" fmla="*/ 1727581 h 2070227"/>
              <a:gd name="connsiteX139" fmla="*/ 4705350 w 8823960"/>
              <a:gd name="connsiteY139" fmla="*/ 1734312 h 2070227"/>
              <a:gd name="connsiteX140" fmla="*/ 4524121 w 8823960"/>
              <a:gd name="connsiteY140" fmla="*/ 1738630 h 2070227"/>
              <a:gd name="connsiteX141" fmla="*/ 4471797 w 8823960"/>
              <a:gd name="connsiteY141" fmla="*/ 1751457 h 2070227"/>
              <a:gd name="connsiteX142" fmla="*/ 4056126 w 8823960"/>
              <a:gd name="connsiteY142" fmla="*/ 1818386 h 2070227"/>
              <a:gd name="connsiteX143" fmla="*/ 3992372 w 8823960"/>
              <a:gd name="connsiteY143" fmla="*/ 1827657 h 2070227"/>
              <a:gd name="connsiteX144" fmla="*/ 3940937 w 8823960"/>
              <a:gd name="connsiteY144" fmla="*/ 1831594 h 2070227"/>
              <a:gd name="connsiteX145" fmla="*/ 3899662 w 8823960"/>
              <a:gd name="connsiteY145" fmla="*/ 1837309 h 2070227"/>
              <a:gd name="connsiteX146" fmla="*/ 3867404 w 8823960"/>
              <a:gd name="connsiteY146" fmla="*/ 1842770 h 2070227"/>
              <a:gd name="connsiteX147" fmla="*/ 3743706 w 8823960"/>
              <a:gd name="connsiteY147" fmla="*/ 1857629 h 2070227"/>
              <a:gd name="connsiteX148" fmla="*/ 3620770 w 8823960"/>
              <a:gd name="connsiteY148" fmla="*/ 1868932 h 2070227"/>
              <a:gd name="connsiteX149" fmla="*/ 3587750 w 8823960"/>
              <a:gd name="connsiteY149" fmla="*/ 1888236 h 2070227"/>
              <a:gd name="connsiteX150" fmla="*/ 3540379 w 8823960"/>
              <a:gd name="connsiteY150" fmla="*/ 1906143 h 2070227"/>
              <a:gd name="connsiteX151" fmla="*/ 3451352 w 8823960"/>
              <a:gd name="connsiteY151" fmla="*/ 1934718 h 2070227"/>
              <a:gd name="connsiteX152" fmla="*/ 3360547 w 8823960"/>
              <a:gd name="connsiteY152" fmla="*/ 1943608 h 2070227"/>
              <a:gd name="connsiteX153" fmla="*/ 3255772 w 8823960"/>
              <a:gd name="connsiteY153" fmla="*/ 1956308 h 2070227"/>
              <a:gd name="connsiteX154" fmla="*/ 3196463 w 8823960"/>
              <a:gd name="connsiteY154" fmla="*/ 1955927 h 2070227"/>
              <a:gd name="connsiteX155" fmla="*/ 3000756 w 8823960"/>
              <a:gd name="connsiteY155" fmla="*/ 1964944 h 2070227"/>
              <a:gd name="connsiteX156" fmla="*/ 2865374 w 8823960"/>
              <a:gd name="connsiteY156" fmla="*/ 1948180 h 2070227"/>
              <a:gd name="connsiteX157" fmla="*/ 2826512 w 8823960"/>
              <a:gd name="connsiteY157" fmla="*/ 1965325 h 2070227"/>
              <a:gd name="connsiteX158" fmla="*/ 2761234 w 8823960"/>
              <a:gd name="connsiteY158" fmla="*/ 1993392 h 2070227"/>
              <a:gd name="connsiteX159" fmla="*/ 2679192 w 8823960"/>
              <a:gd name="connsiteY159" fmla="*/ 2015617 h 2070227"/>
              <a:gd name="connsiteX160" fmla="*/ 2642489 w 8823960"/>
              <a:gd name="connsiteY160" fmla="*/ 2021586 h 2070227"/>
              <a:gd name="connsiteX161" fmla="*/ 2590546 w 8823960"/>
              <a:gd name="connsiteY161" fmla="*/ 2024507 h 2070227"/>
              <a:gd name="connsiteX162" fmla="*/ 2550033 w 8823960"/>
              <a:gd name="connsiteY162" fmla="*/ 2013077 h 2070227"/>
              <a:gd name="connsiteX163" fmla="*/ 2515362 w 8823960"/>
              <a:gd name="connsiteY163" fmla="*/ 2007743 h 2070227"/>
              <a:gd name="connsiteX164" fmla="*/ 2462911 w 8823960"/>
              <a:gd name="connsiteY164" fmla="*/ 1992630 h 2070227"/>
              <a:gd name="connsiteX165" fmla="*/ 2374011 w 8823960"/>
              <a:gd name="connsiteY165" fmla="*/ 2003933 h 2070227"/>
              <a:gd name="connsiteX166" fmla="*/ 2281174 w 8823960"/>
              <a:gd name="connsiteY166" fmla="*/ 2009140 h 2070227"/>
              <a:gd name="connsiteX167" fmla="*/ 2222627 w 8823960"/>
              <a:gd name="connsiteY167" fmla="*/ 2010410 h 2070227"/>
              <a:gd name="connsiteX168" fmla="*/ 2097786 w 8823960"/>
              <a:gd name="connsiteY168" fmla="*/ 2042287 h 2070227"/>
              <a:gd name="connsiteX169" fmla="*/ 1939671 w 8823960"/>
              <a:gd name="connsiteY169" fmla="*/ 2050923 h 2070227"/>
              <a:gd name="connsiteX170" fmla="*/ 1861820 w 8823960"/>
              <a:gd name="connsiteY170" fmla="*/ 2039747 h 2070227"/>
              <a:gd name="connsiteX171" fmla="*/ 1794002 w 8823960"/>
              <a:gd name="connsiteY171" fmla="*/ 2057400 h 2070227"/>
              <a:gd name="connsiteX172" fmla="*/ 1702562 w 8823960"/>
              <a:gd name="connsiteY172" fmla="*/ 2043684 h 2070227"/>
              <a:gd name="connsiteX173" fmla="*/ 1666113 w 8823960"/>
              <a:gd name="connsiteY173" fmla="*/ 2047875 h 2070227"/>
              <a:gd name="connsiteX174" fmla="*/ 1612646 w 8823960"/>
              <a:gd name="connsiteY174" fmla="*/ 2031365 h 2070227"/>
              <a:gd name="connsiteX175" fmla="*/ 1520698 w 8823960"/>
              <a:gd name="connsiteY175" fmla="*/ 2003171 h 2070227"/>
              <a:gd name="connsiteX176" fmla="*/ 1467485 w 8823960"/>
              <a:gd name="connsiteY176" fmla="*/ 1996313 h 2070227"/>
              <a:gd name="connsiteX177" fmla="*/ 1322578 w 8823960"/>
              <a:gd name="connsiteY177" fmla="*/ 1967357 h 2070227"/>
              <a:gd name="connsiteX178" fmla="*/ 1177354 w 8823960"/>
              <a:gd name="connsiteY178" fmla="*/ 1930527 h 2070227"/>
              <a:gd name="connsiteX179" fmla="*/ 1112241 w 8823960"/>
              <a:gd name="connsiteY179" fmla="*/ 1905508 h 2070227"/>
              <a:gd name="connsiteX180" fmla="*/ 1009802 w 8823960"/>
              <a:gd name="connsiteY180" fmla="*/ 1857502 h 2070227"/>
              <a:gd name="connsiteX181" fmla="*/ 952652 w 8823960"/>
              <a:gd name="connsiteY181" fmla="*/ 1855851 h 2070227"/>
              <a:gd name="connsiteX182" fmla="*/ 917956 w 8823960"/>
              <a:gd name="connsiteY182" fmla="*/ 1861312 h 2070227"/>
              <a:gd name="connsiteX183" fmla="*/ 812775 w 8823960"/>
              <a:gd name="connsiteY183" fmla="*/ 1858264 h 2070227"/>
              <a:gd name="connsiteX184" fmla="*/ 724332 w 8823960"/>
              <a:gd name="connsiteY184" fmla="*/ 1881886 h 2070227"/>
              <a:gd name="connsiteX185" fmla="*/ 628104 w 8823960"/>
              <a:gd name="connsiteY185" fmla="*/ 1877314 h 2070227"/>
              <a:gd name="connsiteX186" fmla="*/ 548831 w 8823960"/>
              <a:gd name="connsiteY186" fmla="*/ 1872615 h 2070227"/>
              <a:gd name="connsiteX187" fmla="*/ 429285 w 8823960"/>
              <a:gd name="connsiteY187" fmla="*/ 1883664 h 2070227"/>
              <a:gd name="connsiteX188" fmla="*/ 295199 w 8823960"/>
              <a:gd name="connsiteY188" fmla="*/ 1904111 h 2070227"/>
              <a:gd name="connsiteX189" fmla="*/ 209118 w 8823960"/>
              <a:gd name="connsiteY189" fmla="*/ 1891157 h 2070227"/>
              <a:gd name="connsiteX190" fmla="*/ 83419 w 8823960"/>
              <a:gd name="connsiteY190" fmla="*/ 1945513 h 2070227"/>
              <a:gd name="connsiteX191" fmla="*/ 20810 w 8823960"/>
              <a:gd name="connsiteY191" fmla="*/ 1964055 h 2070227"/>
              <a:gd name="connsiteX192" fmla="*/ 1942 w 8823960"/>
              <a:gd name="connsiteY192" fmla="*/ 1953514 h 2070227"/>
              <a:gd name="connsiteX193" fmla="*/ 0 w 8823960"/>
              <a:gd name="connsiteY193" fmla="*/ 1954022 h 2070227"/>
              <a:gd name="connsiteX194" fmla="*/ 0 w 8823960"/>
              <a:gd name="connsiteY194" fmla="*/ 0 h 207022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  <a:cxn ang="65">
                <a:pos x="connsiteX65" y="connsiteY65"/>
              </a:cxn>
              <a:cxn ang="66">
                <a:pos x="connsiteX66" y="connsiteY66"/>
              </a:cxn>
              <a:cxn ang="67">
                <a:pos x="connsiteX67" y="connsiteY67"/>
              </a:cxn>
              <a:cxn ang="68">
                <a:pos x="connsiteX68" y="connsiteY68"/>
              </a:cxn>
              <a:cxn ang="69">
                <a:pos x="connsiteX69" y="connsiteY69"/>
              </a:cxn>
              <a:cxn ang="70">
                <a:pos x="connsiteX70" y="connsiteY70"/>
              </a:cxn>
              <a:cxn ang="71">
                <a:pos x="connsiteX71" y="connsiteY71"/>
              </a:cxn>
              <a:cxn ang="72">
                <a:pos x="connsiteX72" y="connsiteY72"/>
              </a:cxn>
              <a:cxn ang="73">
                <a:pos x="connsiteX73" y="connsiteY73"/>
              </a:cxn>
              <a:cxn ang="74">
                <a:pos x="connsiteX74" y="connsiteY74"/>
              </a:cxn>
              <a:cxn ang="75">
                <a:pos x="connsiteX75" y="connsiteY75"/>
              </a:cxn>
              <a:cxn ang="76">
                <a:pos x="connsiteX76" y="connsiteY76"/>
              </a:cxn>
              <a:cxn ang="77">
                <a:pos x="connsiteX77" y="connsiteY77"/>
              </a:cxn>
              <a:cxn ang="78">
                <a:pos x="connsiteX78" y="connsiteY78"/>
              </a:cxn>
              <a:cxn ang="79">
                <a:pos x="connsiteX79" y="connsiteY79"/>
              </a:cxn>
              <a:cxn ang="80">
                <a:pos x="connsiteX80" y="connsiteY80"/>
              </a:cxn>
              <a:cxn ang="81">
                <a:pos x="connsiteX81" y="connsiteY81"/>
              </a:cxn>
              <a:cxn ang="82">
                <a:pos x="connsiteX82" y="connsiteY82"/>
              </a:cxn>
              <a:cxn ang="83">
                <a:pos x="connsiteX83" y="connsiteY83"/>
              </a:cxn>
              <a:cxn ang="84">
                <a:pos x="connsiteX84" y="connsiteY84"/>
              </a:cxn>
              <a:cxn ang="85">
                <a:pos x="connsiteX85" y="connsiteY85"/>
              </a:cxn>
              <a:cxn ang="86">
                <a:pos x="connsiteX86" y="connsiteY86"/>
              </a:cxn>
              <a:cxn ang="87">
                <a:pos x="connsiteX87" y="connsiteY87"/>
              </a:cxn>
              <a:cxn ang="88">
                <a:pos x="connsiteX88" y="connsiteY88"/>
              </a:cxn>
              <a:cxn ang="89">
                <a:pos x="connsiteX89" y="connsiteY89"/>
              </a:cxn>
              <a:cxn ang="90">
                <a:pos x="connsiteX90" y="connsiteY90"/>
              </a:cxn>
              <a:cxn ang="91">
                <a:pos x="connsiteX91" y="connsiteY91"/>
              </a:cxn>
              <a:cxn ang="92">
                <a:pos x="connsiteX92" y="connsiteY92"/>
              </a:cxn>
              <a:cxn ang="93">
                <a:pos x="connsiteX93" y="connsiteY93"/>
              </a:cxn>
              <a:cxn ang="94">
                <a:pos x="connsiteX94" y="connsiteY94"/>
              </a:cxn>
              <a:cxn ang="95">
                <a:pos x="connsiteX95" y="connsiteY95"/>
              </a:cxn>
              <a:cxn ang="96">
                <a:pos x="connsiteX96" y="connsiteY96"/>
              </a:cxn>
              <a:cxn ang="97">
                <a:pos x="connsiteX97" y="connsiteY97"/>
              </a:cxn>
              <a:cxn ang="98">
                <a:pos x="connsiteX98" y="connsiteY98"/>
              </a:cxn>
              <a:cxn ang="99">
                <a:pos x="connsiteX99" y="connsiteY99"/>
              </a:cxn>
              <a:cxn ang="100">
                <a:pos x="connsiteX100" y="connsiteY100"/>
              </a:cxn>
              <a:cxn ang="101">
                <a:pos x="connsiteX101" y="connsiteY101"/>
              </a:cxn>
              <a:cxn ang="102">
                <a:pos x="connsiteX102" y="connsiteY102"/>
              </a:cxn>
              <a:cxn ang="103">
                <a:pos x="connsiteX103" y="connsiteY103"/>
              </a:cxn>
              <a:cxn ang="104">
                <a:pos x="connsiteX104" y="connsiteY104"/>
              </a:cxn>
              <a:cxn ang="105">
                <a:pos x="connsiteX105" y="connsiteY105"/>
              </a:cxn>
              <a:cxn ang="106">
                <a:pos x="connsiteX106" y="connsiteY106"/>
              </a:cxn>
              <a:cxn ang="107">
                <a:pos x="connsiteX107" y="connsiteY107"/>
              </a:cxn>
              <a:cxn ang="108">
                <a:pos x="connsiteX108" y="connsiteY108"/>
              </a:cxn>
              <a:cxn ang="109">
                <a:pos x="connsiteX109" y="connsiteY109"/>
              </a:cxn>
              <a:cxn ang="110">
                <a:pos x="connsiteX110" y="connsiteY110"/>
              </a:cxn>
              <a:cxn ang="111">
                <a:pos x="connsiteX111" y="connsiteY111"/>
              </a:cxn>
              <a:cxn ang="112">
                <a:pos x="connsiteX112" y="connsiteY112"/>
              </a:cxn>
              <a:cxn ang="113">
                <a:pos x="connsiteX113" y="connsiteY113"/>
              </a:cxn>
              <a:cxn ang="114">
                <a:pos x="connsiteX114" y="connsiteY114"/>
              </a:cxn>
              <a:cxn ang="115">
                <a:pos x="connsiteX115" y="connsiteY115"/>
              </a:cxn>
              <a:cxn ang="116">
                <a:pos x="connsiteX116" y="connsiteY116"/>
              </a:cxn>
              <a:cxn ang="117">
                <a:pos x="connsiteX117" y="connsiteY117"/>
              </a:cxn>
              <a:cxn ang="118">
                <a:pos x="connsiteX118" y="connsiteY118"/>
              </a:cxn>
              <a:cxn ang="119">
                <a:pos x="connsiteX119" y="connsiteY119"/>
              </a:cxn>
              <a:cxn ang="120">
                <a:pos x="connsiteX120" y="connsiteY120"/>
              </a:cxn>
              <a:cxn ang="121">
                <a:pos x="connsiteX121" y="connsiteY121"/>
              </a:cxn>
              <a:cxn ang="122">
                <a:pos x="connsiteX122" y="connsiteY122"/>
              </a:cxn>
              <a:cxn ang="123">
                <a:pos x="connsiteX123" y="connsiteY123"/>
              </a:cxn>
              <a:cxn ang="124">
                <a:pos x="connsiteX124" y="connsiteY124"/>
              </a:cxn>
              <a:cxn ang="125">
                <a:pos x="connsiteX125" y="connsiteY125"/>
              </a:cxn>
              <a:cxn ang="126">
                <a:pos x="connsiteX126" y="connsiteY126"/>
              </a:cxn>
              <a:cxn ang="127">
                <a:pos x="connsiteX127" y="connsiteY127"/>
              </a:cxn>
              <a:cxn ang="128">
                <a:pos x="connsiteX128" y="connsiteY128"/>
              </a:cxn>
              <a:cxn ang="129">
                <a:pos x="connsiteX129" y="connsiteY129"/>
              </a:cxn>
              <a:cxn ang="130">
                <a:pos x="connsiteX130" y="connsiteY130"/>
              </a:cxn>
              <a:cxn ang="131">
                <a:pos x="connsiteX131" y="connsiteY131"/>
              </a:cxn>
              <a:cxn ang="132">
                <a:pos x="connsiteX132" y="connsiteY132"/>
              </a:cxn>
              <a:cxn ang="133">
                <a:pos x="connsiteX133" y="connsiteY133"/>
              </a:cxn>
              <a:cxn ang="134">
                <a:pos x="connsiteX134" y="connsiteY134"/>
              </a:cxn>
              <a:cxn ang="135">
                <a:pos x="connsiteX135" y="connsiteY135"/>
              </a:cxn>
              <a:cxn ang="136">
                <a:pos x="connsiteX136" y="connsiteY136"/>
              </a:cxn>
              <a:cxn ang="137">
                <a:pos x="connsiteX137" y="connsiteY137"/>
              </a:cxn>
              <a:cxn ang="138">
                <a:pos x="connsiteX138" y="connsiteY138"/>
              </a:cxn>
              <a:cxn ang="139">
                <a:pos x="connsiteX139" y="connsiteY139"/>
              </a:cxn>
              <a:cxn ang="140">
                <a:pos x="connsiteX140" y="connsiteY140"/>
              </a:cxn>
              <a:cxn ang="141">
                <a:pos x="connsiteX141" y="connsiteY141"/>
              </a:cxn>
              <a:cxn ang="142">
                <a:pos x="connsiteX142" y="connsiteY142"/>
              </a:cxn>
              <a:cxn ang="143">
                <a:pos x="connsiteX143" y="connsiteY143"/>
              </a:cxn>
              <a:cxn ang="144">
                <a:pos x="connsiteX144" y="connsiteY144"/>
              </a:cxn>
              <a:cxn ang="145">
                <a:pos x="connsiteX145" y="connsiteY145"/>
              </a:cxn>
              <a:cxn ang="146">
                <a:pos x="connsiteX146" y="connsiteY146"/>
              </a:cxn>
              <a:cxn ang="147">
                <a:pos x="connsiteX147" y="connsiteY147"/>
              </a:cxn>
              <a:cxn ang="148">
                <a:pos x="connsiteX148" y="connsiteY148"/>
              </a:cxn>
              <a:cxn ang="149">
                <a:pos x="connsiteX149" y="connsiteY149"/>
              </a:cxn>
              <a:cxn ang="150">
                <a:pos x="connsiteX150" y="connsiteY150"/>
              </a:cxn>
              <a:cxn ang="151">
                <a:pos x="connsiteX151" y="connsiteY151"/>
              </a:cxn>
              <a:cxn ang="152">
                <a:pos x="connsiteX152" y="connsiteY152"/>
              </a:cxn>
              <a:cxn ang="153">
                <a:pos x="connsiteX153" y="connsiteY153"/>
              </a:cxn>
              <a:cxn ang="154">
                <a:pos x="connsiteX154" y="connsiteY154"/>
              </a:cxn>
              <a:cxn ang="155">
                <a:pos x="connsiteX155" y="connsiteY155"/>
              </a:cxn>
              <a:cxn ang="156">
                <a:pos x="connsiteX156" y="connsiteY156"/>
              </a:cxn>
              <a:cxn ang="157">
                <a:pos x="connsiteX157" y="connsiteY157"/>
              </a:cxn>
              <a:cxn ang="158">
                <a:pos x="connsiteX158" y="connsiteY158"/>
              </a:cxn>
              <a:cxn ang="159">
                <a:pos x="connsiteX159" y="connsiteY159"/>
              </a:cxn>
              <a:cxn ang="160">
                <a:pos x="connsiteX160" y="connsiteY160"/>
              </a:cxn>
              <a:cxn ang="161">
                <a:pos x="connsiteX161" y="connsiteY161"/>
              </a:cxn>
              <a:cxn ang="162">
                <a:pos x="connsiteX162" y="connsiteY162"/>
              </a:cxn>
              <a:cxn ang="163">
                <a:pos x="connsiteX163" y="connsiteY163"/>
              </a:cxn>
              <a:cxn ang="164">
                <a:pos x="connsiteX164" y="connsiteY164"/>
              </a:cxn>
              <a:cxn ang="165">
                <a:pos x="connsiteX165" y="connsiteY165"/>
              </a:cxn>
              <a:cxn ang="166">
                <a:pos x="connsiteX166" y="connsiteY166"/>
              </a:cxn>
              <a:cxn ang="167">
                <a:pos x="connsiteX167" y="connsiteY167"/>
              </a:cxn>
              <a:cxn ang="168">
                <a:pos x="connsiteX168" y="connsiteY168"/>
              </a:cxn>
              <a:cxn ang="169">
                <a:pos x="connsiteX169" y="connsiteY169"/>
              </a:cxn>
              <a:cxn ang="170">
                <a:pos x="connsiteX170" y="connsiteY170"/>
              </a:cxn>
              <a:cxn ang="171">
                <a:pos x="connsiteX171" y="connsiteY171"/>
              </a:cxn>
              <a:cxn ang="172">
                <a:pos x="connsiteX172" y="connsiteY172"/>
              </a:cxn>
              <a:cxn ang="173">
                <a:pos x="connsiteX173" y="connsiteY173"/>
              </a:cxn>
              <a:cxn ang="174">
                <a:pos x="connsiteX174" y="connsiteY174"/>
              </a:cxn>
              <a:cxn ang="175">
                <a:pos x="connsiteX175" y="connsiteY175"/>
              </a:cxn>
              <a:cxn ang="176">
                <a:pos x="connsiteX176" y="connsiteY176"/>
              </a:cxn>
              <a:cxn ang="177">
                <a:pos x="connsiteX177" y="connsiteY177"/>
              </a:cxn>
              <a:cxn ang="178">
                <a:pos x="connsiteX178" y="connsiteY178"/>
              </a:cxn>
              <a:cxn ang="179">
                <a:pos x="connsiteX179" y="connsiteY179"/>
              </a:cxn>
              <a:cxn ang="180">
                <a:pos x="connsiteX180" y="connsiteY180"/>
              </a:cxn>
              <a:cxn ang="181">
                <a:pos x="connsiteX181" y="connsiteY181"/>
              </a:cxn>
              <a:cxn ang="182">
                <a:pos x="connsiteX182" y="connsiteY182"/>
              </a:cxn>
              <a:cxn ang="183">
                <a:pos x="connsiteX183" y="connsiteY183"/>
              </a:cxn>
              <a:cxn ang="184">
                <a:pos x="connsiteX184" y="connsiteY184"/>
              </a:cxn>
              <a:cxn ang="185">
                <a:pos x="connsiteX185" y="connsiteY185"/>
              </a:cxn>
              <a:cxn ang="186">
                <a:pos x="connsiteX186" y="connsiteY186"/>
              </a:cxn>
              <a:cxn ang="187">
                <a:pos x="connsiteX187" y="connsiteY187"/>
              </a:cxn>
              <a:cxn ang="188">
                <a:pos x="connsiteX188" y="connsiteY188"/>
              </a:cxn>
              <a:cxn ang="189">
                <a:pos x="connsiteX189" y="connsiteY189"/>
              </a:cxn>
              <a:cxn ang="190">
                <a:pos x="connsiteX190" y="connsiteY190"/>
              </a:cxn>
              <a:cxn ang="191">
                <a:pos x="connsiteX191" y="connsiteY191"/>
              </a:cxn>
              <a:cxn ang="192">
                <a:pos x="connsiteX192" y="connsiteY192"/>
              </a:cxn>
              <a:cxn ang="193">
                <a:pos x="connsiteX193" y="connsiteY193"/>
              </a:cxn>
              <a:cxn ang="194">
                <a:pos x="connsiteX194" y="connsiteY194"/>
              </a:cxn>
            </a:cxnLst>
            <a:rect l="l" t="t" r="r" b="b"/>
            <a:pathLst>
              <a:path w="8823960" h="2070227">
                <a:moveTo>
                  <a:pt x="0" y="0"/>
                </a:moveTo>
                <a:lnTo>
                  <a:pt x="8823960" y="0"/>
                </a:lnTo>
                <a:lnTo>
                  <a:pt x="8795004" y="32639"/>
                </a:lnTo>
                <a:lnTo>
                  <a:pt x="8789924" y="39370"/>
                </a:lnTo>
                <a:cubicBezTo>
                  <a:pt x="8778367" y="58293"/>
                  <a:pt x="8767318" y="81534"/>
                  <a:pt x="8748014" y="71374"/>
                </a:cubicBezTo>
                <a:cubicBezTo>
                  <a:pt x="8756269" y="92837"/>
                  <a:pt x="8719947" y="72517"/>
                  <a:pt x="8716137" y="93980"/>
                </a:cubicBezTo>
                <a:cubicBezTo>
                  <a:pt x="8714613" y="111252"/>
                  <a:pt x="8703310" y="109220"/>
                  <a:pt x="8694801" y="115189"/>
                </a:cubicBezTo>
                <a:cubicBezTo>
                  <a:pt x="8689086" y="132715"/>
                  <a:pt x="8646033" y="146812"/>
                  <a:pt x="8630793" y="143510"/>
                </a:cubicBezTo>
                <a:cubicBezTo>
                  <a:pt x="8587740" y="123825"/>
                  <a:pt x="8555101" y="193802"/>
                  <a:pt x="8520684" y="179832"/>
                </a:cubicBezTo>
                <a:cubicBezTo>
                  <a:pt x="8511794" y="181102"/>
                  <a:pt x="8504555" y="184785"/>
                  <a:pt x="8498205" y="189865"/>
                </a:cubicBezTo>
                <a:lnTo>
                  <a:pt x="8482711" y="208026"/>
                </a:lnTo>
                <a:lnTo>
                  <a:pt x="8482457" y="220345"/>
                </a:lnTo>
                <a:lnTo>
                  <a:pt x="8470646" y="227457"/>
                </a:lnTo>
                <a:lnTo>
                  <a:pt x="8468360" y="231267"/>
                </a:lnTo>
                <a:cubicBezTo>
                  <a:pt x="8457311" y="234188"/>
                  <a:pt x="8422386" y="237490"/>
                  <a:pt x="8404225" y="245364"/>
                </a:cubicBezTo>
                <a:cubicBezTo>
                  <a:pt x="8372856" y="268351"/>
                  <a:pt x="8378190" y="218059"/>
                  <a:pt x="8358886" y="278130"/>
                </a:cubicBezTo>
                <a:cubicBezTo>
                  <a:pt x="8293608" y="284480"/>
                  <a:pt x="8227568" y="359410"/>
                  <a:pt x="8162417" y="339852"/>
                </a:cubicBezTo>
                <a:cubicBezTo>
                  <a:pt x="8177911" y="355346"/>
                  <a:pt x="8098282" y="331216"/>
                  <a:pt x="8079232" y="369951"/>
                </a:cubicBezTo>
                <a:cubicBezTo>
                  <a:pt x="8040751" y="382524"/>
                  <a:pt x="7990967" y="399161"/>
                  <a:pt x="7931785" y="415036"/>
                </a:cubicBezTo>
                <a:cubicBezTo>
                  <a:pt x="7881366" y="432308"/>
                  <a:pt x="7805293" y="464185"/>
                  <a:pt x="7776718" y="473456"/>
                </a:cubicBezTo>
                <a:lnTo>
                  <a:pt x="7760589" y="470662"/>
                </a:lnTo>
                <a:lnTo>
                  <a:pt x="7759065" y="473075"/>
                </a:lnTo>
                <a:cubicBezTo>
                  <a:pt x="7751699" y="479679"/>
                  <a:pt x="7746365" y="480187"/>
                  <a:pt x="7741793" y="478155"/>
                </a:cubicBezTo>
                <a:lnTo>
                  <a:pt x="7699883" y="474091"/>
                </a:lnTo>
                <a:lnTo>
                  <a:pt x="7696073" y="478155"/>
                </a:lnTo>
                <a:lnTo>
                  <a:pt x="7659878" y="483108"/>
                </a:lnTo>
                <a:cubicBezTo>
                  <a:pt x="7659878" y="483743"/>
                  <a:pt x="7659878" y="484505"/>
                  <a:pt x="7659751" y="485267"/>
                </a:cubicBezTo>
                <a:cubicBezTo>
                  <a:pt x="7658735" y="490220"/>
                  <a:pt x="7656449" y="494030"/>
                  <a:pt x="7651369" y="495681"/>
                </a:cubicBezTo>
                <a:cubicBezTo>
                  <a:pt x="7665212" y="523875"/>
                  <a:pt x="7626858" y="531114"/>
                  <a:pt x="7610729" y="533654"/>
                </a:cubicBezTo>
                <a:cubicBezTo>
                  <a:pt x="7595870" y="547243"/>
                  <a:pt x="7575804" y="566166"/>
                  <a:pt x="7562596" y="577596"/>
                </a:cubicBezTo>
                <a:lnTo>
                  <a:pt x="7555230" y="579882"/>
                </a:lnTo>
                <a:cubicBezTo>
                  <a:pt x="7555230" y="580009"/>
                  <a:pt x="7555230" y="580136"/>
                  <a:pt x="7555103" y="580390"/>
                </a:cubicBezTo>
                <a:cubicBezTo>
                  <a:pt x="7553706" y="581787"/>
                  <a:pt x="7551420" y="582930"/>
                  <a:pt x="7547483" y="583565"/>
                </a:cubicBezTo>
                <a:lnTo>
                  <a:pt x="7527417" y="588137"/>
                </a:lnTo>
                <a:lnTo>
                  <a:pt x="7523099" y="592709"/>
                </a:lnTo>
                <a:lnTo>
                  <a:pt x="7512050" y="608203"/>
                </a:lnTo>
                <a:lnTo>
                  <a:pt x="7496937" y="622935"/>
                </a:lnTo>
                <a:cubicBezTo>
                  <a:pt x="7484237" y="618236"/>
                  <a:pt x="7446391" y="662051"/>
                  <a:pt x="7439152" y="669798"/>
                </a:cubicBezTo>
                <a:lnTo>
                  <a:pt x="7371715" y="717677"/>
                </a:lnTo>
                <a:cubicBezTo>
                  <a:pt x="7303516" y="808228"/>
                  <a:pt x="7266559" y="803529"/>
                  <a:pt x="7213981" y="846455"/>
                </a:cubicBezTo>
                <a:cubicBezTo>
                  <a:pt x="7165975" y="852805"/>
                  <a:pt x="7120763" y="856615"/>
                  <a:pt x="7076567" y="882396"/>
                </a:cubicBezTo>
                <a:cubicBezTo>
                  <a:pt x="7042658" y="894461"/>
                  <a:pt x="7021195" y="899414"/>
                  <a:pt x="7010400" y="918591"/>
                </a:cubicBezTo>
                <a:lnTo>
                  <a:pt x="6970903" y="937768"/>
                </a:lnTo>
                <a:lnTo>
                  <a:pt x="6906387" y="965200"/>
                </a:lnTo>
                <a:cubicBezTo>
                  <a:pt x="6906260" y="967105"/>
                  <a:pt x="6906133" y="969010"/>
                  <a:pt x="6906006" y="970915"/>
                </a:cubicBezTo>
                <a:lnTo>
                  <a:pt x="6899783" y="979678"/>
                </a:lnTo>
                <a:lnTo>
                  <a:pt x="6878701" y="986282"/>
                </a:lnTo>
                <a:lnTo>
                  <a:pt x="6867144" y="1027430"/>
                </a:lnTo>
                <a:lnTo>
                  <a:pt x="6862826" y="1004062"/>
                </a:lnTo>
                <a:cubicBezTo>
                  <a:pt x="6860413" y="1002792"/>
                  <a:pt x="6837553" y="1016508"/>
                  <a:pt x="6834505" y="1019810"/>
                </a:cubicBezTo>
                <a:cubicBezTo>
                  <a:pt x="6824345" y="1021461"/>
                  <a:pt x="6816852" y="1030732"/>
                  <a:pt x="6804787" y="1036701"/>
                </a:cubicBezTo>
                <a:cubicBezTo>
                  <a:pt x="6798818" y="1045972"/>
                  <a:pt x="6792341" y="1055243"/>
                  <a:pt x="6785483" y="1064006"/>
                </a:cubicBezTo>
                <a:lnTo>
                  <a:pt x="6781292" y="1068959"/>
                </a:lnTo>
                <a:lnTo>
                  <a:pt x="6781038" y="1068705"/>
                </a:lnTo>
                <a:cubicBezTo>
                  <a:pt x="6779768" y="1069213"/>
                  <a:pt x="6761353" y="1070610"/>
                  <a:pt x="6759321" y="1073404"/>
                </a:cubicBezTo>
                <a:lnTo>
                  <a:pt x="6722364" y="1078865"/>
                </a:lnTo>
                <a:cubicBezTo>
                  <a:pt x="6696837" y="1091946"/>
                  <a:pt x="6676771" y="1076071"/>
                  <a:pt x="6656070" y="1105662"/>
                </a:cubicBezTo>
                <a:cubicBezTo>
                  <a:pt x="6632194" y="1117854"/>
                  <a:pt x="6609969" y="1118362"/>
                  <a:pt x="6591046" y="1136523"/>
                </a:cubicBezTo>
                <a:cubicBezTo>
                  <a:pt x="6581648" y="1132840"/>
                  <a:pt x="6573393" y="1133602"/>
                  <a:pt x="6567932" y="1149731"/>
                </a:cubicBezTo>
                <a:cubicBezTo>
                  <a:pt x="6545072" y="1157605"/>
                  <a:pt x="6537071" y="1143127"/>
                  <a:pt x="6525133" y="1164209"/>
                </a:cubicBezTo>
                <a:cubicBezTo>
                  <a:pt x="6508242" y="1142873"/>
                  <a:pt x="6509258" y="1153922"/>
                  <a:pt x="6504686" y="1165098"/>
                </a:cubicBezTo>
                <a:lnTo>
                  <a:pt x="6503924" y="1166114"/>
                </a:lnTo>
                <a:lnTo>
                  <a:pt x="6501511" y="1163066"/>
                </a:lnTo>
                <a:lnTo>
                  <a:pt x="6488303" y="1169416"/>
                </a:lnTo>
                <a:lnTo>
                  <a:pt x="6484874" y="1172845"/>
                </a:lnTo>
                <a:cubicBezTo>
                  <a:pt x="6482588" y="1174750"/>
                  <a:pt x="6480937" y="1175639"/>
                  <a:pt x="6479667" y="1175639"/>
                </a:cubicBezTo>
                <a:lnTo>
                  <a:pt x="6479413" y="1175385"/>
                </a:lnTo>
                <a:lnTo>
                  <a:pt x="6474587" y="1178687"/>
                </a:lnTo>
                <a:cubicBezTo>
                  <a:pt x="6466459" y="1184910"/>
                  <a:pt x="6458712" y="1191768"/>
                  <a:pt x="6451473" y="1198753"/>
                </a:cubicBezTo>
                <a:cubicBezTo>
                  <a:pt x="6444361" y="1187704"/>
                  <a:pt x="6428486" y="1205611"/>
                  <a:pt x="6419977" y="1200023"/>
                </a:cubicBezTo>
                <a:lnTo>
                  <a:pt x="6414897" y="1185672"/>
                </a:lnTo>
                <a:lnTo>
                  <a:pt x="6411087" y="1188974"/>
                </a:lnTo>
                <a:lnTo>
                  <a:pt x="6403721" y="1197864"/>
                </a:lnTo>
                <a:cubicBezTo>
                  <a:pt x="6402705" y="1199134"/>
                  <a:pt x="6401816" y="1199261"/>
                  <a:pt x="6401308" y="1197610"/>
                </a:cubicBezTo>
                <a:cubicBezTo>
                  <a:pt x="6396736" y="1199261"/>
                  <a:pt x="6382131" y="1206500"/>
                  <a:pt x="6376924" y="1207516"/>
                </a:cubicBezTo>
                <a:lnTo>
                  <a:pt x="6369685" y="1203833"/>
                </a:lnTo>
                <a:lnTo>
                  <a:pt x="6366510" y="1203706"/>
                </a:lnTo>
                <a:lnTo>
                  <a:pt x="6352667" y="1219835"/>
                </a:lnTo>
                <a:lnTo>
                  <a:pt x="6341745" y="1239774"/>
                </a:lnTo>
                <a:lnTo>
                  <a:pt x="6291199" y="1265174"/>
                </a:lnTo>
                <a:lnTo>
                  <a:pt x="6216777" y="1312418"/>
                </a:lnTo>
                <a:cubicBezTo>
                  <a:pt x="6192139" y="1350899"/>
                  <a:pt x="6136767" y="1335913"/>
                  <a:pt x="6134227" y="1344295"/>
                </a:cubicBezTo>
                <a:cubicBezTo>
                  <a:pt x="6108573" y="1360805"/>
                  <a:pt x="6107303" y="1379474"/>
                  <a:pt x="6072886" y="1394460"/>
                </a:cubicBezTo>
                <a:cubicBezTo>
                  <a:pt x="6041136" y="1445641"/>
                  <a:pt x="5972429" y="1459865"/>
                  <a:pt x="5933186" y="1496441"/>
                </a:cubicBezTo>
                <a:cubicBezTo>
                  <a:pt x="5905119" y="1473835"/>
                  <a:pt x="5922391" y="1499362"/>
                  <a:pt x="5897880" y="1505458"/>
                </a:cubicBezTo>
                <a:cubicBezTo>
                  <a:pt x="5909310" y="1534033"/>
                  <a:pt x="5866638" y="1502791"/>
                  <a:pt x="5870956" y="1539621"/>
                </a:cubicBezTo>
                <a:cubicBezTo>
                  <a:pt x="5866384" y="1539494"/>
                  <a:pt x="5861685" y="1538351"/>
                  <a:pt x="5857113" y="1536827"/>
                </a:cubicBezTo>
                <a:lnTo>
                  <a:pt x="5854700" y="1536065"/>
                </a:lnTo>
                <a:lnTo>
                  <a:pt x="5845937" y="1539240"/>
                </a:lnTo>
                <a:lnTo>
                  <a:pt x="5842254" y="1532382"/>
                </a:lnTo>
                <a:lnTo>
                  <a:pt x="5828284" y="1531493"/>
                </a:lnTo>
                <a:cubicBezTo>
                  <a:pt x="5823204" y="1532509"/>
                  <a:pt x="5817997" y="1534795"/>
                  <a:pt x="5812536" y="1539621"/>
                </a:cubicBezTo>
                <a:cubicBezTo>
                  <a:pt x="5800598" y="1561465"/>
                  <a:pt x="5776087" y="1555623"/>
                  <a:pt x="5756402" y="1567307"/>
                </a:cubicBezTo>
                <a:lnTo>
                  <a:pt x="5748020" y="1576578"/>
                </a:lnTo>
                <a:lnTo>
                  <a:pt x="5719318" y="1584579"/>
                </a:lnTo>
                <a:lnTo>
                  <a:pt x="5717794" y="1586865"/>
                </a:lnTo>
                <a:cubicBezTo>
                  <a:pt x="5712968" y="1589151"/>
                  <a:pt x="5702681" y="1591183"/>
                  <a:pt x="5690235" y="1597787"/>
                </a:cubicBezTo>
                <a:lnTo>
                  <a:pt x="5643245" y="1626235"/>
                </a:lnTo>
                <a:lnTo>
                  <a:pt x="5633085" y="1620901"/>
                </a:lnTo>
                <a:lnTo>
                  <a:pt x="5630926" y="1616964"/>
                </a:lnTo>
                <a:lnTo>
                  <a:pt x="5618099" y="1624584"/>
                </a:lnTo>
                <a:lnTo>
                  <a:pt x="5606669" y="1623060"/>
                </a:lnTo>
                <a:lnTo>
                  <a:pt x="5598795" y="1632204"/>
                </a:lnTo>
                <a:lnTo>
                  <a:pt x="5585460" y="1634490"/>
                </a:lnTo>
                <a:cubicBezTo>
                  <a:pt x="5580380" y="1634490"/>
                  <a:pt x="5574665" y="1634236"/>
                  <a:pt x="5568569" y="1634998"/>
                </a:cubicBezTo>
                <a:lnTo>
                  <a:pt x="5553583" y="1631442"/>
                </a:lnTo>
                <a:lnTo>
                  <a:pt x="5532247" y="1637157"/>
                </a:lnTo>
                <a:cubicBezTo>
                  <a:pt x="5515864" y="1641729"/>
                  <a:pt x="5499989" y="1645412"/>
                  <a:pt x="5483479" y="1645666"/>
                </a:cubicBezTo>
                <a:cubicBezTo>
                  <a:pt x="5471922" y="1654429"/>
                  <a:pt x="5460365" y="1659382"/>
                  <a:pt x="5446649" y="1652143"/>
                </a:cubicBezTo>
                <a:cubicBezTo>
                  <a:pt x="5412359" y="1661922"/>
                  <a:pt x="5406771" y="1677162"/>
                  <a:pt x="5382387" y="1670812"/>
                </a:cubicBezTo>
                <a:cubicBezTo>
                  <a:pt x="5377434" y="1679448"/>
                  <a:pt x="5373751" y="1684274"/>
                  <a:pt x="5370703" y="1686687"/>
                </a:cubicBezTo>
                <a:cubicBezTo>
                  <a:pt x="5361559" y="1693926"/>
                  <a:pt x="5357876" y="1679829"/>
                  <a:pt x="5340096" y="1681988"/>
                </a:cubicBezTo>
                <a:cubicBezTo>
                  <a:pt x="5320538" y="1682115"/>
                  <a:pt x="5349240" y="1662684"/>
                  <a:pt x="5331460" y="1666367"/>
                </a:cubicBezTo>
                <a:cubicBezTo>
                  <a:pt x="5315331" y="1678559"/>
                  <a:pt x="5308600" y="1657858"/>
                  <a:pt x="5292090" y="1671701"/>
                </a:cubicBezTo>
                <a:cubicBezTo>
                  <a:pt x="5302504" y="1685671"/>
                  <a:pt x="5252720" y="1680210"/>
                  <a:pt x="5256403" y="1694053"/>
                </a:cubicBezTo>
                <a:cubicBezTo>
                  <a:pt x="5232781" y="1679702"/>
                  <a:pt x="5233289" y="1705991"/>
                  <a:pt x="5209032" y="1706626"/>
                </a:cubicBezTo>
                <a:cubicBezTo>
                  <a:pt x="5196078" y="1702308"/>
                  <a:pt x="5188077" y="1703324"/>
                  <a:pt x="5180838" y="1714246"/>
                </a:cubicBezTo>
                <a:cubicBezTo>
                  <a:pt x="5120005" y="1693037"/>
                  <a:pt x="5151501" y="1721231"/>
                  <a:pt x="5101844" y="1720977"/>
                </a:cubicBezTo>
                <a:lnTo>
                  <a:pt x="5097780" y="1720723"/>
                </a:lnTo>
                <a:lnTo>
                  <a:pt x="5084445" y="1730883"/>
                </a:lnTo>
                <a:cubicBezTo>
                  <a:pt x="5084191" y="1731772"/>
                  <a:pt x="5084064" y="1732661"/>
                  <a:pt x="5083810" y="1733550"/>
                </a:cubicBezTo>
                <a:lnTo>
                  <a:pt x="5034280" y="1728470"/>
                </a:lnTo>
                <a:lnTo>
                  <a:pt x="5028438" y="1732407"/>
                </a:lnTo>
                <a:lnTo>
                  <a:pt x="4995291" y="1723263"/>
                </a:lnTo>
                <a:lnTo>
                  <a:pt x="4978654" y="1721739"/>
                </a:lnTo>
                <a:lnTo>
                  <a:pt x="4948809" y="1715770"/>
                </a:lnTo>
                <a:lnTo>
                  <a:pt x="4946396" y="1718310"/>
                </a:lnTo>
                <a:lnTo>
                  <a:pt x="4940554" y="1716024"/>
                </a:lnTo>
                <a:lnTo>
                  <a:pt x="4936236" y="1718945"/>
                </a:lnTo>
                <a:lnTo>
                  <a:pt x="4931283" y="1718183"/>
                </a:lnTo>
                <a:cubicBezTo>
                  <a:pt x="4921885" y="1720088"/>
                  <a:pt x="4890389" y="1728597"/>
                  <a:pt x="4879975" y="1730248"/>
                </a:cubicBezTo>
                <a:lnTo>
                  <a:pt x="4868926" y="1727835"/>
                </a:lnTo>
                <a:lnTo>
                  <a:pt x="4860544" y="1736852"/>
                </a:lnTo>
                <a:lnTo>
                  <a:pt x="4825238" y="1739138"/>
                </a:lnTo>
                <a:lnTo>
                  <a:pt x="4813046" y="1732153"/>
                </a:lnTo>
                <a:lnTo>
                  <a:pt x="4801743" y="1727200"/>
                </a:lnTo>
                <a:lnTo>
                  <a:pt x="4800346" y="1727200"/>
                </a:lnTo>
                <a:lnTo>
                  <a:pt x="4785614" y="1727327"/>
                </a:lnTo>
                <a:lnTo>
                  <a:pt x="4758309" y="1727581"/>
                </a:lnTo>
                <a:cubicBezTo>
                  <a:pt x="4740910" y="1728089"/>
                  <a:pt x="4723257" y="1729613"/>
                  <a:pt x="4705350" y="1734312"/>
                </a:cubicBezTo>
                <a:cubicBezTo>
                  <a:pt x="4637151" y="1711071"/>
                  <a:pt x="4601083" y="1774698"/>
                  <a:pt x="4524121" y="1738630"/>
                </a:cubicBezTo>
                <a:cubicBezTo>
                  <a:pt x="4500118" y="1738249"/>
                  <a:pt x="4505198" y="1729232"/>
                  <a:pt x="4471797" y="1751457"/>
                </a:cubicBezTo>
                <a:cubicBezTo>
                  <a:pt x="4389628" y="1767332"/>
                  <a:pt x="4161663" y="1845691"/>
                  <a:pt x="4056126" y="1818386"/>
                </a:cubicBezTo>
                <a:cubicBezTo>
                  <a:pt x="4030091" y="1822450"/>
                  <a:pt x="4007739" y="1827276"/>
                  <a:pt x="3992372" y="1827657"/>
                </a:cubicBezTo>
                <a:lnTo>
                  <a:pt x="3940937" y="1831594"/>
                </a:lnTo>
                <a:cubicBezTo>
                  <a:pt x="3926078" y="1844040"/>
                  <a:pt x="3914521" y="1824863"/>
                  <a:pt x="3899662" y="1837309"/>
                </a:cubicBezTo>
                <a:cubicBezTo>
                  <a:pt x="3890137" y="1841627"/>
                  <a:pt x="3879596" y="1843913"/>
                  <a:pt x="3867404" y="1842770"/>
                </a:cubicBezTo>
                <a:cubicBezTo>
                  <a:pt x="3827653" y="1851533"/>
                  <a:pt x="3797300" y="1847088"/>
                  <a:pt x="3743706" y="1857629"/>
                </a:cubicBezTo>
                <a:cubicBezTo>
                  <a:pt x="3724021" y="1849120"/>
                  <a:pt x="3632073" y="1849374"/>
                  <a:pt x="3620770" y="1868932"/>
                </a:cubicBezTo>
                <a:cubicBezTo>
                  <a:pt x="3608197" y="1873631"/>
                  <a:pt x="3593338" y="1867662"/>
                  <a:pt x="3587750" y="1888236"/>
                </a:cubicBezTo>
                <a:cubicBezTo>
                  <a:pt x="3578225" y="1913128"/>
                  <a:pt x="3554095" y="1886712"/>
                  <a:pt x="3540379" y="1906143"/>
                </a:cubicBezTo>
                <a:cubicBezTo>
                  <a:pt x="3505327" y="1931416"/>
                  <a:pt x="3477514" y="1920748"/>
                  <a:pt x="3451352" y="1934718"/>
                </a:cubicBezTo>
                <a:cubicBezTo>
                  <a:pt x="3426333" y="1934083"/>
                  <a:pt x="3418078" y="1934210"/>
                  <a:pt x="3360547" y="1943608"/>
                </a:cubicBezTo>
                <a:cubicBezTo>
                  <a:pt x="3343275" y="1951355"/>
                  <a:pt x="3310001" y="1952625"/>
                  <a:pt x="3255772" y="1956308"/>
                </a:cubicBezTo>
                <a:cubicBezTo>
                  <a:pt x="3254121" y="1960499"/>
                  <a:pt x="3239008" y="1954530"/>
                  <a:pt x="3196463" y="1955927"/>
                </a:cubicBezTo>
                <a:cubicBezTo>
                  <a:pt x="3154045" y="1957324"/>
                  <a:pt x="3064637" y="1971548"/>
                  <a:pt x="3000756" y="1964944"/>
                </a:cubicBezTo>
                <a:cubicBezTo>
                  <a:pt x="2921381" y="1956689"/>
                  <a:pt x="2960878" y="1991868"/>
                  <a:pt x="2865374" y="1948180"/>
                </a:cubicBezTo>
                <a:cubicBezTo>
                  <a:pt x="2858135" y="1971675"/>
                  <a:pt x="2846832" y="1951482"/>
                  <a:pt x="2826512" y="1965325"/>
                </a:cubicBezTo>
                <a:cubicBezTo>
                  <a:pt x="2791333" y="1967357"/>
                  <a:pt x="2796794" y="1973834"/>
                  <a:pt x="2761234" y="1993392"/>
                </a:cubicBezTo>
                <a:cubicBezTo>
                  <a:pt x="2735834" y="2006854"/>
                  <a:pt x="2695448" y="2005838"/>
                  <a:pt x="2679192" y="2015617"/>
                </a:cubicBezTo>
                <a:lnTo>
                  <a:pt x="2642489" y="2021586"/>
                </a:lnTo>
                <a:cubicBezTo>
                  <a:pt x="2612898" y="2027301"/>
                  <a:pt x="2604516" y="1985645"/>
                  <a:pt x="2590546" y="2024507"/>
                </a:cubicBezTo>
                <a:lnTo>
                  <a:pt x="2550033" y="2013077"/>
                </a:lnTo>
                <a:lnTo>
                  <a:pt x="2515362" y="2007743"/>
                </a:lnTo>
                <a:cubicBezTo>
                  <a:pt x="2499106" y="2001393"/>
                  <a:pt x="2497455" y="2002790"/>
                  <a:pt x="2462911" y="1992630"/>
                </a:cubicBezTo>
                <a:cubicBezTo>
                  <a:pt x="2440940" y="1998091"/>
                  <a:pt x="2432050" y="2004568"/>
                  <a:pt x="2374011" y="2003933"/>
                </a:cubicBezTo>
                <a:lnTo>
                  <a:pt x="2281174" y="2009140"/>
                </a:lnTo>
                <a:cubicBezTo>
                  <a:pt x="2255901" y="2010156"/>
                  <a:pt x="2238375" y="1991868"/>
                  <a:pt x="2222627" y="2010410"/>
                </a:cubicBezTo>
                <a:cubicBezTo>
                  <a:pt x="2148459" y="2070227"/>
                  <a:pt x="2161540" y="2027682"/>
                  <a:pt x="2097786" y="2042287"/>
                </a:cubicBezTo>
                <a:cubicBezTo>
                  <a:pt x="2025650" y="2052447"/>
                  <a:pt x="1985899" y="2040763"/>
                  <a:pt x="1939671" y="2050923"/>
                </a:cubicBezTo>
                <a:cubicBezTo>
                  <a:pt x="1930019" y="2028698"/>
                  <a:pt x="1881124" y="2028063"/>
                  <a:pt x="1861820" y="2039747"/>
                </a:cubicBezTo>
                <a:cubicBezTo>
                  <a:pt x="1826768" y="2043049"/>
                  <a:pt x="1829435" y="2021840"/>
                  <a:pt x="1794002" y="2057400"/>
                </a:cubicBezTo>
                <a:cubicBezTo>
                  <a:pt x="1764919" y="2046859"/>
                  <a:pt x="1732788" y="2048002"/>
                  <a:pt x="1702562" y="2043684"/>
                </a:cubicBezTo>
                <a:cubicBezTo>
                  <a:pt x="1682369" y="2040636"/>
                  <a:pt x="1681099" y="2049907"/>
                  <a:pt x="1666113" y="2047875"/>
                </a:cubicBezTo>
                <a:cubicBezTo>
                  <a:pt x="1651127" y="2045843"/>
                  <a:pt x="1637919" y="2037334"/>
                  <a:pt x="1612646" y="2031365"/>
                </a:cubicBezTo>
                <a:cubicBezTo>
                  <a:pt x="1576705" y="2049907"/>
                  <a:pt x="1569720" y="2018030"/>
                  <a:pt x="1520698" y="2003171"/>
                </a:cubicBezTo>
                <a:cubicBezTo>
                  <a:pt x="1500124" y="2021586"/>
                  <a:pt x="1483614" y="2013204"/>
                  <a:pt x="1467485" y="1996313"/>
                </a:cubicBezTo>
                <a:cubicBezTo>
                  <a:pt x="1419733" y="2002028"/>
                  <a:pt x="1376172" y="1976755"/>
                  <a:pt x="1322578" y="1967357"/>
                </a:cubicBezTo>
                <a:cubicBezTo>
                  <a:pt x="1264323" y="1988820"/>
                  <a:pt x="1234745" y="1940433"/>
                  <a:pt x="1177354" y="1930527"/>
                </a:cubicBezTo>
                <a:cubicBezTo>
                  <a:pt x="1154671" y="1937512"/>
                  <a:pt x="1160590" y="1903095"/>
                  <a:pt x="1112241" y="1905508"/>
                </a:cubicBezTo>
                <a:cubicBezTo>
                  <a:pt x="1053668" y="1884299"/>
                  <a:pt x="1043267" y="1858391"/>
                  <a:pt x="1009802" y="1857502"/>
                </a:cubicBezTo>
                <a:cubicBezTo>
                  <a:pt x="1002881" y="1864614"/>
                  <a:pt x="950989" y="1865757"/>
                  <a:pt x="952652" y="1855851"/>
                </a:cubicBezTo>
                <a:cubicBezTo>
                  <a:pt x="944918" y="1858645"/>
                  <a:pt x="919556" y="1877314"/>
                  <a:pt x="917956" y="1861312"/>
                </a:cubicBezTo>
                <a:cubicBezTo>
                  <a:pt x="879348" y="1858264"/>
                  <a:pt x="847573" y="1839595"/>
                  <a:pt x="812775" y="1858264"/>
                </a:cubicBezTo>
                <a:cubicBezTo>
                  <a:pt x="791870" y="1852422"/>
                  <a:pt x="778040" y="1872996"/>
                  <a:pt x="724332" y="1881886"/>
                </a:cubicBezTo>
                <a:cubicBezTo>
                  <a:pt x="685076" y="1880616"/>
                  <a:pt x="677634" y="1899793"/>
                  <a:pt x="628104" y="1877314"/>
                </a:cubicBezTo>
                <a:cubicBezTo>
                  <a:pt x="600443" y="1873250"/>
                  <a:pt x="568719" y="1858645"/>
                  <a:pt x="548831" y="1872615"/>
                </a:cubicBezTo>
                <a:cubicBezTo>
                  <a:pt x="528726" y="1866646"/>
                  <a:pt x="461734" y="1885823"/>
                  <a:pt x="429285" y="1883664"/>
                </a:cubicBezTo>
                <a:cubicBezTo>
                  <a:pt x="374929" y="1870583"/>
                  <a:pt x="323850" y="1897126"/>
                  <a:pt x="295199" y="1904111"/>
                </a:cubicBezTo>
                <a:cubicBezTo>
                  <a:pt x="256934" y="1898650"/>
                  <a:pt x="244412" y="1884172"/>
                  <a:pt x="209118" y="1891157"/>
                </a:cubicBezTo>
                <a:cubicBezTo>
                  <a:pt x="169266" y="1913509"/>
                  <a:pt x="131331" y="1910334"/>
                  <a:pt x="83419" y="1945513"/>
                </a:cubicBezTo>
                <a:cubicBezTo>
                  <a:pt x="70345" y="1986534"/>
                  <a:pt x="22941" y="1919224"/>
                  <a:pt x="20810" y="1964055"/>
                </a:cubicBezTo>
                <a:cubicBezTo>
                  <a:pt x="15648" y="1956435"/>
                  <a:pt x="9227" y="1953641"/>
                  <a:pt x="1942" y="1953514"/>
                </a:cubicBezTo>
                <a:lnTo>
                  <a:pt x="0" y="1954022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4902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" name="TextBox 5"/>
          <p:cNvSpPr txBox="1"/>
          <p:nvPr/>
        </p:nvSpPr>
        <p:spPr>
          <a:xfrm>
            <a:off x="205892" y="284623"/>
            <a:ext cx="4185044" cy="138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I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 </a:t>
            </a:r>
            <a:r>
              <a:rPr sz="2379" dirty="0" b="1" i="1" smtClean="0">
                <a:solidFill>
                  <a:srgbClr val="C00000"/>
                </a:solidFill>
                <a:latin typeface="Calibri Italic" pitchFamily="18"/>
                <a:cs typeface="Calibri Italic" pitchFamily="18"/>
              </a:rPr>
              <a:t>sistole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, u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na parte del sangue che </a:t>
            </a:r>
          </a:p>
          <a:p>
            <a:pPr marL="228917">
              <a:lnSpc>
                <a:spcPts val="23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vrebbe e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sere immesso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i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 aorta,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vi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ne rima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ndat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 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di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et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tt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raverso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la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mitrale dal v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ntricolo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sinistro al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’atrio sinistro.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05892" y="2088600"/>
            <a:ext cx="4215002" cy="2120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Qu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ndo l’i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sufficienza è d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lieve (&lt;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5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0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% of the blood flow go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es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b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ckward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) a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moderata (50%–75%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g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es back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wa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rd), il ventricolo sinistro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è</a:t>
            </a:r>
            <a:r>
              <a:rPr sz="2019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 </a:t>
            </a:r>
            <a:r>
              <a:rPr sz="2018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i</a:t>
            </a:r>
            <a:r>
              <a:rPr sz="2019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n</a:t>
            </a:r>
            <a:r>
              <a:rPr sz="2018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 grado </a:t>
            </a:r>
            <a:r>
              <a:rPr sz="2019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d</a:t>
            </a:r>
            <a:r>
              <a:rPr sz="2018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i compensare</a:t>
            </a:r>
            <a:r>
              <a:rPr sz="2019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a</a:t>
            </a:r>
            <a:r>
              <a:rPr sz="2019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u</a:t>
            </a:r>
            <a:r>
              <a:rPr sz="2018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mentand</a:t>
            </a:r>
            <a:r>
              <a:rPr sz="2019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o</a:t>
            </a:r>
            <a:r>
              <a:rPr sz="2018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 di volume 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(v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ol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ume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ve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rload)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2021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e</a:t>
            </a:r>
            <a:r>
              <a:rPr sz="2021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 </a:t>
            </a:r>
            <a:r>
              <a:rPr sz="2021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aum</a:t>
            </a:r>
            <a:r>
              <a:rPr sz="2021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entando </a:t>
            </a:r>
            <a:r>
              <a:rPr sz="2021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i</a:t>
            </a:r>
            <a:r>
              <a:rPr sz="2021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l </a:t>
            </a:r>
            <a:r>
              <a:rPr sz="2021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v</a:t>
            </a:r>
            <a:r>
              <a:rPr sz="2021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olume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sistolico t</a:t>
            </a:r>
            <a:r>
              <a:rPr sz="2019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o</a:t>
            </a:r>
            <a:r>
              <a:rPr sz="2018" dirty="0" b="0" i="0" smtClean="0">
                <a:solidFill>
                  <a:srgbClr val="C00000"/>
                </a:solidFill>
                <a:latin typeface="Calibri" pitchFamily="18"/>
                <a:cs typeface="Calibri" pitchFamily="18"/>
              </a:rPr>
              <a:t>tale espulso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.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05892" y="4679269"/>
            <a:ext cx="3987364" cy="1587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sz="2021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Q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ando l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’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f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f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ci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nza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è 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g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</a:t>
            </a:r>
            <a:r>
              <a:rPr sz="2021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ave (&gt;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7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5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% backward flow), i me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canismi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co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pensat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ri possono essere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v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ficati,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usando un au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ento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lla pressi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ne atriale sin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stra e </a:t>
            </a:r>
          </a:p>
          <a:p>
            <a:pPr marL="228917">
              <a:lnSpc>
                <a:spcPts val="2100"/>
              </a:lnSpc>
              <a:spcBef>
                <a:spcPts val="0"/>
              </a:spcBef>
            </a:pP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q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di ed</a:t>
            </a:r>
            <a:r>
              <a:rPr sz="2019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2018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ma polmonare.</a:t>
            </a:r>
          </a:p>
        </p:txBody>
      </p:sp>
      <p:pic>
        <p:nvPicPr>
          <p:cNvPr id="8" name="Picture 8"/>
          <p:cNvPicPr>
            <a:picLocks noChangeAspect="0" noChangeArrowheads="0"/>
          </p:cNvPicPr>
          <p:nvPr/>
        </p:nvPicPr>
        <p:blipFill>
          <a:blip r:embed="rId_wEBa" cstate="print"/>
          <a:srcRect/>
          <a:stretch>
            <a:fillRect/>
          </a:stretch>
        </p:blipFill>
        <p:spPr bwMode="auto">
          <a:xfrm>
            <a:off x="4261104" y="2578608"/>
            <a:ext cx="4855464" cy="2020824"/>
          </a:xfrm>
          <a:prstGeom prst="rect">
            <a:avLst/>
          </a:prstGeom>
          <a:noFill/>
        </p:spPr>
      </p:pic>
      <p:sp>
        <p:nvSpPr>
          <p:cNvPr id="9" name="Freeform 9"/>
          <p:cNvSpPr/>
          <p:nvPr/>
        </p:nvSpPr>
        <p:spPr>
          <a:xfrm>
            <a:off x="4032504" y="6208776"/>
            <a:ext cx="5111496" cy="649224"/>
          </a:xfrm>
          <a:custGeom>
            <a:avLst/>
            <a:gdLst>
              <a:gd name="connsiteX0" fmla="*/ 5111496 w 5111496"/>
              <a:gd name="connsiteY0" fmla="*/ 649224 h 649224"/>
              <a:gd name="connsiteX1" fmla="*/ 0 w 5111496"/>
              <a:gd name="connsiteY1" fmla="*/ 649224 h 649224"/>
              <a:gd name="connsiteX2" fmla="*/ 2286 w 5111496"/>
              <a:gd name="connsiteY2" fmla="*/ 647630 h 649224"/>
              <a:gd name="connsiteX3" fmla="*/ 13462 w 5111496"/>
              <a:gd name="connsiteY3" fmla="*/ 641655 h 649224"/>
              <a:gd name="connsiteX4" fmla="*/ 65786 w 5111496"/>
              <a:gd name="connsiteY4" fmla="*/ 615749 h 649224"/>
              <a:gd name="connsiteX5" fmla="*/ 104521 w 5111496"/>
              <a:gd name="connsiteY5" fmla="*/ 615668 h 649224"/>
              <a:gd name="connsiteX6" fmla="*/ 136398 w 5111496"/>
              <a:gd name="connsiteY6" fmla="*/ 620671 h 649224"/>
              <a:gd name="connsiteX7" fmla="*/ 189484 w 5111496"/>
              <a:gd name="connsiteY7" fmla="*/ 592508 h 649224"/>
              <a:gd name="connsiteX8" fmla="*/ 316865 w 5111496"/>
              <a:gd name="connsiteY8" fmla="*/ 607440 h 649224"/>
              <a:gd name="connsiteX9" fmla="*/ 350647 w 5111496"/>
              <a:gd name="connsiteY9" fmla="*/ 601080 h 649224"/>
              <a:gd name="connsiteX10" fmla="*/ 450469 w 5111496"/>
              <a:gd name="connsiteY10" fmla="*/ 584486 h 649224"/>
              <a:gd name="connsiteX11" fmla="*/ 547116 w 5111496"/>
              <a:gd name="connsiteY11" fmla="*/ 535990 h 649224"/>
              <a:gd name="connsiteX12" fmla="*/ 610362 w 5111496"/>
              <a:gd name="connsiteY12" fmla="*/ 538801 h 649224"/>
              <a:gd name="connsiteX13" fmla="*/ 639318 w 5111496"/>
              <a:gd name="connsiteY13" fmla="*/ 529453 h 649224"/>
              <a:gd name="connsiteX14" fmla="*/ 660527 w 5111496"/>
              <a:gd name="connsiteY14" fmla="*/ 526571 h 649224"/>
              <a:gd name="connsiteX15" fmla="*/ 673100 w 5111496"/>
              <a:gd name="connsiteY15" fmla="*/ 524355 h 649224"/>
              <a:gd name="connsiteX16" fmla="*/ 692277 w 5111496"/>
              <a:gd name="connsiteY16" fmla="*/ 512356 h 649224"/>
              <a:gd name="connsiteX17" fmla="*/ 774700 w 5111496"/>
              <a:gd name="connsiteY17" fmla="*/ 499211 h 649224"/>
              <a:gd name="connsiteX18" fmla="*/ 856996 w 5111496"/>
              <a:gd name="connsiteY18" fmla="*/ 498793 h 649224"/>
              <a:gd name="connsiteX19" fmla="*/ 967486 w 5111496"/>
              <a:gd name="connsiteY19" fmla="*/ 457632 h 649224"/>
              <a:gd name="connsiteX20" fmla="*/ 979043 w 5111496"/>
              <a:gd name="connsiteY20" fmla="*/ 454051 h 649224"/>
              <a:gd name="connsiteX21" fmla="*/ 1018032 w 5111496"/>
              <a:gd name="connsiteY21" fmla="*/ 443941 h 649224"/>
              <a:gd name="connsiteX22" fmla="*/ 1041781 w 5111496"/>
              <a:gd name="connsiteY22" fmla="*/ 435623 h 649224"/>
              <a:gd name="connsiteX23" fmla="*/ 1070483 w 5111496"/>
              <a:gd name="connsiteY23" fmla="*/ 421157 h 649224"/>
              <a:gd name="connsiteX24" fmla="*/ 1069086 w 5111496"/>
              <a:gd name="connsiteY24" fmla="*/ 418681 h 649224"/>
              <a:gd name="connsiteX25" fmla="*/ 1074674 w 5111496"/>
              <a:gd name="connsiteY25" fmla="*/ 417805 h 649224"/>
              <a:gd name="connsiteX26" fmla="*/ 1087247 w 5111496"/>
              <a:gd name="connsiteY26" fmla="*/ 416192 h 649224"/>
              <a:gd name="connsiteX27" fmla="*/ 1105916 w 5111496"/>
              <a:gd name="connsiteY27" fmla="*/ 404508 h 649224"/>
              <a:gd name="connsiteX28" fmla="*/ 1124585 w 5111496"/>
              <a:gd name="connsiteY28" fmla="*/ 410858 h 649224"/>
              <a:gd name="connsiteX29" fmla="*/ 1158748 w 5111496"/>
              <a:gd name="connsiteY29" fmla="*/ 399250 h 649224"/>
              <a:gd name="connsiteX30" fmla="*/ 1178433 w 5111496"/>
              <a:gd name="connsiteY30" fmla="*/ 393192 h 649224"/>
              <a:gd name="connsiteX31" fmla="*/ 1197356 w 5111496"/>
              <a:gd name="connsiteY31" fmla="*/ 389966 h 649224"/>
              <a:gd name="connsiteX32" fmla="*/ 1208532 w 5111496"/>
              <a:gd name="connsiteY32" fmla="*/ 385813 h 649224"/>
              <a:gd name="connsiteX33" fmla="*/ 1219200 w 5111496"/>
              <a:gd name="connsiteY33" fmla="*/ 382677 h 649224"/>
              <a:gd name="connsiteX34" fmla="*/ 1223391 w 5111496"/>
              <a:gd name="connsiteY34" fmla="*/ 383527 h 649224"/>
              <a:gd name="connsiteX35" fmla="*/ 1223645 w 5111496"/>
              <a:gd name="connsiteY35" fmla="*/ 382194 h 649224"/>
              <a:gd name="connsiteX36" fmla="*/ 1238631 w 5111496"/>
              <a:gd name="connsiteY36" fmla="*/ 364630 h 649224"/>
              <a:gd name="connsiteX37" fmla="*/ 1266571 w 5111496"/>
              <a:gd name="connsiteY37" fmla="*/ 355168 h 649224"/>
              <a:gd name="connsiteX38" fmla="*/ 1285113 w 5111496"/>
              <a:gd name="connsiteY38" fmla="*/ 362217 h 649224"/>
              <a:gd name="connsiteX39" fmla="*/ 1325118 w 5111496"/>
              <a:gd name="connsiteY39" fmla="*/ 355714 h 649224"/>
              <a:gd name="connsiteX40" fmla="*/ 1335024 w 5111496"/>
              <a:gd name="connsiteY40" fmla="*/ 355473 h 649224"/>
              <a:gd name="connsiteX41" fmla="*/ 1339596 w 5111496"/>
              <a:gd name="connsiteY41" fmla="*/ 356959 h 649224"/>
              <a:gd name="connsiteX42" fmla="*/ 1354201 w 5111496"/>
              <a:gd name="connsiteY42" fmla="*/ 351282 h 649224"/>
              <a:gd name="connsiteX43" fmla="*/ 1377569 w 5111496"/>
              <a:gd name="connsiteY43" fmla="*/ 345745 h 649224"/>
              <a:gd name="connsiteX44" fmla="*/ 1388491 w 5111496"/>
              <a:gd name="connsiteY44" fmla="*/ 342468 h 649224"/>
              <a:gd name="connsiteX45" fmla="*/ 1398016 w 5111496"/>
              <a:gd name="connsiteY45" fmla="*/ 342455 h 649224"/>
              <a:gd name="connsiteX46" fmla="*/ 1450848 w 5111496"/>
              <a:gd name="connsiteY46" fmla="*/ 336258 h 649224"/>
              <a:gd name="connsiteX47" fmla="*/ 1463548 w 5111496"/>
              <a:gd name="connsiteY47" fmla="*/ 336562 h 649224"/>
              <a:gd name="connsiteX48" fmla="*/ 1470279 w 5111496"/>
              <a:gd name="connsiteY48" fmla="*/ 339420 h 649224"/>
              <a:gd name="connsiteX49" fmla="*/ 1474470 w 5111496"/>
              <a:gd name="connsiteY49" fmla="*/ 337591 h 649224"/>
              <a:gd name="connsiteX50" fmla="*/ 1506220 w 5111496"/>
              <a:gd name="connsiteY50" fmla="*/ 333553 h 649224"/>
              <a:gd name="connsiteX51" fmla="*/ 1526921 w 5111496"/>
              <a:gd name="connsiteY51" fmla="*/ 330581 h 649224"/>
              <a:gd name="connsiteX52" fmla="*/ 1526667 w 5111496"/>
              <a:gd name="connsiteY52" fmla="*/ 325527 h 649224"/>
              <a:gd name="connsiteX53" fmla="*/ 1544701 w 5111496"/>
              <a:gd name="connsiteY53" fmla="*/ 321501 h 649224"/>
              <a:gd name="connsiteX54" fmla="*/ 1565402 w 5111496"/>
              <a:gd name="connsiteY54" fmla="*/ 322225 h 649224"/>
              <a:gd name="connsiteX55" fmla="*/ 1565529 w 5111496"/>
              <a:gd name="connsiteY55" fmla="*/ 322135 h 649224"/>
              <a:gd name="connsiteX56" fmla="*/ 1642618 w 5111496"/>
              <a:gd name="connsiteY56" fmla="*/ 292811 h 649224"/>
              <a:gd name="connsiteX57" fmla="*/ 1809750 w 5111496"/>
              <a:gd name="connsiteY57" fmla="*/ 228790 h 649224"/>
              <a:gd name="connsiteX58" fmla="*/ 1907032 w 5111496"/>
              <a:gd name="connsiteY58" fmla="*/ 219863 h 649224"/>
              <a:gd name="connsiteX59" fmla="*/ 1962658 w 5111496"/>
              <a:gd name="connsiteY59" fmla="*/ 220942 h 649224"/>
              <a:gd name="connsiteX60" fmla="*/ 1971675 w 5111496"/>
              <a:gd name="connsiteY60" fmla="*/ 217208 h 649224"/>
              <a:gd name="connsiteX61" fmla="*/ 1985264 w 5111496"/>
              <a:gd name="connsiteY61" fmla="*/ 217551 h 649224"/>
              <a:gd name="connsiteX62" fmla="*/ 2066925 w 5111496"/>
              <a:gd name="connsiteY62" fmla="*/ 192951 h 649224"/>
              <a:gd name="connsiteX63" fmla="*/ 2084197 w 5111496"/>
              <a:gd name="connsiteY63" fmla="*/ 195872 h 649224"/>
              <a:gd name="connsiteX64" fmla="*/ 2119249 w 5111496"/>
              <a:gd name="connsiteY64" fmla="*/ 188176 h 649224"/>
              <a:gd name="connsiteX65" fmla="*/ 2163445 w 5111496"/>
              <a:gd name="connsiteY65" fmla="*/ 164427 h 649224"/>
              <a:gd name="connsiteX66" fmla="*/ 2227580 w 5111496"/>
              <a:gd name="connsiteY66" fmla="*/ 149733 h 649224"/>
              <a:gd name="connsiteX67" fmla="*/ 2230374 w 5111496"/>
              <a:gd name="connsiteY67" fmla="*/ 146063 h 649224"/>
              <a:gd name="connsiteX68" fmla="*/ 2235073 w 5111496"/>
              <a:gd name="connsiteY68" fmla="*/ 143192 h 649224"/>
              <a:gd name="connsiteX69" fmla="*/ 2236216 w 5111496"/>
              <a:gd name="connsiteY69" fmla="*/ 143230 h 649224"/>
              <a:gd name="connsiteX70" fmla="*/ 2243328 w 5111496"/>
              <a:gd name="connsiteY70" fmla="*/ 141033 h 649224"/>
              <a:gd name="connsiteX71" fmla="*/ 2243836 w 5111496"/>
              <a:gd name="connsiteY71" fmla="*/ 139789 h 649224"/>
              <a:gd name="connsiteX72" fmla="*/ 2248281 w 5111496"/>
              <a:gd name="connsiteY72" fmla="*/ 138036 h 649224"/>
              <a:gd name="connsiteX73" fmla="*/ 2256409 w 5111496"/>
              <a:gd name="connsiteY73" fmla="*/ 133960 h 649224"/>
              <a:gd name="connsiteX74" fmla="*/ 2258695 w 5111496"/>
              <a:gd name="connsiteY74" fmla="*/ 133795 h 649224"/>
              <a:gd name="connsiteX75" fmla="*/ 2272157 w 5111496"/>
              <a:gd name="connsiteY75" fmla="*/ 128575 h 649224"/>
              <a:gd name="connsiteX76" fmla="*/ 2272665 w 5111496"/>
              <a:gd name="connsiteY76" fmla="*/ 128791 h 649224"/>
              <a:gd name="connsiteX77" fmla="*/ 2278126 w 5111496"/>
              <a:gd name="connsiteY77" fmla="*/ 128575 h 649224"/>
              <a:gd name="connsiteX78" fmla="*/ 2287778 w 5111496"/>
              <a:gd name="connsiteY78" fmla="*/ 127508 h 649224"/>
              <a:gd name="connsiteX79" fmla="*/ 2314575 w 5111496"/>
              <a:gd name="connsiteY79" fmla="*/ 128588 h 649224"/>
              <a:gd name="connsiteX80" fmla="*/ 2328545 w 5111496"/>
              <a:gd name="connsiteY80" fmla="*/ 123177 h 649224"/>
              <a:gd name="connsiteX81" fmla="*/ 2331593 w 5111496"/>
              <a:gd name="connsiteY81" fmla="*/ 122238 h 649224"/>
              <a:gd name="connsiteX82" fmla="*/ 2331720 w 5111496"/>
              <a:gd name="connsiteY82" fmla="*/ 122288 h 649224"/>
              <a:gd name="connsiteX83" fmla="*/ 2335149 w 5111496"/>
              <a:gd name="connsiteY83" fmla="*/ 121425 h 649224"/>
              <a:gd name="connsiteX84" fmla="*/ 2337181 w 5111496"/>
              <a:gd name="connsiteY84" fmla="*/ 120536 h 649224"/>
              <a:gd name="connsiteX85" fmla="*/ 2343023 w 5111496"/>
              <a:gd name="connsiteY85" fmla="*/ 118719 h 649224"/>
              <a:gd name="connsiteX86" fmla="*/ 2345690 w 5111496"/>
              <a:gd name="connsiteY86" fmla="*/ 118516 h 649224"/>
              <a:gd name="connsiteX87" fmla="*/ 2371725 w 5111496"/>
              <a:gd name="connsiteY87" fmla="*/ 121958 h 649224"/>
              <a:gd name="connsiteX88" fmla="*/ 2417445 w 5111496"/>
              <a:gd name="connsiteY88" fmla="*/ 118211 h 649224"/>
              <a:gd name="connsiteX89" fmla="*/ 2462403 w 5111496"/>
              <a:gd name="connsiteY89" fmla="*/ 113538 h 649224"/>
              <a:gd name="connsiteX90" fmla="*/ 2478659 w 5111496"/>
              <a:gd name="connsiteY90" fmla="*/ 111379 h 649224"/>
              <a:gd name="connsiteX91" fmla="*/ 2492121 w 5111496"/>
              <a:gd name="connsiteY91" fmla="*/ 115684 h 649224"/>
              <a:gd name="connsiteX92" fmla="*/ 2517521 w 5111496"/>
              <a:gd name="connsiteY92" fmla="*/ 118885 h 649224"/>
              <a:gd name="connsiteX93" fmla="*/ 2539746 w 5111496"/>
              <a:gd name="connsiteY93" fmla="*/ 121907 h 649224"/>
              <a:gd name="connsiteX94" fmla="*/ 2559050 w 5111496"/>
              <a:gd name="connsiteY94" fmla="*/ 104368 h 649224"/>
              <a:gd name="connsiteX95" fmla="*/ 2583307 w 5111496"/>
              <a:gd name="connsiteY95" fmla="*/ 108674 h 649224"/>
              <a:gd name="connsiteX96" fmla="*/ 2592959 w 5111496"/>
              <a:gd name="connsiteY96" fmla="*/ 108763 h 649224"/>
              <a:gd name="connsiteX97" fmla="*/ 2614168 w 5111496"/>
              <a:gd name="connsiteY97" fmla="*/ 105918 h 649224"/>
              <a:gd name="connsiteX98" fmla="*/ 2631694 w 5111496"/>
              <a:gd name="connsiteY98" fmla="*/ 101765 h 649224"/>
              <a:gd name="connsiteX99" fmla="*/ 2632964 w 5111496"/>
              <a:gd name="connsiteY99" fmla="*/ 100584 h 649224"/>
              <a:gd name="connsiteX100" fmla="*/ 2641981 w 5111496"/>
              <a:gd name="connsiteY100" fmla="*/ 99416 h 649224"/>
              <a:gd name="connsiteX101" fmla="*/ 2648078 w 5111496"/>
              <a:gd name="connsiteY101" fmla="*/ 97155 h 649224"/>
              <a:gd name="connsiteX102" fmla="*/ 2652903 w 5111496"/>
              <a:gd name="connsiteY102" fmla="*/ 93828 h 649224"/>
              <a:gd name="connsiteX103" fmla="*/ 2721610 w 5111496"/>
              <a:gd name="connsiteY103" fmla="*/ 86957 h 649224"/>
              <a:gd name="connsiteX104" fmla="*/ 2763520 w 5111496"/>
              <a:gd name="connsiteY104" fmla="*/ 58432 h 649224"/>
              <a:gd name="connsiteX105" fmla="*/ 2833497 w 5111496"/>
              <a:gd name="connsiteY105" fmla="*/ 58420 h 649224"/>
              <a:gd name="connsiteX106" fmla="*/ 2923794 w 5111496"/>
              <a:gd name="connsiteY106" fmla="*/ 43726 h 649224"/>
              <a:gd name="connsiteX107" fmla="*/ 3072003 w 5111496"/>
              <a:gd name="connsiteY107" fmla="*/ 36728 h 649224"/>
              <a:gd name="connsiteX108" fmla="*/ 3232912 w 5111496"/>
              <a:gd name="connsiteY108" fmla="*/ 46279 h 649224"/>
              <a:gd name="connsiteX109" fmla="*/ 3277489 w 5111496"/>
              <a:gd name="connsiteY109" fmla="*/ 49593 h 649224"/>
              <a:gd name="connsiteX110" fmla="*/ 3283078 w 5111496"/>
              <a:gd name="connsiteY110" fmla="*/ 49847 h 649224"/>
              <a:gd name="connsiteX111" fmla="*/ 3335655 w 5111496"/>
              <a:gd name="connsiteY111" fmla="*/ 50241 h 649224"/>
              <a:gd name="connsiteX112" fmla="*/ 3346578 w 5111496"/>
              <a:gd name="connsiteY112" fmla="*/ 50749 h 649224"/>
              <a:gd name="connsiteX113" fmla="*/ 3354705 w 5111496"/>
              <a:gd name="connsiteY113" fmla="*/ 52845 h 649224"/>
              <a:gd name="connsiteX114" fmla="*/ 3355594 w 5111496"/>
              <a:gd name="connsiteY114" fmla="*/ 54788 h 649224"/>
              <a:gd name="connsiteX115" fmla="*/ 3361436 w 5111496"/>
              <a:gd name="connsiteY115" fmla="*/ 55334 h 649224"/>
              <a:gd name="connsiteX116" fmla="*/ 3362706 w 5111496"/>
              <a:gd name="connsiteY116" fmla="*/ 55829 h 649224"/>
              <a:gd name="connsiteX117" fmla="*/ 3392932 w 5111496"/>
              <a:gd name="connsiteY117" fmla="*/ 54940 h 649224"/>
              <a:gd name="connsiteX118" fmla="*/ 3415538 w 5111496"/>
              <a:gd name="connsiteY118" fmla="*/ 57925 h 649224"/>
              <a:gd name="connsiteX119" fmla="*/ 3484753 w 5111496"/>
              <a:gd name="connsiteY119" fmla="*/ 60122 h 649224"/>
              <a:gd name="connsiteX120" fmla="*/ 3537712 w 5111496"/>
              <a:gd name="connsiteY120" fmla="*/ 73431 h 649224"/>
              <a:gd name="connsiteX121" fmla="*/ 3619246 w 5111496"/>
              <a:gd name="connsiteY121" fmla="*/ 58839 h 649224"/>
              <a:gd name="connsiteX122" fmla="*/ 3686937 w 5111496"/>
              <a:gd name="connsiteY122" fmla="*/ 63030 h 649224"/>
              <a:gd name="connsiteX123" fmla="*/ 3693668 w 5111496"/>
              <a:gd name="connsiteY123" fmla="*/ 60554 h 649224"/>
              <a:gd name="connsiteX124" fmla="*/ 3701034 w 5111496"/>
              <a:gd name="connsiteY124" fmla="*/ 59322 h 649224"/>
              <a:gd name="connsiteX125" fmla="*/ 3709924 w 5111496"/>
              <a:gd name="connsiteY125" fmla="*/ 59601 h 649224"/>
              <a:gd name="connsiteX126" fmla="*/ 3711956 w 5111496"/>
              <a:gd name="connsiteY126" fmla="*/ 58648 h 649224"/>
              <a:gd name="connsiteX127" fmla="*/ 3728974 w 5111496"/>
              <a:gd name="connsiteY127" fmla="*/ 56909 h 649224"/>
              <a:gd name="connsiteX128" fmla="*/ 3731006 w 5111496"/>
              <a:gd name="connsiteY128" fmla="*/ 57391 h 649224"/>
              <a:gd name="connsiteX129" fmla="*/ 3747770 w 5111496"/>
              <a:gd name="connsiteY129" fmla="*/ 56400 h 649224"/>
              <a:gd name="connsiteX130" fmla="*/ 3748024 w 5111496"/>
              <a:gd name="connsiteY130" fmla="*/ 56731 h 649224"/>
              <a:gd name="connsiteX131" fmla="*/ 3752469 w 5111496"/>
              <a:gd name="connsiteY131" fmla="*/ 57988 h 649224"/>
              <a:gd name="connsiteX132" fmla="*/ 3761105 w 5111496"/>
              <a:gd name="connsiteY132" fmla="*/ 59588 h 649224"/>
              <a:gd name="connsiteX133" fmla="*/ 3797935 w 5111496"/>
              <a:gd name="connsiteY133" fmla="*/ 66624 h 649224"/>
              <a:gd name="connsiteX134" fmla="*/ 3801491 w 5111496"/>
              <a:gd name="connsiteY134" fmla="*/ 66611 h 649224"/>
              <a:gd name="connsiteX135" fmla="*/ 3801491 w 5111496"/>
              <a:gd name="connsiteY135" fmla="*/ 66688 h 649224"/>
              <a:gd name="connsiteX136" fmla="*/ 3805174 w 5111496"/>
              <a:gd name="connsiteY136" fmla="*/ 66840 h 649224"/>
              <a:gd name="connsiteX137" fmla="*/ 3830701 w 5111496"/>
              <a:gd name="connsiteY137" fmla="*/ 70586 h 649224"/>
              <a:gd name="connsiteX138" fmla="*/ 3858895 w 5111496"/>
              <a:gd name="connsiteY138" fmla="*/ 73495 h 649224"/>
              <a:gd name="connsiteX139" fmla="*/ 3875151 w 5111496"/>
              <a:gd name="connsiteY139" fmla="*/ 73939 h 649224"/>
              <a:gd name="connsiteX140" fmla="*/ 3919601 w 5111496"/>
              <a:gd name="connsiteY140" fmla="*/ 76505 h 649224"/>
              <a:gd name="connsiteX141" fmla="*/ 3964178 w 5111496"/>
              <a:gd name="connsiteY141" fmla="*/ 80086 h 649224"/>
              <a:gd name="connsiteX142" fmla="*/ 3985514 w 5111496"/>
              <a:gd name="connsiteY142" fmla="*/ 87528 h 649224"/>
              <a:gd name="connsiteX143" fmla="*/ 3994785 w 5111496"/>
              <a:gd name="connsiteY143" fmla="*/ 86932 h 649224"/>
              <a:gd name="connsiteX144" fmla="*/ 3997198 w 5111496"/>
              <a:gd name="connsiteY144" fmla="*/ 86373 h 649224"/>
              <a:gd name="connsiteX145" fmla="*/ 4000881 w 5111496"/>
              <a:gd name="connsiteY145" fmla="*/ 86080 h 649224"/>
              <a:gd name="connsiteX146" fmla="*/ 4004437 w 5111496"/>
              <a:gd name="connsiteY146" fmla="*/ 85725 h 649224"/>
              <a:gd name="connsiteX147" fmla="*/ 4021201 w 5111496"/>
              <a:gd name="connsiteY147" fmla="*/ 82690 h 649224"/>
              <a:gd name="connsiteX148" fmla="*/ 4044950 w 5111496"/>
              <a:gd name="connsiteY148" fmla="*/ 87960 h 649224"/>
              <a:gd name="connsiteX149" fmla="*/ 4054475 w 5111496"/>
              <a:gd name="connsiteY149" fmla="*/ 88430 h 649224"/>
              <a:gd name="connsiteX150" fmla="*/ 4059555 w 5111496"/>
              <a:gd name="connsiteY150" fmla="*/ 89090 h 649224"/>
              <a:gd name="connsiteX151" fmla="*/ 4059936 w 5111496"/>
              <a:gd name="connsiteY151" fmla="*/ 89383 h 649224"/>
              <a:gd name="connsiteX152" fmla="*/ 4088384 w 5111496"/>
              <a:gd name="connsiteY152" fmla="*/ 83960 h 649224"/>
              <a:gd name="connsiteX153" fmla="*/ 4093845 w 5111496"/>
              <a:gd name="connsiteY153" fmla="*/ 82982 h 649224"/>
              <a:gd name="connsiteX154" fmla="*/ 4103243 w 5111496"/>
              <a:gd name="connsiteY154" fmla="*/ 80835 h 649224"/>
              <a:gd name="connsiteX155" fmla="*/ 4104259 w 5111496"/>
              <a:gd name="connsiteY155" fmla="*/ 81038 h 649224"/>
              <a:gd name="connsiteX156" fmla="*/ 4110609 w 5111496"/>
              <a:gd name="connsiteY156" fmla="*/ 79007 h 649224"/>
              <a:gd name="connsiteX157" fmla="*/ 4115689 w 5111496"/>
              <a:gd name="connsiteY157" fmla="*/ 75870 h 649224"/>
              <a:gd name="connsiteX158" fmla="*/ 4184904 w 5111496"/>
              <a:gd name="connsiteY158" fmla="*/ 71742 h 649224"/>
              <a:gd name="connsiteX159" fmla="*/ 4279773 w 5111496"/>
              <a:gd name="connsiteY159" fmla="*/ 53746 h 649224"/>
              <a:gd name="connsiteX160" fmla="*/ 4357878 w 5111496"/>
              <a:gd name="connsiteY160" fmla="*/ 46190 h 649224"/>
              <a:gd name="connsiteX161" fmla="*/ 4409821 w 5111496"/>
              <a:gd name="connsiteY161" fmla="*/ 48413 h 649224"/>
              <a:gd name="connsiteX162" fmla="*/ 4429887 w 5111496"/>
              <a:gd name="connsiteY162" fmla="*/ 42557 h 649224"/>
              <a:gd name="connsiteX163" fmla="*/ 4438904 w 5111496"/>
              <a:gd name="connsiteY163" fmla="*/ 43980 h 649224"/>
              <a:gd name="connsiteX164" fmla="*/ 4440555 w 5111496"/>
              <a:gd name="connsiteY164" fmla="*/ 44285 h 649224"/>
              <a:gd name="connsiteX165" fmla="*/ 4446524 w 5111496"/>
              <a:gd name="connsiteY165" fmla="*/ 44107 h 649224"/>
              <a:gd name="connsiteX166" fmla="*/ 4448556 w 5111496"/>
              <a:gd name="connsiteY166" fmla="*/ 45847 h 649224"/>
              <a:gd name="connsiteX167" fmla="*/ 4457954 w 5111496"/>
              <a:gd name="connsiteY167" fmla="*/ 46850 h 649224"/>
              <a:gd name="connsiteX168" fmla="*/ 4468876 w 5111496"/>
              <a:gd name="connsiteY168" fmla="*/ 46025 h 649224"/>
              <a:gd name="connsiteX169" fmla="*/ 4520819 w 5111496"/>
              <a:gd name="connsiteY169" fmla="*/ 40132 h 649224"/>
              <a:gd name="connsiteX170" fmla="*/ 4538218 w 5111496"/>
              <a:gd name="connsiteY170" fmla="*/ 33604 h 649224"/>
              <a:gd name="connsiteX171" fmla="*/ 4611370 w 5111496"/>
              <a:gd name="connsiteY171" fmla="*/ 40005 h 649224"/>
              <a:gd name="connsiteX172" fmla="*/ 4651248 w 5111496"/>
              <a:gd name="connsiteY172" fmla="*/ 39497 h 649224"/>
              <a:gd name="connsiteX173" fmla="*/ 4695825 w 5111496"/>
              <a:gd name="connsiteY173" fmla="*/ 18415 h 649224"/>
              <a:gd name="connsiteX174" fmla="*/ 4724400 w 5111496"/>
              <a:gd name="connsiteY174" fmla="*/ 12560 h 649224"/>
              <a:gd name="connsiteX175" fmla="*/ 4784217 w 5111496"/>
              <a:gd name="connsiteY175" fmla="*/ 7353 h 649224"/>
              <a:gd name="connsiteX176" fmla="*/ 4817618 w 5111496"/>
              <a:gd name="connsiteY176" fmla="*/ 0 h 649224"/>
              <a:gd name="connsiteX177" fmla="*/ 4840351 w 5111496"/>
              <a:gd name="connsiteY177" fmla="*/ 2387 h 649224"/>
              <a:gd name="connsiteX178" fmla="*/ 4882134 w 5111496"/>
              <a:gd name="connsiteY178" fmla="*/ 15900 h 649224"/>
              <a:gd name="connsiteX179" fmla="*/ 4885563 w 5111496"/>
              <a:gd name="connsiteY179" fmla="*/ 10960 h 649224"/>
              <a:gd name="connsiteX180" fmla="*/ 4906645 w 5111496"/>
              <a:gd name="connsiteY180" fmla="*/ 11341 h 649224"/>
              <a:gd name="connsiteX181" fmla="*/ 4938522 w 5111496"/>
              <a:gd name="connsiteY181" fmla="*/ 12433 h 649224"/>
              <a:gd name="connsiteX182" fmla="*/ 4956810 w 5111496"/>
              <a:gd name="connsiteY182" fmla="*/ 11849 h 649224"/>
              <a:gd name="connsiteX183" fmla="*/ 5006721 w 5111496"/>
              <a:gd name="connsiteY183" fmla="*/ 11582 h 649224"/>
              <a:gd name="connsiteX184" fmla="*/ 5057013 w 5111496"/>
              <a:gd name="connsiteY184" fmla="*/ 12319 h 649224"/>
              <a:gd name="connsiteX185" fmla="*/ 5105146 w 5111496"/>
              <a:gd name="connsiteY185" fmla="*/ 18148 h 649224"/>
              <a:gd name="connsiteX186" fmla="*/ 5111496 w 5111496"/>
              <a:gd name="connsiteY186" fmla="*/ 18898 h 64922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  <a:cxn ang="65">
                <a:pos x="connsiteX65" y="connsiteY65"/>
              </a:cxn>
              <a:cxn ang="66">
                <a:pos x="connsiteX66" y="connsiteY66"/>
              </a:cxn>
              <a:cxn ang="67">
                <a:pos x="connsiteX67" y="connsiteY67"/>
              </a:cxn>
              <a:cxn ang="68">
                <a:pos x="connsiteX68" y="connsiteY68"/>
              </a:cxn>
              <a:cxn ang="69">
                <a:pos x="connsiteX69" y="connsiteY69"/>
              </a:cxn>
              <a:cxn ang="70">
                <a:pos x="connsiteX70" y="connsiteY70"/>
              </a:cxn>
              <a:cxn ang="71">
                <a:pos x="connsiteX71" y="connsiteY71"/>
              </a:cxn>
              <a:cxn ang="72">
                <a:pos x="connsiteX72" y="connsiteY72"/>
              </a:cxn>
              <a:cxn ang="73">
                <a:pos x="connsiteX73" y="connsiteY73"/>
              </a:cxn>
              <a:cxn ang="74">
                <a:pos x="connsiteX74" y="connsiteY74"/>
              </a:cxn>
              <a:cxn ang="75">
                <a:pos x="connsiteX75" y="connsiteY75"/>
              </a:cxn>
              <a:cxn ang="76">
                <a:pos x="connsiteX76" y="connsiteY76"/>
              </a:cxn>
              <a:cxn ang="77">
                <a:pos x="connsiteX77" y="connsiteY77"/>
              </a:cxn>
              <a:cxn ang="78">
                <a:pos x="connsiteX78" y="connsiteY78"/>
              </a:cxn>
              <a:cxn ang="79">
                <a:pos x="connsiteX79" y="connsiteY79"/>
              </a:cxn>
              <a:cxn ang="80">
                <a:pos x="connsiteX80" y="connsiteY80"/>
              </a:cxn>
              <a:cxn ang="81">
                <a:pos x="connsiteX81" y="connsiteY81"/>
              </a:cxn>
              <a:cxn ang="82">
                <a:pos x="connsiteX82" y="connsiteY82"/>
              </a:cxn>
              <a:cxn ang="83">
                <a:pos x="connsiteX83" y="connsiteY83"/>
              </a:cxn>
              <a:cxn ang="84">
                <a:pos x="connsiteX84" y="connsiteY84"/>
              </a:cxn>
              <a:cxn ang="85">
                <a:pos x="connsiteX85" y="connsiteY85"/>
              </a:cxn>
              <a:cxn ang="86">
                <a:pos x="connsiteX86" y="connsiteY86"/>
              </a:cxn>
              <a:cxn ang="87">
                <a:pos x="connsiteX87" y="connsiteY87"/>
              </a:cxn>
              <a:cxn ang="88">
                <a:pos x="connsiteX88" y="connsiteY88"/>
              </a:cxn>
              <a:cxn ang="89">
                <a:pos x="connsiteX89" y="connsiteY89"/>
              </a:cxn>
              <a:cxn ang="90">
                <a:pos x="connsiteX90" y="connsiteY90"/>
              </a:cxn>
              <a:cxn ang="91">
                <a:pos x="connsiteX91" y="connsiteY91"/>
              </a:cxn>
              <a:cxn ang="92">
                <a:pos x="connsiteX92" y="connsiteY92"/>
              </a:cxn>
              <a:cxn ang="93">
                <a:pos x="connsiteX93" y="connsiteY93"/>
              </a:cxn>
              <a:cxn ang="94">
                <a:pos x="connsiteX94" y="connsiteY94"/>
              </a:cxn>
              <a:cxn ang="95">
                <a:pos x="connsiteX95" y="connsiteY95"/>
              </a:cxn>
              <a:cxn ang="96">
                <a:pos x="connsiteX96" y="connsiteY96"/>
              </a:cxn>
              <a:cxn ang="97">
                <a:pos x="connsiteX97" y="connsiteY97"/>
              </a:cxn>
              <a:cxn ang="98">
                <a:pos x="connsiteX98" y="connsiteY98"/>
              </a:cxn>
              <a:cxn ang="99">
                <a:pos x="connsiteX99" y="connsiteY99"/>
              </a:cxn>
              <a:cxn ang="100">
                <a:pos x="connsiteX100" y="connsiteY100"/>
              </a:cxn>
              <a:cxn ang="101">
                <a:pos x="connsiteX101" y="connsiteY101"/>
              </a:cxn>
              <a:cxn ang="102">
                <a:pos x="connsiteX102" y="connsiteY102"/>
              </a:cxn>
              <a:cxn ang="103">
                <a:pos x="connsiteX103" y="connsiteY103"/>
              </a:cxn>
              <a:cxn ang="104">
                <a:pos x="connsiteX104" y="connsiteY104"/>
              </a:cxn>
              <a:cxn ang="105">
                <a:pos x="connsiteX105" y="connsiteY105"/>
              </a:cxn>
              <a:cxn ang="106">
                <a:pos x="connsiteX106" y="connsiteY106"/>
              </a:cxn>
              <a:cxn ang="107">
                <a:pos x="connsiteX107" y="connsiteY107"/>
              </a:cxn>
              <a:cxn ang="108">
                <a:pos x="connsiteX108" y="connsiteY108"/>
              </a:cxn>
              <a:cxn ang="109">
                <a:pos x="connsiteX109" y="connsiteY109"/>
              </a:cxn>
              <a:cxn ang="110">
                <a:pos x="connsiteX110" y="connsiteY110"/>
              </a:cxn>
              <a:cxn ang="111">
                <a:pos x="connsiteX111" y="connsiteY111"/>
              </a:cxn>
              <a:cxn ang="112">
                <a:pos x="connsiteX112" y="connsiteY112"/>
              </a:cxn>
              <a:cxn ang="113">
                <a:pos x="connsiteX113" y="connsiteY113"/>
              </a:cxn>
              <a:cxn ang="114">
                <a:pos x="connsiteX114" y="connsiteY114"/>
              </a:cxn>
              <a:cxn ang="115">
                <a:pos x="connsiteX115" y="connsiteY115"/>
              </a:cxn>
              <a:cxn ang="116">
                <a:pos x="connsiteX116" y="connsiteY116"/>
              </a:cxn>
              <a:cxn ang="117">
                <a:pos x="connsiteX117" y="connsiteY117"/>
              </a:cxn>
              <a:cxn ang="118">
                <a:pos x="connsiteX118" y="connsiteY118"/>
              </a:cxn>
              <a:cxn ang="119">
                <a:pos x="connsiteX119" y="connsiteY119"/>
              </a:cxn>
              <a:cxn ang="120">
                <a:pos x="connsiteX120" y="connsiteY120"/>
              </a:cxn>
              <a:cxn ang="121">
                <a:pos x="connsiteX121" y="connsiteY121"/>
              </a:cxn>
              <a:cxn ang="122">
                <a:pos x="connsiteX122" y="connsiteY122"/>
              </a:cxn>
              <a:cxn ang="123">
                <a:pos x="connsiteX123" y="connsiteY123"/>
              </a:cxn>
              <a:cxn ang="124">
                <a:pos x="connsiteX124" y="connsiteY124"/>
              </a:cxn>
              <a:cxn ang="125">
                <a:pos x="connsiteX125" y="connsiteY125"/>
              </a:cxn>
              <a:cxn ang="126">
                <a:pos x="connsiteX126" y="connsiteY126"/>
              </a:cxn>
              <a:cxn ang="127">
                <a:pos x="connsiteX127" y="connsiteY127"/>
              </a:cxn>
              <a:cxn ang="128">
                <a:pos x="connsiteX128" y="connsiteY128"/>
              </a:cxn>
              <a:cxn ang="129">
                <a:pos x="connsiteX129" y="connsiteY129"/>
              </a:cxn>
              <a:cxn ang="130">
                <a:pos x="connsiteX130" y="connsiteY130"/>
              </a:cxn>
              <a:cxn ang="131">
                <a:pos x="connsiteX131" y="connsiteY131"/>
              </a:cxn>
              <a:cxn ang="132">
                <a:pos x="connsiteX132" y="connsiteY132"/>
              </a:cxn>
              <a:cxn ang="133">
                <a:pos x="connsiteX133" y="connsiteY133"/>
              </a:cxn>
              <a:cxn ang="134">
                <a:pos x="connsiteX134" y="connsiteY134"/>
              </a:cxn>
              <a:cxn ang="135">
                <a:pos x="connsiteX135" y="connsiteY135"/>
              </a:cxn>
              <a:cxn ang="136">
                <a:pos x="connsiteX136" y="connsiteY136"/>
              </a:cxn>
              <a:cxn ang="137">
                <a:pos x="connsiteX137" y="connsiteY137"/>
              </a:cxn>
              <a:cxn ang="138">
                <a:pos x="connsiteX138" y="connsiteY138"/>
              </a:cxn>
              <a:cxn ang="139">
                <a:pos x="connsiteX139" y="connsiteY139"/>
              </a:cxn>
              <a:cxn ang="140">
                <a:pos x="connsiteX140" y="connsiteY140"/>
              </a:cxn>
              <a:cxn ang="141">
                <a:pos x="connsiteX141" y="connsiteY141"/>
              </a:cxn>
              <a:cxn ang="142">
                <a:pos x="connsiteX142" y="connsiteY142"/>
              </a:cxn>
              <a:cxn ang="143">
                <a:pos x="connsiteX143" y="connsiteY143"/>
              </a:cxn>
              <a:cxn ang="144">
                <a:pos x="connsiteX144" y="connsiteY144"/>
              </a:cxn>
              <a:cxn ang="145">
                <a:pos x="connsiteX145" y="connsiteY145"/>
              </a:cxn>
              <a:cxn ang="146">
                <a:pos x="connsiteX146" y="connsiteY146"/>
              </a:cxn>
              <a:cxn ang="147">
                <a:pos x="connsiteX147" y="connsiteY147"/>
              </a:cxn>
              <a:cxn ang="148">
                <a:pos x="connsiteX148" y="connsiteY148"/>
              </a:cxn>
              <a:cxn ang="149">
                <a:pos x="connsiteX149" y="connsiteY149"/>
              </a:cxn>
              <a:cxn ang="150">
                <a:pos x="connsiteX150" y="connsiteY150"/>
              </a:cxn>
              <a:cxn ang="151">
                <a:pos x="connsiteX151" y="connsiteY151"/>
              </a:cxn>
              <a:cxn ang="152">
                <a:pos x="connsiteX152" y="connsiteY152"/>
              </a:cxn>
              <a:cxn ang="153">
                <a:pos x="connsiteX153" y="connsiteY153"/>
              </a:cxn>
              <a:cxn ang="154">
                <a:pos x="connsiteX154" y="connsiteY154"/>
              </a:cxn>
              <a:cxn ang="155">
                <a:pos x="connsiteX155" y="connsiteY155"/>
              </a:cxn>
              <a:cxn ang="156">
                <a:pos x="connsiteX156" y="connsiteY156"/>
              </a:cxn>
              <a:cxn ang="157">
                <a:pos x="connsiteX157" y="connsiteY157"/>
              </a:cxn>
              <a:cxn ang="158">
                <a:pos x="connsiteX158" y="connsiteY158"/>
              </a:cxn>
              <a:cxn ang="159">
                <a:pos x="connsiteX159" y="connsiteY159"/>
              </a:cxn>
              <a:cxn ang="160">
                <a:pos x="connsiteX160" y="connsiteY160"/>
              </a:cxn>
              <a:cxn ang="161">
                <a:pos x="connsiteX161" y="connsiteY161"/>
              </a:cxn>
              <a:cxn ang="162">
                <a:pos x="connsiteX162" y="connsiteY162"/>
              </a:cxn>
              <a:cxn ang="163">
                <a:pos x="connsiteX163" y="connsiteY163"/>
              </a:cxn>
              <a:cxn ang="164">
                <a:pos x="connsiteX164" y="connsiteY164"/>
              </a:cxn>
              <a:cxn ang="165">
                <a:pos x="connsiteX165" y="connsiteY165"/>
              </a:cxn>
              <a:cxn ang="166">
                <a:pos x="connsiteX166" y="connsiteY166"/>
              </a:cxn>
              <a:cxn ang="167">
                <a:pos x="connsiteX167" y="connsiteY167"/>
              </a:cxn>
              <a:cxn ang="168">
                <a:pos x="connsiteX168" y="connsiteY168"/>
              </a:cxn>
              <a:cxn ang="169">
                <a:pos x="connsiteX169" y="connsiteY169"/>
              </a:cxn>
              <a:cxn ang="170">
                <a:pos x="connsiteX170" y="connsiteY170"/>
              </a:cxn>
              <a:cxn ang="171">
                <a:pos x="connsiteX171" y="connsiteY171"/>
              </a:cxn>
              <a:cxn ang="172">
                <a:pos x="connsiteX172" y="connsiteY172"/>
              </a:cxn>
              <a:cxn ang="173">
                <a:pos x="connsiteX173" y="connsiteY173"/>
              </a:cxn>
              <a:cxn ang="174">
                <a:pos x="connsiteX174" y="connsiteY174"/>
              </a:cxn>
              <a:cxn ang="175">
                <a:pos x="connsiteX175" y="connsiteY175"/>
              </a:cxn>
              <a:cxn ang="176">
                <a:pos x="connsiteX176" y="connsiteY176"/>
              </a:cxn>
              <a:cxn ang="177">
                <a:pos x="connsiteX177" y="connsiteY177"/>
              </a:cxn>
              <a:cxn ang="178">
                <a:pos x="connsiteX178" y="connsiteY178"/>
              </a:cxn>
              <a:cxn ang="179">
                <a:pos x="connsiteX179" y="connsiteY179"/>
              </a:cxn>
              <a:cxn ang="180">
                <a:pos x="connsiteX180" y="connsiteY180"/>
              </a:cxn>
              <a:cxn ang="181">
                <a:pos x="connsiteX181" y="connsiteY181"/>
              </a:cxn>
              <a:cxn ang="182">
                <a:pos x="connsiteX182" y="connsiteY182"/>
              </a:cxn>
              <a:cxn ang="183">
                <a:pos x="connsiteX183" y="connsiteY183"/>
              </a:cxn>
              <a:cxn ang="184">
                <a:pos x="connsiteX184" y="connsiteY184"/>
              </a:cxn>
              <a:cxn ang="185">
                <a:pos x="connsiteX185" y="connsiteY185"/>
              </a:cxn>
              <a:cxn ang="186">
                <a:pos x="connsiteX186" y="connsiteY186"/>
              </a:cxn>
            </a:cxnLst>
            <a:rect l="l" t="t" r="r" b="b"/>
            <a:pathLst>
              <a:path w="5111496" h="649224">
                <a:moveTo>
                  <a:pt x="5111496" y="649224"/>
                </a:moveTo>
                <a:lnTo>
                  <a:pt x="0" y="649224"/>
                </a:lnTo>
                <a:lnTo>
                  <a:pt x="2286" y="647630"/>
                </a:lnTo>
                <a:cubicBezTo>
                  <a:pt x="4572" y="646289"/>
                  <a:pt x="7620" y="644671"/>
                  <a:pt x="13462" y="641655"/>
                </a:cubicBezTo>
                <a:cubicBezTo>
                  <a:pt x="25146" y="635622"/>
                  <a:pt x="48260" y="624384"/>
                  <a:pt x="65786" y="615749"/>
                </a:cubicBezTo>
                <a:cubicBezTo>
                  <a:pt x="73787" y="618245"/>
                  <a:pt x="96520" y="610444"/>
                  <a:pt x="104521" y="615668"/>
                </a:cubicBezTo>
                <a:cubicBezTo>
                  <a:pt x="111379" y="614038"/>
                  <a:pt x="130048" y="618009"/>
                  <a:pt x="136398" y="620671"/>
                </a:cubicBezTo>
                <a:cubicBezTo>
                  <a:pt x="147574" y="606212"/>
                  <a:pt x="176530" y="604165"/>
                  <a:pt x="189484" y="592508"/>
                </a:cubicBezTo>
                <a:cubicBezTo>
                  <a:pt x="222250" y="588947"/>
                  <a:pt x="288671" y="609074"/>
                  <a:pt x="316865" y="607440"/>
                </a:cubicBezTo>
                <a:cubicBezTo>
                  <a:pt x="326136" y="598927"/>
                  <a:pt x="337820" y="605667"/>
                  <a:pt x="350647" y="601080"/>
                </a:cubicBezTo>
                <a:cubicBezTo>
                  <a:pt x="380873" y="595739"/>
                  <a:pt x="408940" y="583916"/>
                  <a:pt x="450469" y="584486"/>
                </a:cubicBezTo>
                <a:cubicBezTo>
                  <a:pt x="461772" y="560028"/>
                  <a:pt x="512826" y="553386"/>
                  <a:pt x="547116" y="535990"/>
                </a:cubicBezTo>
                <a:cubicBezTo>
                  <a:pt x="568452" y="530672"/>
                  <a:pt x="606298" y="551748"/>
                  <a:pt x="610362" y="538801"/>
                </a:cubicBezTo>
                <a:cubicBezTo>
                  <a:pt x="622681" y="544900"/>
                  <a:pt x="628523" y="531867"/>
                  <a:pt x="639318" y="529453"/>
                </a:cubicBezTo>
                <a:cubicBezTo>
                  <a:pt x="649605" y="533036"/>
                  <a:pt x="652780" y="528456"/>
                  <a:pt x="660527" y="526571"/>
                </a:cubicBezTo>
                <a:cubicBezTo>
                  <a:pt x="664972" y="529004"/>
                  <a:pt x="671703" y="528017"/>
                  <a:pt x="673100" y="524355"/>
                </a:cubicBezTo>
                <a:cubicBezTo>
                  <a:pt x="667385" y="516966"/>
                  <a:pt x="692150" y="517944"/>
                  <a:pt x="692277" y="512356"/>
                </a:cubicBezTo>
                <a:cubicBezTo>
                  <a:pt x="705739" y="509550"/>
                  <a:pt x="767207" y="509054"/>
                  <a:pt x="774700" y="499211"/>
                </a:cubicBezTo>
                <a:cubicBezTo>
                  <a:pt x="801116" y="491731"/>
                  <a:pt x="845312" y="500482"/>
                  <a:pt x="856996" y="498793"/>
                </a:cubicBezTo>
                <a:cubicBezTo>
                  <a:pt x="873379" y="513080"/>
                  <a:pt x="917829" y="464668"/>
                  <a:pt x="967486" y="457632"/>
                </a:cubicBezTo>
                <a:cubicBezTo>
                  <a:pt x="974725" y="458318"/>
                  <a:pt x="978281" y="457860"/>
                  <a:pt x="979043" y="454051"/>
                </a:cubicBezTo>
                <a:cubicBezTo>
                  <a:pt x="994283" y="451561"/>
                  <a:pt x="1005713" y="440906"/>
                  <a:pt x="1018032" y="443941"/>
                </a:cubicBezTo>
                <a:cubicBezTo>
                  <a:pt x="1013333" y="436626"/>
                  <a:pt x="1041400" y="443243"/>
                  <a:pt x="1041781" y="435623"/>
                </a:cubicBezTo>
                <a:cubicBezTo>
                  <a:pt x="1050417" y="431826"/>
                  <a:pt x="1065911" y="423990"/>
                  <a:pt x="1070483" y="421157"/>
                </a:cubicBezTo>
                <a:lnTo>
                  <a:pt x="1069086" y="418681"/>
                </a:lnTo>
                <a:lnTo>
                  <a:pt x="1074674" y="417805"/>
                </a:lnTo>
                <a:lnTo>
                  <a:pt x="1087247" y="416192"/>
                </a:lnTo>
                <a:cubicBezTo>
                  <a:pt x="1092454" y="413982"/>
                  <a:pt x="1099693" y="405397"/>
                  <a:pt x="1105916" y="404508"/>
                </a:cubicBezTo>
                <a:cubicBezTo>
                  <a:pt x="1118616" y="401345"/>
                  <a:pt x="1120140" y="407174"/>
                  <a:pt x="1124585" y="410858"/>
                </a:cubicBezTo>
                <a:cubicBezTo>
                  <a:pt x="1133348" y="409981"/>
                  <a:pt x="1149731" y="402196"/>
                  <a:pt x="1158748" y="399250"/>
                </a:cubicBezTo>
                <a:cubicBezTo>
                  <a:pt x="1163193" y="396113"/>
                  <a:pt x="1179195" y="400418"/>
                  <a:pt x="1178433" y="393192"/>
                </a:cubicBezTo>
                <a:cubicBezTo>
                  <a:pt x="1187450" y="392506"/>
                  <a:pt x="1192403" y="391134"/>
                  <a:pt x="1197356" y="389966"/>
                </a:cubicBezTo>
                <a:lnTo>
                  <a:pt x="1208532" y="385813"/>
                </a:lnTo>
                <a:cubicBezTo>
                  <a:pt x="1211580" y="383819"/>
                  <a:pt x="1215009" y="382524"/>
                  <a:pt x="1219200" y="382677"/>
                </a:cubicBezTo>
                <a:lnTo>
                  <a:pt x="1223391" y="383527"/>
                </a:lnTo>
                <a:lnTo>
                  <a:pt x="1223645" y="382194"/>
                </a:lnTo>
                <a:cubicBezTo>
                  <a:pt x="1223772" y="380123"/>
                  <a:pt x="1225296" y="365875"/>
                  <a:pt x="1238631" y="364630"/>
                </a:cubicBezTo>
                <a:cubicBezTo>
                  <a:pt x="1247013" y="359791"/>
                  <a:pt x="1254252" y="357860"/>
                  <a:pt x="1266571" y="355168"/>
                </a:cubicBezTo>
                <a:cubicBezTo>
                  <a:pt x="1274318" y="354762"/>
                  <a:pt x="1275969" y="363830"/>
                  <a:pt x="1285113" y="362217"/>
                </a:cubicBezTo>
                <a:cubicBezTo>
                  <a:pt x="1321054" y="351257"/>
                  <a:pt x="1306068" y="366637"/>
                  <a:pt x="1325118" y="355714"/>
                </a:cubicBezTo>
                <a:cubicBezTo>
                  <a:pt x="1328801" y="354699"/>
                  <a:pt x="1331976" y="354838"/>
                  <a:pt x="1335024" y="355473"/>
                </a:cubicBezTo>
                <a:lnTo>
                  <a:pt x="1339596" y="356959"/>
                </a:lnTo>
                <a:lnTo>
                  <a:pt x="1354201" y="351282"/>
                </a:lnTo>
                <a:cubicBezTo>
                  <a:pt x="1361440" y="349021"/>
                  <a:pt x="1369314" y="347167"/>
                  <a:pt x="1377569" y="345745"/>
                </a:cubicBezTo>
                <a:cubicBezTo>
                  <a:pt x="1380236" y="348158"/>
                  <a:pt x="1385570" y="343598"/>
                  <a:pt x="1388491" y="342468"/>
                </a:cubicBezTo>
                <a:cubicBezTo>
                  <a:pt x="1388999" y="344195"/>
                  <a:pt x="1396111" y="344183"/>
                  <a:pt x="1398016" y="342455"/>
                </a:cubicBezTo>
                <a:cubicBezTo>
                  <a:pt x="1447038" y="330035"/>
                  <a:pt x="1423289" y="349682"/>
                  <a:pt x="1450848" y="336258"/>
                </a:cubicBezTo>
                <a:cubicBezTo>
                  <a:pt x="1455801" y="335128"/>
                  <a:pt x="1459865" y="335521"/>
                  <a:pt x="1463548" y="336562"/>
                </a:cubicBezTo>
                <a:lnTo>
                  <a:pt x="1470279" y="339420"/>
                </a:lnTo>
                <a:lnTo>
                  <a:pt x="1474470" y="337591"/>
                </a:lnTo>
                <a:cubicBezTo>
                  <a:pt x="1491361" y="335407"/>
                  <a:pt x="1497457" y="338455"/>
                  <a:pt x="1506220" y="333553"/>
                </a:cubicBezTo>
                <a:cubicBezTo>
                  <a:pt x="1523111" y="339407"/>
                  <a:pt x="1516126" y="333121"/>
                  <a:pt x="1526921" y="330581"/>
                </a:cubicBezTo>
                <a:cubicBezTo>
                  <a:pt x="1535176" y="327978"/>
                  <a:pt x="1518285" y="327013"/>
                  <a:pt x="1526667" y="325527"/>
                </a:cubicBezTo>
                <a:cubicBezTo>
                  <a:pt x="1536573" y="326365"/>
                  <a:pt x="1534287" y="320269"/>
                  <a:pt x="1544701" y="321501"/>
                </a:cubicBezTo>
                <a:cubicBezTo>
                  <a:pt x="1543812" y="326416"/>
                  <a:pt x="1563497" y="318262"/>
                  <a:pt x="1565402" y="322225"/>
                </a:cubicBezTo>
                <a:lnTo>
                  <a:pt x="1565529" y="322135"/>
                </a:lnTo>
                <a:cubicBezTo>
                  <a:pt x="1571371" y="313677"/>
                  <a:pt x="1636776" y="301269"/>
                  <a:pt x="1642618" y="292811"/>
                </a:cubicBezTo>
                <a:cubicBezTo>
                  <a:pt x="1678813" y="266421"/>
                  <a:pt x="1765681" y="240944"/>
                  <a:pt x="1809750" y="228790"/>
                </a:cubicBezTo>
                <a:cubicBezTo>
                  <a:pt x="1853819" y="216636"/>
                  <a:pt x="1876933" y="221056"/>
                  <a:pt x="1907032" y="219863"/>
                </a:cubicBezTo>
                <a:lnTo>
                  <a:pt x="1962658" y="220942"/>
                </a:lnTo>
                <a:lnTo>
                  <a:pt x="1971675" y="217208"/>
                </a:lnTo>
                <a:cubicBezTo>
                  <a:pt x="1972818" y="216192"/>
                  <a:pt x="1974596" y="215900"/>
                  <a:pt x="1985264" y="217551"/>
                </a:cubicBezTo>
                <a:cubicBezTo>
                  <a:pt x="2008886" y="207861"/>
                  <a:pt x="2049907" y="205346"/>
                  <a:pt x="2066925" y="192951"/>
                </a:cubicBezTo>
                <a:cubicBezTo>
                  <a:pt x="2065655" y="197053"/>
                  <a:pt x="2077339" y="198666"/>
                  <a:pt x="2084197" y="195872"/>
                </a:cubicBezTo>
                <a:cubicBezTo>
                  <a:pt x="2079879" y="211810"/>
                  <a:pt x="2109724" y="178841"/>
                  <a:pt x="2119249" y="188176"/>
                </a:cubicBezTo>
                <a:cubicBezTo>
                  <a:pt x="2116836" y="178714"/>
                  <a:pt x="2145411" y="158636"/>
                  <a:pt x="2163445" y="164427"/>
                </a:cubicBezTo>
                <a:cubicBezTo>
                  <a:pt x="2186940" y="159588"/>
                  <a:pt x="2201545" y="149720"/>
                  <a:pt x="2227580" y="149733"/>
                </a:cubicBezTo>
                <a:cubicBezTo>
                  <a:pt x="2228088" y="148374"/>
                  <a:pt x="2228977" y="147167"/>
                  <a:pt x="2230374" y="146063"/>
                </a:cubicBezTo>
                <a:lnTo>
                  <a:pt x="2235073" y="143192"/>
                </a:lnTo>
                <a:lnTo>
                  <a:pt x="2236216" y="143230"/>
                </a:lnTo>
                <a:cubicBezTo>
                  <a:pt x="2240407" y="142748"/>
                  <a:pt x="2242312" y="141960"/>
                  <a:pt x="2243328" y="141033"/>
                </a:cubicBezTo>
                <a:lnTo>
                  <a:pt x="2243836" y="139789"/>
                </a:lnTo>
                <a:lnTo>
                  <a:pt x="2248281" y="138036"/>
                </a:lnTo>
                <a:lnTo>
                  <a:pt x="2256409" y="133960"/>
                </a:lnTo>
                <a:lnTo>
                  <a:pt x="2258695" y="133795"/>
                </a:lnTo>
                <a:lnTo>
                  <a:pt x="2272157" y="128575"/>
                </a:lnTo>
                <a:lnTo>
                  <a:pt x="2272665" y="128791"/>
                </a:lnTo>
                <a:cubicBezTo>
                  <a:pt x="2274316" y="129159"/>
                  <a:pt x="2276094" y="129197"/>
                  <a:pt x="2278126" y="128575"/>
                </a:cubicBezTo>
                <a:cubicBezTo>
                  <a:pt x="2280539" y="133731"/>
                  <a:pt x="2281682" y="129794"/>
                  <a:pt x="2287778" y="127508"/>
                </a:cubicBezTo>
                <a:cubicBezTo>
                  <a:pt x="2292731" y="135001"/>
                  <a:pt x="2306574" y="125946"/>
                  <a:pt x="2314575" y="128588"/>
                </a:cubicBezTo>
                <a:cubicBezTo>
                  <a:pt x="2318893" y="126733"/>
                  <a:pt x="2323592" y="124904"/>
                  <a:pt x="2328545" y="123177"/>
                </a:cubicBezTo>
                <a:lnTo>
                  <a:pt x="2331593" y="122238"/>
                </a:lnTo>
                <a:lnTo>
                  <a:pt x="2331720" y="122288"/>
                </a:lnTo>
                <a:cubicBezTo>
                  <a:pt x="2332609" y="122212"/>
                  <a:pt x="2333752" y="121958"/>
                  <a:pt x="2335149" y="121425"/>
                </a:cubicBezTo>
                <a:lnTo>
                  <a:pt x="2337181" y="120536"/>
                </a:lnTo>
                <a:lnTo>
                  <a:pt x="2343023" y="118719"/>
                </a:lnTo>
                <a:lnTo>
                  <a:pt x="2345690" y="118516"/>
                </a:lnTo>
                <a:cubicBezTo>
                  <a:pt x="2355977" y="119240"/>
                  <a:pt x="2360803" y="129667"/>
                  <a:pt x="2371725" y="121958"/>
                </a:cubicBezTo>
                <a:cubicBezTo>
                  <a:pt x="2389378" y="119913"/>
                  <a:pt x="2402459" y="124066"/>
                  <a:pt x="2417445" y="118211"/>
                </a:cubicBezTo>
                <a:cubicBezTo>
                  <a:pt x="2433955" y="116319"/>
                  <a:pt x="2448941" y="116903"/>
                  <a:pt x="2462403" y="113538"/>
                </a:cubicBezTo>
                <a:cubicBezTo>
                  <a:pt x="2468626" y="114655"/>
                  <a:pt x="2473706" y="111023"/>
                  <a:pt x="2478659" y="111379"/>
                </a:cubicBezTo>
                <a:cubicBezTo>
                  <a:pt x="2483612" y="111735"/>
                  <a:pt x="2483358" y="119926"/>
                  <a:pt x="2492121" y="115684"/>
                </a:cubicBezTo>
                <a:cubicBezTo>
                  <a:pt x="2499995" y="122390"/>
                  <a:pt x="2513330" y="118872"/>
                  <a:pt x="2517521" y="118885"/>
                </a:cubicBezTo>
                <a:lnTo>
                  <a:pt x="2539746" y="121907"/>
                </a:lnTo>
                <a:lnTo>
                  <a:pt x="2559050" y="104368"/>
                </a:lnTo>
                <a:cubicBezTo>
                  <a:pt x="2564765" y="107937"/>
                  <a:pt x="2583180" y="100609"/>
                  <a:pt x="2583307" y="108674"/>
                </a:cubicBezTo>
                <a:cubicBezTo>
                  <a:pt x="2590419" y="107124"/>
                  <a:pt x="2593848" y="103353"/>
                  <a:pt x="2592959" y="108763"/>
                </a:cubicBezTo>
                <a:cubicBezTo>
                  <a:pt x="2598039" y="108305"/>
                  <a:pt x="2607691" y="107086"/>
                  <a:pt x="2614168" y="105918"/>
                </a:cubicBezTo>
                <a:lnTo>
                  <a:pt x="2631694" y="101765"/>
                </a:lnTo>
                <a:lnTo>
                  <a:pt x="2632964" y="100584"/>
                </a:lnTo>
                <a:cubicBezTo>
                  <a:pt x="2634742" y="100203"/>
                  <a:pt x="2639441" y="99987"/>
                  <a:pt x="2641981" y="99416"/>
                </a:cubicBezTo>
                <a:lnTo>
                  <a:pt x="2648078" y="97155"/>
                </a:lnTo>
                <a:cubicBezTo>
                  <a:pt x="2649982" y="96215"/>
                  <a:pt x="2651633" y="95123"/>
                  <a:pt x="2652903" y="93828"/>
                </a:cubicBezTo>
                <a:cubicBezTo>
                  <a:pt x="2677160" y="96990"/>
                  <a:pt x="2696845" y="88938"/>
                  <a:pt x="2721610" y="86957"/>
                </a:cubicBezTo>
                <a:cubicBezTo>
                  <a:pt x="2734945" y="94894"/>
                  <a:pt x="2760091" y="68135"/>
                  <a:pt x="2763520" y="58432"/>
                </a:cubicBezTo>
                <a:cubicBezTo>
                  <a:pt x="2784729" y="54699"/>
                  <a:pt x="2808986" y="62585"/>
                  <a:pt x="2833497" y="58420"/>
                </a:cubicBezTo>
                <a:lnTo>
                  <a:pt x="2923794" y="43726"/>
                </a:lnTo>
                <a:cubicBezTo>
                  <a:pt x="2978023" y="37998"/>
                  <a:pt x="3020568" y="36297"/>
                  <a:pt x="3072003" y="36728"/>
                </a:cubicBezTo>
                <a:cubicBezTo>
                  <a:pt x="3123565" y="37147"/>
                  <a:pt x="3187828" y="35446"/>
                  <a:pt x="3232912" y="46279"/>
                </a:cubicBezTo>
                <a:lnTo>
                  <a:pt x="3277489" y="49593"/>
                </a:lnTo>
                <a:lnTo>
                  <a:pt x="3283078" y="49847"/>
                </a:lnTo>
                <a:cubicBezTo>
                  <a:pt x="3301746" y="44640"/>
                  <a:pt x="3320669" y="54115"/>
                  <a:pt x="3335655" y="50241"/>
                </a:cubicBezTo>
                <a:cubicBezTo>
                  <a:pt x="3339846" y="50012"/>
                  <a:pt x="3343403" y="50241"/>
                  <a:pt x="3346578" y="50749"/>
                </a:cubicBezTo>
                <a:lnTo>
                  <a:pt x="3354705" y="52845"/>
                </a:lnTo>
                <a:lnTo>
                  <a:pt x="3355594" y="54788"/>
                </a:lnTo>
                <a:lnTo>
                  <a:pt x="3361436" y="55334"/>
                </a:lnTo>
                <a:lnTo>
                  <a:pt x="3362706" y="55829"/>
                </a:lnTo>
                <a:cubicBezTo>
                  <a:pt x="3367913" y="55766"/>
                  <a:pt x="3384042" y="54597"/>
                  <a:pt x="3392932" y="54940"/>
                </a:cubicBezTo>
                <a:cubicBezTo>
                  <a:pt x="3408553" y="57061"/>
                  <a:pt x="3403219" y="49378"/>
                  <a:pt x="3415538" y="57925"/>
                </a:cubicBezTo>
                <a:cubicBezTo>
                  <a:pt x="3445891" y="55753"/>
                  <a:pt x="3456051" y="66383"/>
                  <a:pt x="3484753" y="60122"/>
                </a:cubicBezTo>
                <a:cubicBezTo>
                  <a:pt x="3510026" y="59309"/>
                  <a:pt x="3528949" y="74041"/>
                  <a:pt x="3537712" y="73431"/>
                </a:cubicBezTo>
                <a:cubicBezTo>
                  <a:pt x="3561334" y="74244"/>
                  <a:pt x="3591179" y="59207"/>
                  <a:pt x="3619246" y="58839"/>
                </a:cubicBezTo>
                <a:cubicBezTo>
                  <a:pt x="3643376" y="60833"/>
                  <a:pt x="3666998" y="56121"/>
                  <a:pt x="3686937" y="63030"/>
                </a:cubicBezTo>
                <a:cubicBezTo>
                  <a:pt x="3688969" y="61950"/>
                  <a:pt x="3691255" y="61151"/>
                  <a:pt x="3693668" y="60554"/>
                </a:cubicBezTo>
                <a:lnTo>
                  <a:pt x="3701034" y="59322"/>
                </a:lnTo>
                <a:lnTo>
                  <a:pt x="3709924" y="59601"/>
                </a:lnTo>
                <a:lnTo>
                  <a:pt x="3711956" y="58648"/>
                </a:lnTo>
                <a:lnTo>
                  <a:pt x="3728974" y="56909"/>
                </a:lnTo>
                <a:lnTo>
                  <a:pt x="3731006" y="57391"/>
                </a:lnTo>
                <a:lnTo>
                  <a:pt x="3747770" y="56400"/>
                </a:lnTo>
                <a:lnTo>
                  <a:pt x="3748024" y="56731"/>
                </a:lnTo>
                <a:cubicBezTo>
                  <a:pt x="3748786" y="57467"/>
                  <a:pt x="3750056" y="57963"/>
                  <a:pt x="3752469" y="57988"/>
                </a:cubicBezTo>
                <a:cubicBezTo>
                  <a:pt x="3747770" y="63093"/>
                  <a:pt x="3753612" y="59969"/>
                  <a:pt x="3761105" y="59588"/>
                </a:cubicBezTo>
                <a:lnTo>
                  <a:pt x="3797935" y="66624"/>
                </a:lnTo>
                <a:lnTo>
                  <a:pt x="3801491" y="66611"/>
                </a:lnTo>
                <a:cubicBezTo>
                  <a:pt x="3801491" y="66637"/>
                  <a:pt x="3801491" y="66662"/>
                  <a:pt x="3801491" y="66688"/>
                </a:cubicBezTo>
                <a:cubicBezTo>
                  <a:pt x="3802253" y="66853"/>
                  <a:pt x="3803396" y="66916"/>
                  <a:pt x="3805174" y="66840"/>
                </a:cubicBezTo>
                <a:lnTo>
                  <a:pt x="3830701" y="70586"/>
                </a:lnTo>
                <a:cubicBezTo>
                  <a:pt x="3841750" y="67869"/>
                  <a:pt x="3843782" y="71971"/>
                  <a:pt x="3858895" y="73495"/>
                </a:cubicBezTo>
                <a:cubicBezTo>
                  <a:pt x="3865245" y="70917"/>
                  <a:pt x="3870325" y="71869"/>
                  <a:pt x="3875151" y="73939"/>
                </a:cubicBezTo>
                <a:cubicBezTo>
                  <a:pt x="3889883" y="72796"/>
                  <a:pt x="3903218" y="75730"/>
                  <a:pt x="3919601" y="76505"/>
                </a:cubicBezTo>
                <a:cubicBezTo>
                  <a:pt x="3937635" y="73203"/>
                  <a:pt x="3946525" y="79286"/>
                  <a:pt x="3964178" y="80086"/>
                </a:cubicBezTo>
                <a:cubicBezTo>
                  <a:pt x="3979545" y="74320"/>
                  <a:pt x="3976497" y="85204"/>
                  <a:pt x="3985514" y="87528"/>
                </a:cubicBezTo>
                <a:lnTo>
                  <a:pt x="3994785" y="86932"/>
                </a:lnTo>
                <a:lnTo>
                  <a:pt x="3997198" y="86373"/>
                </a:lnTo>
                <a:cubicBezTo>
                  <a:pt x="3998976" y="86093"/>
                  <a:pt x="4000119" y="86004"/>
                  <a:pt x="4000881" y="86080"/>
                </a:cubicBezTo>
                <a:lnTo>
                  <a:pt x="4004437" y="85725"/>
                </a:lnTo>
                <a:cubicBezTo>
                  <a:pt x="4010279" y="84823"/>
                  <a:pt x="4015867" y="83794"/>
                  <a:pt x="4021201" y="82690"/>
                </a:cubicBezTo>
                <a:cubicBezTo>
                  <a:pt x="4026535" y="86487"/>
                  <a:pt x="4045712" y="79896"/>
                  <a:pt x="4044950" y="87960"/>
                </a:cubicBezTo>
                <a:cubicBezTo>
                  <a:pt x="4052062" y="86690"/>
                  <a:pt x="4055872" y="83058"/>
                  <a:pt x="4054475" y="88430"/>
                </a:cubicBezTo>
                <a:cubicBezTo>
                  <a:pt x="4056761" y="88163"/>
                  <a:pt x="4058412" y="88481"/>
                  <a:pt x="4059555" y="89090"/>
                </a:cubicBezTo>
                <a:lnTo>
                  <a:pt x="4059936" y="89383"/>
                </a:lnTo>
                <a:lnTo>
                  <a:pt x="4088384" y="83960"/>
                </a:lnTo>
                <a:lnTo>
                  <a:pt x="4093845" y="82982"/>
                </a:lnTo>
                <a:lnTo>
                  <a:pt x="4103243" y="80835"/>
                </a:lnTo>
                <a:lnTo>
                  <a:pt x="4104259" y="81038"/>
                </a:lnTo>
                <a:lnTo>
                  <a:pt x="4110609" y="79007"/>
                </a:lnTo>
                <a:cubicBezTo>
                  <a:pt x="4112641" y="78156"/>
                  <a:pt x="4114419" y="77127"/>
                  <a:pt x="4115689" y="75870"/>
                </a:cubicBezTo>
                <a:cubicBezTo>
                  <a:pt x="4139565" y="80010"/>
                  <a:pt x="4160012" y="72733"/>
                  <a:pt x="4184904" y="71742"/>
                </a:cubicBezTo>
                <a:cubicBezTo>
                  <a:pt x="4212209" y="68047"/>
                  <a:pt x="4250944" y="58001"/>
                  <a:pt x="4279773" y="53746"/>
                </a:cubicBezTo>
                <a:lnTo>
                  <a:pt x="4357878" y="46190"/>
                </a:lnTo>
                <a:cubicBezTo>
                  <a:pt x="4375150" y="52794"/>
                  <a:pt x="4393057" y="48298"/>
                  <a:pt x="4409821" y="48413"/>
                </a:cubicBezTo>
                <a:cubicBezTo>
                  <a:pt x="4403979" y="41504"/>
                  <a:pt x="4430522" y="50851"/>
                  <a:pt x="4429887" y="42557"/>
                </a:cubicBezTo>
                <a:cubicBezTo>
                  <a:pt x="4432935" y="42837"/>
                  <a:pt x="4435983" y="43383"/>
                  <a:pt x="4438904" y="43980"/>
                </a:cubicBezTo>
                <a:lnTo>
                  <a:pt x="4440555" y="44285"/>
                </a:lnTo>
                <a:lnTo>
                  <a:pt x="4446524" y="44107"/>
                </a:lnTo>
                <a:lnTo>
                  <a:pt x="4448556" y="45847"/>
                </a:lnTo>
                <a:lnTo>
                  <a:pt x="4457954" y="46850"/>
                </a:lnTo>
                <a:cubicBezTo>
                  <a:pt x="4461383" y="46952"/>
                  <a:pt x="4464939" y="46736"/>
                  <a:pt x="4468876" y="46025"/>
                </a:cubicBezTo>
                <a:cubicBezTo>
                  <a:pt x="4481195" y="40589"/>
                  <a:pt x="4505706" y="47257"/>
                  <a:pt x="4520819" y="40132"/>
                </a:cubicBezTo>
                <a:cubicBezTo>
                  <a:pt x="4526661" y="38138"/>
                  <a:pt x="4533138" y="31699"/>
                  <a:pt x="4538218" y="33604"/>
                </a:cubicBezTo>
                <a:cubicBezTo>
                  <a:pt x="4553331" y="33591"/>
                  <a:pt x="4594860" y="39713"/>
                  <a:pt x="4611370" y="40005"/>
                </a:cubicBezTo>
                <a:cubicBezTo>
                  <a:pt x="4617847" y="35789"/>
                  <a:pt x="4631690" y="41034"/>
                  <a:pt x="4651248" y="39497"/>
                </a:cubicBezTo>
                <a:cubicBezTo>
                  <a:pt x="4663059" y="33845"/>
                  <a:pt x="4683633" y="22911"/>
                  <a:pt x="4695825" y="18415"/>
                </a:cubicBezTo>
                <a:cubicBezTo>
                  <a:pt x="4708017" y="13919"/>
                  <a:pt x="4705858" y="11265"/>
                  <a:pt x="4724400" y="12560"/>
                </a:cubicBezTo>
                <a:cubicBezTo>
                  <a:pt x="4747387" y="2807"/>
                  <a:pt x="4763135" y="10998"/>
                  <a:pt x="4784217" y="7353"/>
                </a:cubicBezTo>
                <a:cubicBezTo>
                  <a:pt x="4808220" y="4039"/>
                  <a:pt x="4789170" y="9919"/>
                  <a:pt x="4817618" y="0"/>
                </a:cubicBezTo>
                <a:cubicBezTo>
                  <a:pt x="4821682" y="2591"/>
                  <a:pt x="4834255" y="4407"/>
                  <a:pt x="4840351" y="2387"/>
                </a:cubicBezTo>
                <a:cubicBezTo>
                  <a:pt x="4852924" y="2997"/>
                  <a:pt x="4871339" y="16167"/>
                  <a:pt x="4882134" y="15900"/>
                </a:cubicBezTo>
                <a:cubicBezTo>
                  <a:pt x="4890897" y="15786"/>
                  <a:pt x="4876165" y="12179"/>
                  <a:pt x="4885563" y="10960"/>
                </a:cubicBezTo>
                <a:cubicBezTo>
                  <a:pt x="4897247" y="10185"/>
                  <a:pt x="4895342" y="2984"/>
                  <a:pt x="4906645" y="11341"/>
                </a:cubicBezTo>
                <a:cubicBezTo>
                  <a:pt x="4918075" y="7963"/>
                  <a:pt x="4921504" y="11887"/>
                  <a:pt x="4938522" y="12433"/>
                </a:cubicBezTo>
                <a:cubicBezTo>
                  <a:pt x="4944872" y="9499"/>
                  <a:pt x="4950714" y="10122"/>
                  <a:pt x="4956810" y="11849"/>
                </a:cubicBezTo>
                <a:cubicBezTo>
                  <a:pt x="4972685" y="9804"/>
                  <a:pt x="4988306" y="11862"/>
                  <a:pt x="5006721" y="11582"/>
                </a:cubicBezTo>
                <a:cubicBezTo>
                  <a:pt x="5025644" y="7214"/>
                  <a:pt x="5037328" y="12636"/>
                  <a:pt x="5057013" y="12319"/>
                </a:cubicBezTo>
                <a:cubicBezTo>
                  <a:pt x="5070729" y="13310"/>
                  <a:pt x="5090922" y="16281"/>
                  <a:pt x="5105146" y="18148"/>
                </a:cubicBezTo>
                <a:lnTo>
                  <a:pt x="5111496" y="18898"/>
                </a:lnTo>
                <a:close/>
              </a:path>
            </a:pathLst>
          </a:custGeom>
          <a:solidFill>
            <a:srgbClr val="82766A">
              <a:alpha val="14902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TextBox 10"/>
          <p:cNvSpPr txBox="1"/>
          <p:nvPr/>
        </p:nvSpPr>
        <p:spPr>
          <a:xfrm>
            <a:off x="4884420" y="500964"/>
            <a:ext cx="3449464" cy="1714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79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Systolic Dy</a:t>
            </a:r>
            <a:r>
              <a:rPr sz="2378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2379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</a:t>
            </a:r>
            <a:r>
              <a:rPr sz="2378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unction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più comm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une patologia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che altera la 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sistole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è </a:t>
            </a:r>
            <a:r>
              <a:rPr sz="2379" dirty="0" b="1" i="1" smtClean="0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l’insuffici</a:t>
            </a:r>
            <a:r>
              <a:rPr sz="2378" dirty="0" b="1" i="1" smtClean="0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enza mitralica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(</a:t>
            </a:r>
            <a:r>
              <a:rPr sz="2379" dirty="0" b="0" i="0" smtClean="0">
                <a:solidFill>
                  <a:srgbClr val="0000FF"/>
                </a:solidFill>
                <a:latin typeface="Times New Roman" pitchFamily="18"/>
                <a:cs typeface="Times New Roman" pitchFamily="18"/>
              </a:rPr>
              <a:t>mitral regurg</a:t>
            </a:r>
            <a:r>
              <a:rPr sz="2378" dirty="0" b="0" i="0" smtClean="0">
                <a:solidFill>
                  <a:srgbClr val="0000FF"/>
                </a:solidFill>
                <a:latin typeface="Times New Roman" pitchFamily="18"/>
                <a:cs typeface="Times New Roman" pitchFamily="18"/>
              </a:rPr>
              <a:t>itation</a:t>
            </a:r>
          </a:p>
        </p:txBody>
      </p:sp>
      <p:sp>
        <p:nvSpPr>
          <p:cNvPr id="11" name="Freeform 11"/>
          <p:cNvSpPr/>
          <p:nvPr/>
        </p:nvSpPr>
        <p:spPr>
          <a:xfrm>
            <a:off x="5053203" y="2242566"/>
            <a:ext cx="2368296" cy="18288"/>
          </a:xfrm>
          <a:custGeom>
            <a:avLst/>
            <a:gdLst>
              <a:gd name="connsiteX0" fmla="*/ 0 w 2368296"/>
              <a:gd name="connsiteY0" fmla="*/ 0 h 18288"/>
              <a:gd name="connsiteX1" fmla="*/ 789432 w 2368296"/>
              <a:gd name="connsiteY1" fmla="*/ 0 h 18288"/>
              <a:gd name="connsiteX2" fmla="*/ 1578864 w 2368296"/>
              <a:gd name="connsiteY2" fmla="*/ 0 h 18288"/>
              <a:gd name="connsiteX3" fmla="*/ 2368296 w 2368296"/>
              <a:gd name="connsiteY3" fmla="*/ 0 h 18288"/>
              <a:gd name="connsiteX4" fmla="*/ 2368296 w 2368296"/>
              <a:gd name="connsiteY4" fmla="*/ 18288 h 18288"/>
              <a:gd name="connsiteX5" fmla="*/ 1578864 w 2368296"/>
              <a:gd name="connsiteY5" fmla="*/ 18288 h 18288"/>
              <a:gd name="connsiteX6" fmla="*/ 789432 w 2368296"/>
              <a:gd name="connsiteY6" fmla="*/ 18288 h 18288"/>
              <a:gd name="connsiteX7" fmla="*/ 0 w 2368296"/>
              <a:gd name="connsiteY7" fmla="*/ 18288 h 1828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2368296" h="18288">
                <a:moveTo>
                  <a:pt x="0" y="0"/>
                </a:moveTo>
                <a:lnTo>
                  <a:pt x="789432" y="0"/>
                </a:lnTo>
                <a:lnTo>
                  <a:pt x="1578864" y="0"/>
                </a:lnTo>
                <a:lnTo>
                  <a:pt x="2368296" y="0"/>
                </a:lnTo>
                <a:lnTo>
                  <a:pt x="2368296" y="18288"/>
                </a:lnTo>
                <a:lnTo>
                  <a:pt x="1578864" y="18288"/>
                </a:lnTo>
                <a:lnTo>
                  <a:pt x="789432" y="18288"/>
                </a:lnTo>
                <a:lnTo>
                  <a:pt x="0" y="18288"/>
                </a:lnTo>
                <a:close/>
              </a:path>
            </a:pathLst>
          </a:custGeom>
          <a:solidFill>
            <a:srgbClr val="0000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TextBox 12"/>
          <p:cNvSpPr txBox="1"/>
          <p:nvPr/>
        </p:nvSpPr>
        <p:spPr>
          <a:xfrm>
            <a:off x="7432548" y="1965909"/>
            <a:ext cx="378623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).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189497" y="438448"/>
            <a:ext cx="4080027" cy="5562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200"/>
              </a:lnSpc>
              <a:spcBef>
                <a:spcPts val="0"/>
              </a:spcBef>
            </a:pPr>
            <a:r>
              <a:rPr sz="223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 U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altro esempio di </a:t>
            </a:r>
          </a:p>
          <a:p>
            <a:pPr marL="343065">
              <a:lnSpc>
                <a:spcPts val="2500"/>
              </a:lnSpc>
              <a:spcBef>
                <a:spcPts val="0"/>
              </a:spcBef>
            </a:pP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sfunzione sistolica è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l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 </a:t>
            </a:r>
          </a:p>
          <a:p>
            <a:pPr marL="343065">
              <a:lnSpc>
                <a:spcPts val="2600"/>
              </a:lnSpc>
              <a:spcBef>
                <a:spcPts val="0"/>
              </a:spcBef>
            </a:pPr>
            <a:r>
              <a:rPr sz="2235" dirty="0" b="1" i="1" smtClean="0">
                <a:solidFill>
                  <a:srgbClr val="C00000"/>
                </a:solidFill>
                <a:latin typeface="Calibri Italic" pitchFamily="18"/>
                <a:cs typeface="Calibri Italic" pitchFamily="18"/>
              </a:rPr>
              <a:t>cardiomi</a:t>
            </a:r>
            <a:r>
              <a:rPr sz="2234" dirty="0" b="1" i="1" smtClean="0">
                <a:solidFill>
                  <a:srgbClr val="C00000"/>
                </a:solidFill>
                <a:latin typeface="Calibri Italic" pitchFamily="18"/>
                <a:cs typeface="Calibri Italic" pitchFamily="18"/>
              </a:rPr>
              <a:t>o</a:t>
            </a:r>
            <a:r>
              <a:rPr sz="2235" dirty="0" b="1" i="1" smtClean="0">
                <a:solidFill>
                  <a:srgbClr val="C00000"/>
                </a:solidFill>
                <a:latin typeface="Calibri Italic" pitchFamily="18"/>
                <a:cs typeface="Calibri Italic" pitchFamily="18"/>
              </a:rPr>
              <a:t>patia dilatativa </a:t>
            </a:r>
          </a:p>
          <a:p>
            <a:pPr marL="343065">
              <a:lnSpc>
                <a:spcPts val="2600"/>
              </a:lnSpc>
              <a:spcBef>
                <a:spcPts val="0"/>
              </a:spcBef>
            </a:pPr>
            <a:r>
              <a:rPr sz="2235" dirty="0" b="1" i="1" smtClean="0">
                <a:solidFill>
                  <a:srgbClr val="C00000"/>
                </a:solidFill>
                <a:latin typeface="Calibri Italic" pitchFamily="18"/>
                <a:cs typeface="Calibri Italic" pitchFamily="18"/>
              </a:rPr>
              <a:t>(DCM</a:t>
            </a:r>
            <a:r>
              <a:rPr sz="2235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), 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in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cui una mala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tia </a:t>
            </a:r>
          </a:p>
          <a:p>
            <a:pPr marL="343065">
              <a:lnSpc>
                <a:spcPts val="2500"/>
              </a:lnSpc>
              <a:spcBef>
                <a:spcPts val="0"/>
              </a:spcBef>
            </a:pP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</a:t>
            </a: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ocardic</a:t>
            </a: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  provoca una </a:t>
            </a:r>
          </a:p>
          <a:p>
            <a:pPr marL="343065">
              <a:lnSpc>
                <a:spcPts val="2600"/>
              </a:lnSpc>
              <a:spcBef>
                <a:spcPts val="0"/>
              </a:spcBef>
            </a:pP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minuzione della con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rattilità </a:t>
            </a:r>
          </a:p>
          <a:p>
            <a:pPr marL="343065">
              <a:lnSpc>
                <a:spcPts val="2600"/>
              </a:lnSpc>
              <a:spcBef>
                <a:spcPts val="0"/>
              </a:spcBef>
            </a:pP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miocard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ic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 (insufficien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z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 </a:t>
            </a:r>
          </a:p>
          <a:p>
            <a:pPr marL="343065">
              <a:lnSpc>
                <a:spcPts val="2500"/>
              </a:lnSpc>
              <a:spcBef>
                <a:spcPts val="0"/>
              </a:spcBef>
            </a:pP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miocard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ic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a). </a:t>
            </a:r>
          </a:p>
          <a:p>
            <a:pPr>
              <a:lnSpc>
                <a:spcPts val="3100"/>
              </a:lnSpc>
              <a:spcBef>
                <a:spcPts val="0"/>
              </a:spcBef>
            </a:pPr>
            <a:r>
              <a:rPr sz="2237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</a:t>
            </a: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 La dimi</a:t>
            </a: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zione della </a:t>
            </a:r>
          </a:p>
          <a:p>
            <a:pPr marL="343065">
              <a:lnSpc>
                <a:spcPts val="2600"/>
              </a:lnSpc>
              <a:spcBef>
                <a:spcPts val="0"/>
              </a:spcBef>
            </a:pP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co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trat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il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tà miocardica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43065">
              <a:lnSpc>
                <a:spcPts val="2600"/>
              </a:lnSpc>
              <a:spcBef>
                <a:spcPts val="0"/>
              </a:spcBef>
            </a:pP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p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ro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voca 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 aumento d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el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43065">
              <a:lnSpc>
                <a:spcPts val="2500"/>
              </a:lnSpc>
              <a:spcBef>
                <a:spcPts val="0"/>
              </a:spcBef>
            </a:pP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ametr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o/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volume sisto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 </a:t>
            </a:r>
          </a:p>
          <a:p>
            <a:pPr marL="343065">
              <a:lnSpc>
                <a:spcPts val="2600"/>
              </a:lnSpc>
              <a:spcBef>
                <a:spcPts val="0"/>
              </a:spcBef>
            </a:pP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lla ca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era ventricolare </a:t>
            </a:r>
          </a:p>
          <a:p>
            <a:pPr marL="343065">
              <a:lnSpc>
                <a:spcPts val="2600"/>
              </a:lnSpc>
              <a:spcBef>
                <a:spcPts val="0"/>
              </a:spcBef>
            </a:pP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sinistra </a:t>
            </a: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(</a:t>
            </a: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il </a:t>
            </a: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muscolo è pi</a:t>
            </a: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ù</a:t>
            </a:r>
            <a:r>
              <a:rPr sz="2237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43065">
              <a:lnSpc>
                <a:spcPts val="2500"/>
              </a:lnSpc>
              <a:spcBef>
                <a:spcPts val="0"/>
              </a:spcBef>
            </a:pP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bole 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non riesce a contrarsi </a:t>
            </a:r>
          </a:p>
          <a:p>
            <a:pPr marL="343065">
              <a:lnSpc>
                <a:spcPts val="2600"/>
              </a:lnSpc>
              <a:spcBef>
                <a:spcPts val="0"/>
              </a:spcBef>
            </a:pP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co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plet</a:t>
            </a:r>
            <a:r>
              <a:rPr sz="223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am</a:t>
            </a: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ente durante la </a:t>
            </a:r>
          </a:p>
          <a:p>
            <a:pPr marL="343065">
              <a:lnSpc>
                <a:spcPts val="2600"/>
              </a:lnSpc>
              <a:spcBef>
                <a:spcPts val="0"/>
              </a:spcBef>
            </a:pPr>
            <a:r>
              <a:rPr sz="2235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sistole). </a:t>
            </a:r>
          </a:p>
        </p:txBody>
      </p:sp>
      <p:pic>
        <p:nvPicPr>
          <p:cNvPr id="4" name="Picture 4"/>
          <p:cNvPicPr>
            <a:picLocks noChangeAspect="0" noChangeArrowheads="0"/>
          </p:cNvPicPr>
          <p:nvPr/>
        </p:nvPicPr>
        <p:blipFill>
          <a:blip r:embed="rId_M8xx" cstate="print"/>
          <a:srcRect/>
          <a:stretch>
            <a:fillRect/>
          </a:stretch>
        </p:blipFill>
        <p:spPr bwMode="auto">
          <a:xfrm>
            <a:off x="4041648" y="530352"/>
            <a:ext cx="4681728" cy="4590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487464" y="1221560"/>
            <a:ext cx="3205693" cy="4927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76314">
              <a:lnSpc>
                <a:spcPts val="2300"/>
              </a:lnSpc>
              <a:spcBef>
                <a:spcPts val="0"/>
              </a:spcBef>
            </a:pPr>
            <a:r>
              <a:rPr sz="2381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l’insuf</a:t>
            </a:r>
            <a:r>
              <a:rPr sz="2381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fic</a:t>
            </a:r>
            <a:r>
              <a:rPr sz="2381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ienza cardi</a:t>
            </a:r>
            <a:r>
              <a:rPr sz="2381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2381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ca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pu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ò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onoscersi anche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81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</a:t>
            </a:r>
            <a:r>
              <a:rPr sz="2381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uale  risultante di una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8" dirty="0" b="0" i="0" smtClean="0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ina</a:t>
            </a:r>
            <a:r>
              <a:rPr sz="2379" dirty="0" b="0" i="0" smtClean="0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bi</a:t>
            </a:r>
            <a:r>
              <a:rPr sz="2378" dirty="0" b="0" i="0" smtClean="0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2379" dirty="0" b="0" i="0" smtClean="0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2378" dirty="0" b="0" i="0" smtClean="0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2379" dirty="0" b="0" i="0" smtClean="0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à del cuore di</a:t>
            </a:r>
            <a:r>
              <a:rPr sz="2378" dirty="0" b="0" i="0" smtClean="0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81" dirty="0" b="0" i="0" smtClean="0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2381" dirty="0" b="0" i="0" smtClean="0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spandersi </a:t>
            </a:r>
            <a:r>
              <a:rPr sz="2381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riempirsi a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su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ffi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ienza nella dias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to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81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–</a:t>
            </a:r>
          </a:p>
          <a:p>
            <a:pPr marL="76314">
              <a:lnSpc>
                <a:spcPts val="5700"/>
              </a:lnSpc>
              <a:spcBef>
                <a:spcPts val="0"/>
              </a:spcBef>
            </a:pP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.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c. D</a:t>
            </a:r>
            <a:r>
              <a:rPr sz="2378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IA</a:t>
            </a:r>
            <a:r>
              <a:rPr sz="2379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STOLICA –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st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’ultima dovuta 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a: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ipe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rtr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fia del ventrico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lo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sin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istro,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b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si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miocardica o 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per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ic</a:t>
            </a:r>
            <a:r>
              <a:rPr sz="2378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2379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rdite costrittiva.</a:t>
            </a:r>
          </a:p>
        </p:txBody>
      </p:sp>
      <p:pic>
        <p:nvPicPr>
          <p:cNvPr id="4" name="Picture 4"/>
          <p:cNvPicPr>
            <a:picLocks noChangeAspect="0" noChangeArrowheads="0"/>
          </p:cNvPicPr>
          <p:nvPr/>
        </p:nvPicPr>
        <p:blipFill>
          <a:blip r:embed="rId_qp3w" cstate="print"/>
          <a:srcRect/>
          <a:stretch>
            <a:fillRect/>
          </a:stretch>
        </p:blipFill>
        <p:spPr bwMode="auto">
          <a:xfrm>
            <a:off x="3831336" y="1993392"/>
            <a:ext cx="5312664" cy="3575304"/>
          </a:xfrm>
          <a:prstGeom prst="rect">
            <a:avLst/>
          </a:prstGeom>
          <a:noFill/>
        </p:spPr>
      </p:pic>
      <p:sp>
        <p:nvSpPr>
          <p:cNvPr id="5" name="TextBox 5"/>
          <p:cNvSpPr txBox="1"/>
          <p:nvPr/>
        </p:nvSpPr>
        <p:spPr>
          <a:xfrm>
            <a:off x="4649216" y="487750"/>
            <a:ext cx="350767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D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877518" y="487750"/>
            <a:ext cx="219228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i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977910" y="487750"/>
            <a:ext cx="309642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169624" y="487750"/>
            <a:ext cx="277286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324748" y="487750"/>
            <a:ext cx="258236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461730" y="487750"/>
            <a:ext cx="314178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o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653443" y="487750"/>
            <a:ext cx="219228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l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753836" y="487750"/>
            <a:ext cx="219228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i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854228" y="487750"/>
            <a:ext cx="282427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c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100673" y="487750"/>
            <a:ext cx="350766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D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328976" y="487750"/>
            <a:ext cx="299058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y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6502546" y="487750"/>
            <a:ext cx="277286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6657670" y="487750"/>
            <a:ext cx="244024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f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6785277" y="487750"/>
            <a:ext cx="325668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u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986063" y="487750"/>
            <a:ext cx="325668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n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7196221" y="487750"/>
            <a:ext cx="282427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c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7351648" y="487750"/>
            <a:ext cx="258236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t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488630" y="487750"/>
            <a:ext cx="219228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i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7589022" y="487750"/>
            <a:ext cx="314178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o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7780736" y="487750"/>
            <a:ext cx="325668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300"/>
              </a:lnSpc>
              <a:spcBef>
                <a:spcPts val="0"/>
              </a:spcBef>
            </a:pPr>
            <a:r>
              <a:rPr sz="2381" dirty="0" b="1" i="0" smtClean="0">
                <a:solidFill>
                  <a:srgbClr val="0E6545"/>
                </a:solidFill>
                <a:latin typeface="Open Sans Semibold" pitchFamily="18"/>
                <a:cs typeface="Open Sans Semibold" pitchFamily="18"/>
              </a:rPr>
              <a:t>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7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Manager>Microsoft</Manager>
  <Company>Flyingbee Software Co., LTD, Powered by Flyingbee PDF SDK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cuore 03.11.2025.pptx</dc:title>
  <dc:creator>Flyingbee Software Co., LTD</dc:creator>
  <cp:lastModifiedBy>61b9a759cb9846b8460809c6dac2088e</cp:lastModifiedBy>
  <cp:revision>3</cp:revision>
  <dcterms:created xsi:type="dcterms:W3CDTF">2026-05-12T11:18:37Z</dcterms:created>
  <dcterms:modified xsi:type="dcterms:W3CDTF">2026-05-12T11:18:37Z</dcterms:modified>
</cp:coreProperties>
</file>