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7563612" cy="10693908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	<Relationship Id="rId7" Type="http://schemas.openxmlformats.org/officeDocument/2006/relationships/slide" Target="slides/slide2.xml"/>
	<Relationship Id="rId8" Type="http://schemas.openxmlformats.org/officeDocument/2006/relationships/slide" Target="slides/slide3.xml"/>
	<Relationship Id="rId9" Type="http://schemas.openxmlformats.org/officeDocument/2006/relationships/slide" Target="slides/slide4.xml"/>
	<Relationship Id="rId10" Type="http://schemas.openxmlformats.org/officeDocument/2006/relationships/slide" Target="slides/slide5.xml"/>
	<Relationship Id="rId11" Type="http://schemas.openxmlformats.org/officeDocument/2006/relationships/slide" Target="slides/slide6.xml"/>
	<Relationship Id="rId12" Type="http://schemas.openxmlformats.org/officeDocument/2006/relationships/slide" Target="slides/slide7.xml"/>
	<Relationship Id="rId13" Type="http://schemas.openxmlformats.org/officeDocument/2006/relationships/slide" Target="slides/slide8.xml"/>
	<Relationship Id="rId14" Type="http://schemas.openxmlformats.org/officeDocument/2006/relationships/slide" Target="slides/slide9.xml"/>
	<Relationship Id="rId15" Type="http://schemas.openxmlformats.org/officeDocument/2006/relationships/slide" Target="slides/slide10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_rels/slide10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_rels/slide2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_rels/slide3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_rels/slide4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tBlk" Type="http://schemas.openxmlformats.org/officeDocument/2006/relationships/image" Target="../media/IMG_Image56_Masked_Vb6qX38exAcM2hx8Muoye5bTwK4LeyNK.PNG"/>
</Relationships>
</file>

<file path=ppt/slides/_rels/slide5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8La9" Type="http://schemas.openxmlformats.org/officeDocument/2006/relationships/image" Target="../media/IMG_Image72_Masked_q8ztIMBBAKbxQJ96f0vfDnqS1uczl4R6.PNG"/>
	<Relationship Id="rId_w6FH" Type="http://schemas.openxmlformats.org/officeDocument/2006/relationships/image" Target="../media/IMG_Image74_Masked_54y605anJGOSZq1wr1hiH8nZhteeDcsn.PNG"/>
	<Relationship Id="rId_fTI2" Type="http://schemas.openxmlformats.org/officeDocument/2006/relationships/image" Target="../media/IMG_Image76_SNQDAF0HEXQ51IXR.PNG"/>
	<Relationship Id="rId_vxWX" Type="http://schemas.openxmlformats.org/officeDocument/2006/relationships/image" Target="../media/IMG_Image77_47YLF253B33NYJE8.JPEG"/>
</Relationships>
</file>

<file path=ppt/slides/_rels/slide6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SWEV" Type="http://schemas.openxmlformats.org/officeDocument/2006/relationships/image" Target="../media/IMG_Image80_EIOEDVD0QEY91TMG.JPEG"/>
	<Relationship Id="rId_JTtL" Type="http://schemas.openxmlformats.org/officeDocument/2006/relationships/image" Target="../media/IMG_Image81_L1B6DD9M70RDH9CH.JPEG"/>
</Relationships>
</file>

<file path=ppt/slides/_rels/slide7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xRBv" Type="http://schemas.openxmlformats.org/officeDocument/2006/relationships/image" Target="../media/IMG_Image93_3UUNZCKEXNJPKAYF.JPEG"/>
	<Relationship Id="rId_jYKt" Type="http://schemas.openxmlformats.org/officeDocument/2006/relationships/image" Target="../media/IMG_Image94_P2C1RST54NI2COCL.JPEG"/>
</Relationships>
</file>

<file path=ppt/slides/_rels/slide8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ieup" Type="http://schemas.openxmlformats.org/officeDocument/2006/relationships/image" Target="../media/IMG_Image97_SKJL8KN3HS1NFSH1.JPEG"/>
</Relationships>
</file>

<file path=ppt/slides/_rels/slide9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d5MY" Type="http://schemas.openxmlformats.org/officeDocument/2006/relationships/image" Target="../media/IMG_Image106_Masked_LNrySGbIK1i15r41hKnlRDvfsnChk3UY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9412" y="697364"/>
            <a:ext cx="6569449" cy="8864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46025"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MINISTERE DE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’ENSEIGNEMENT SUPÉRIEU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 ET DE LA RECHERCHE SCIENTIFIQUE UNIVERSITE : BADJI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OKHTAR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1025906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FACULTE DE MEDECINE D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’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NNABA DEPARTEMENT DE MEDECINE DENTAIRE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235001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COMITÉ PÉ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DAGOGIQUE NATIONAL DE S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PÉCIALITÉ EN &lt;ODONTOLOGIE CONSERVATRICE /ENDOD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ONTIE&gt; 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1562735">
              <a:lnSpc>
                <a:spcPts val="2200"/>
              </a:lnSpc>
              <a:spcBef>
                <a:spcPts val="0"/>
              </a:spcBef>
            </a:pPr>
            <a:r>
              <a:rPr sz="1104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Colloque de 3 -ème</a:t>
            </a:r>
            <a:r>
              <a:rPr sz="1104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 année résidanat en O.C.E 2024/2025</a:t>
            </a:r>
            <a:r>
              <a:rPr sz="1104" dirty="0" b="1" i="0" smtClean="0">
                <a:solidFill>
                  <a:srgbClr val="000000"/>
                </a:solidFill>
                <a:latin typeface="Consolas" pitchFamily="18"/>
                <a:cs typeface="Consolas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 marL="3196717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Les Résidents :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 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                                         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            </a:t>
            </a:r>
            <a:r>
              <a:rPr sz="1104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Synthèse réalisée par :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BOUREFIS Imen 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B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urefis Imen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ïdi Oussama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B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uteghane zin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eb 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uil Wided 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Negli Majda 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E</a:t>
            </a:r>
            <a:r>
              <a:rPr sz="1104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n</a:t>
            </a:r>
            <a:r>
              <a:rPr sz="1104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cadré par :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P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.M</a:t>
            </a: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ENTOURI .A 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</p:txBody>
      </p:sp>
      <p:sp>
        <p:nvSpPr>
          <p:cNvPr id="3" name="Freeform 3"/>
          <p:cNvSpPr/>
          <p:nvPr/>
        </p:nvSpPr>
        <p:spPr>
          <a:xfrm>
            <a:off x="1743075" y="3088639"/>
            <a:ext cx="4057650" cy="1041400"/>
          </a:xfrm>
          <a:custGeom>
            <a:avLst/>
            <a:gdLst>
              <a:gd name="connsiteX0" fmla="*/ 0 w 4057650"/>
              <a:gd name="connsiteY0" fmla="*/ 173610 h 1041400"/>
              <a:gd name="connsiteX1" fmla="*/ 173609 w 4057650"/>
              <a:gd name="connsiteY1" fmla="*/ 0 h 1041400"/>
              <a:gd name="connsiteX2" fmla="*/ 3884041 w 4057650"/>
              <a:gd name="connsiteY2" fmla="*/ 0 h 1041400"/>
              <a:gd name="connsiteX3" fmla="*/ 4057650 w 4057650"/>
              <a:gd name="connsiteY3" fmla="*/ 173610 h 1041400"/>
              <a:gd name="connsiteX4" fmla="*/ 4057650 w 4057650"/>
              <a:gd name="connsiteY4" fmla="*/ 867918 h 1041400"/>
              <a:gd name="connsiteX5" fmla="*/ 3884041 w 4057650"/>
              <a:gd name="connsiteY5" fmla="*/ 1041400 h 1041400"/>
              <a:gd name="connsiteX6" fmla="*/ 173609 w 4057650"/>
              <a:gd name="connsiteY6" fmla="*/ 1041400 h 1041400"/>
              <a:gd name="connsiteX7" fmla="*/ 0 w 4057650"/>
              <a:gd name="connsiteY7" fmla="*/ 867918 h 1041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4057650" h="1041400">
                <a:moveTo>
                  <a:pt x="0" y="173610"/>
                </a:moveTo>
                <a:cubicBezTo>
                  <a:pt x="0" y="77725"/>
                  <a:pt x="77724" y="0"/>
                  <a:pt x="173609" y="0"/>
                </a:cubicBezTo>
                <a:lnTo>
                  <a:pt x="3884041" y="0"/>
                </a:lnTo>
                <a:cubicBezTo>
                  <a:pt x="3979926" y="0"/>
                  <a:pt x="4057650" y="77725"/>
                  <a:pt x="4057650" y="173610"/>
                </a:cubicBezTo>
                <a:lnTo>
                  <a:pt x="4057650" y="867918"/>
                </a:lnTo>
                <a:cubicBezTo>
                  <a:pt x="4057650" y="963803"/>
                  <a:pt x="3979926" y="1041400"/>
                  <a:pt x="3884041" y="1041400"/>
                </a:cubicBezTo>
                <a:lnTo>
                  <a:pt x="173609" y="1041400"/>
                </a:lnTo>
                <a:cubicBezTo>
                  <a:pt x="77724" y="1041400"/>
                  <a:pt x="0" y="963803"/>
                  <a:pt x="0" y="867918"/>
                </a:cubicBezTo>
                <a:close/>
              </a:path>
            </a:pathLst>
          </a:custGeom>
          <a:solidFill>
            <a:srgbClr val="4472C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1743075" y="3088639"/>
            <a:ext cx="4057650" cy="1041400"/>
          </a:xfrm>
          <a:custGeom>
            <a:avLst/>
            <a:gdLst>
              <a:gd name="connsiteX0" fmla="*/ 0 w 4057650"/>
              <a:gd name="connsiteY0" fmla="*/ 173610 h 1041400"/>
              <a:gd name="connsiteX1" fmla="*/ 173609 w 4057650"/>
              <a:gd name="connsiteY1" fmla="*/ 0 h 1041400"/>
              <a:gd name="connsiteX2" fmla="*/ 3884041 w 4057650"/>
              <a:gd name="connsiteY2" fmla="*/ 0 h 1041400"/>
              <a:gd name="connsiteX3" fmla="*/ 4057650 w 4057650"/>
              <a:gd name="connsiteY3" fmla="*/ 173610 h 1041400"/>
              <a:gd name="connsiteX4" fmla="*/ 4057650 w 4057650"/>
              <a:gd name="connsiteY4" fmla="*/ 867918 h 1041400"/>
              <a:gd name="connsiteX5" fmla="*/ 3884041 w 4057650"/>
              <a:gd name="connsiteY5" fmla="*/ 1041400 h 1041400"/>
              <a:gd name="connsiteX6" fmla="*/ 173609 w 4057650"/>
              <a:gd name="connsiteY6" fmla="*/ 1041400 h 1041400"/>
              <a:gd name="connsiteX7" fmla="*/ 0 w 4057650"/>
              <a:gd name="connsiteY7" fmla="*/ 867918 h 1041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4057650" h="1041400">
                <a:moveTo>
                  <a:pt x="0" y="173610"/>
                </a:moveTo>
                <a:cubicBezTo>
                  <a:pt x="0" y="77725"/>
                  <a:pt x="77724" y="0"/>
                  <a:pt x="173609" y="0"/>
                </a:cubicBezTo>
                <a:lnTo>
                  <a:pt x="3884041" y="0"/>
                </a:lnTo>
                <a:cubicBezTo>
                  <a:pt x="3979926" y="0"/>
                  <a:pt x="4057650" y="77725"/>
                  <a:pt x="4057650" y="173610"/>
                </a:cubicBezTo>
                <a:lnTo>
                  <a:pt x="4057650" y="867918"/>
                </a:lnTo>
                <a:cubicBezTo>
                  <a:pt x="4057650" y="963803"/>
                  <a:pt x="3979926" y="1041400"/>
                  <a:pt x="3884041" y="1041400"/>
                </a:cubicBezTo>
                <a:lnTo>
                  <a:pt x="173609" y="1041400"/>
                </a:lnTo>
                <a:cubicBezTo>
                  <a:pt x="77724" y="1041400"/>
                  <a:pt x="0" y="963803"/>
                  <a:pt x="0" y="867918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2F528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TextBox 5"/>
          <p:cNvSpPr txBox="1"/>
          <p:nvPr/>
        </p:nvSpPr>
        <p:spPr>
          <a:xfrm>
            <a:off x="2512187" y="3260659"/>
            <a:ext cx="2714838" cy="609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100"/>
              </a:lnSpc>
              <a:spcBef>
                <a:spcPts val="0"/>
              </a:spcBef>
            </a:pPr>
            <a:r>
              <a:rPr sz="2196" dirty="0" b="1" i="0" smtClean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2196" dirty="0" b="1" i="0" smtClean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2196" dirty="0" b="1" i="0" smtClean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2196" dirty="0" b="1" i="0" smtClean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2196" dirty="0" b="1" i="0" smtClean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TEMENT DES </a:t>
            </a:r>
          </a:p>
          <a:p>
            <a:pPr marL="204216">
              <a:lnSpc>
                <a:spcPts val="2700"/>
              </a:lnSpc>
              <a:spcBef>
                <a:spcPts val="0"/>
              </a:spcBef>
            </a:pPr>
            <a:r>
              <a:rPr sz="2196" dirty="0" b="1" i="0" smtClean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2196" dirty="0" b="1" i="0" smtClean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Y</a:t>
            </a:r>
            <a:r>
              <a:rPr sz="2196" dirty="0" b="1" i="0" smtClean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2196" dirty="0" b="1" i="0" smtClean="0">
                <a:solidFill>
                  <a:srgbClr val="FFFFFF"/>
                </a:solidFill>
                <a:latin typeface="Times New Roman" pitchFamily="18"/>
                <a:cs typeface="Times New Roman" pitchFamily="18"/>
              </a:rPr>
              <a:t>CHROMIES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9412" y="698269"/>
            <a:ext cx="2798384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3</a:t>
            </a:r>
            <a:r>
              <a:rPr sz="1104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-P</a:t>
            </a:r>
            <a:r>
              <a:rPr sz="1104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rise en char</a:t>
            </a:r>
            <a:r>
              <a:rPr sz="1104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ge des dyschromies dentaire</a:t>
            </a:r>
            <a:r>
              <a:rPr sz="1104" dirty="0" b="1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3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 Approche 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rapeutique : </a:t>
            </a:r>
          </a:p>
        </p:txBody>
      </p:sp>
      <p:sp>
        <p:nvSpPr>
          <p:cNvPr id="3" name="Freeform 3"/>
          <p:cNvSpPr/>
          <p:nvPr/>
        </p:nvSpPr>
        <p:spPr>
          <a:xfrm>
            <a:off x="629412" y="992124"/>
            <a:ext cx="1687703" cy="6096"/>
          </a:xfrm>
          <a:custGeom>
            <a:avLst/>
            <a:gdLst>
              <a:gd name="connsiteX0" fmla="*/ 0 w 1687703"/>
              <a:gd name="connsiteY0" fmla="*/ 6096 h 6096"/>
              <a:gd name="connsiteX1" fmla="*/ 1687703 w 1687703"/>
              <a:gd name="connsiteY1" fmla="*/ 6096 h 6096"/>
              <a:gd name="connsiteX2" fmla="*/ 1687703 w 1687703"/>
              <a:gd name="connsiteY2" fmla="*/ 0 h 6096"/>
              <a:gd name="connsiteX3" fmla="*/ 0 w 1687703"/>
              <a:gd name="connsiteY3" fmla="*/ 0 h 60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687703" h="6096">
                <a:moveTo>
                  <a:pt x="0" y="6096"/>
                </a:moveTo>
                <a:lnTo>
                  <a:pt x="1687703" y="6096"/>
                </a:lnTo>
                <a:lnTo>
                  <a:pt x="168770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TextBox 4"/>
          <p:cNvSpPr txBox="1"/>
          <p:nvPr/>
        </p:nvSpPr>
        <p:spPr>
          <a:xfrm>
            <a:off x="629412" y="1146579"/>
            <a:ext cx="6431172" cy="8432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décision de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débuter un traitement pour cor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riger des dyschromies doit être prise après avoir bien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éfini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l’étiologie de 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 dyschromie, l’environneme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 bucco-dentaire et général, avoir étudié les indicatio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et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sibilités de 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raitement adaptées et informé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 patient sur la ou les techniques employées, le pronostic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le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tocole de 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thérapie.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premier rend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ez-vous se déroule en plusieu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rs étapes : </a:t>
            </a:r>
          </a:p>
          <a:p>
            <a:pPr marL="228905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Garamond" pitchFamily="18"/>
                <a:cs typeface="Garamond" pitchFamily="18"/>
              </a:rPr>
              <a:t>◦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L’interr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ogatoire : </a:t>
            </a:r>
          </a:p>
          <a:p>
            <a:pPr>
              <a:lnSpc>
                <a:spcPts val="16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ant de réalise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 le traitement, le consenteme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éclairé du patient ou de ses parents s’il est mineur est 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quis.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ux-ci sont inf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ormés du bénéfice attendu,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 risques et du possible échec du traitement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nterrogatoire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a pour but d’établir une vérit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able carte de personnalité du patient, ainsi il doit être le pl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us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ex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austif que po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ssible pour aboutir à une enten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 avec le patient et lui proposer le traitement le mieux ada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pté.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namnèse va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permettre de recueillir des él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éments sur l’origine du défaut, Elle doit fournir au praticie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 des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rmations, no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tamment médicales a visée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iagnostic: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-Antécédents méd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icaux : Cardiopathie con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génitale cyanogène, porphyrie congénitale érythropoïétiqu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e, ictère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olytique né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onatal, thalassémie, rachitism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héréditaire vitamine D dépendant, paralysie par encép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halopathie,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inte rénale,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allergies sévères.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-Antécédents fam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iliaux : Présence de cas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dans la famille d’amélogènes imparfaite, dentinogénèse 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mparfaite,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diabète materne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lle, maladie infectieuse mater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lle pendant la grossesse.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 de boisson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et apports de fluor : Le patie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 doit préciser ses lieux de résidence jusqu’à sa huitième an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née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 déterminer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la quantité de fluor dans son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 de boisson et signaler des apports supplémentaires de 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luor.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aumatismes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atteintes infectieuses sur 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dents temporaires.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dicaments  :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Traitement  par  une  tétracy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cline  et paramètres  d’administration,  bains  de  bouche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à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la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lorhexidine.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ofession ; Ex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position a des métaux : fer, 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anganèse, plomb, cuivre, mercure…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-Consommation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 café, thé, tabac, aliments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colorés.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oit aussi per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mettre de recueillir les motivat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ions du patient et d’évaluer sa psychologie :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aluer les dés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et motivations du patient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: teinte, forme ; alignement, sourire…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-Coopération : dét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erminer les contraintes qu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le patient est en mesure d’accepter : nombreux rendez-v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ous,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d’une goutt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ière, plusieurs heures par j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our au domicile, prix, nécessité de renouvellement éven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tuel.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rtaines perso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nnes peuvent paraitre très perfec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tionnistes, impatientes.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-Dépister d’éve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els troubles psychologique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s.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 marL="228905">
              <a:lnSpc>
                <a:spcPts val="2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Garamond" pitchFamily="18"/>
                <a:cs typeface="Garamond" pitchFamily="18"/>
              </a:rPr>
              <a:t>◦</a:t>
            </a:r>
            <a:r>
              <a:rPr sz="12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Exame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 c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linique : 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ns  le  cadre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de  la  consultation,  si  une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évaluation  de  l’hygiène  bucco-dentaire  s’avère  néces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saire,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l’acquisition d’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une hygiène bucco-dentaire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rfaite est un préalable indispensable à toute thérapeu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tique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th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étique.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xamen clini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 de la lésion doit être réa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lisé sur une dent nettoyée et séchée pour se placer dans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ditions optim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ales d’évaluation du diagno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stic de l’anomalie, d’où la réalisation en amont d’un nettoy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age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phylactique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professionnel des surfaces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entaires (NPPSD). À cette occasion, il arrive que le prat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ien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409823" y="1272794"/>
            <a:ext cx="993766" cy="419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Plan de travail </a:t>
            </a:r>
          </a:p>
          <a:p>
            <a:pPr marL="416306">
              <a:lnSpc>
                <a:spcPts val="2200"/>
              </a:lnSpc>
              <a:spcBef>
                <a:spcPts val="0"/>
              </a:spcBef>
            </a:pPr>
            <a:r>
              <a:rPr sz="1104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29412" y="1839999"/>
            <a:ext cx="6574185" cy="7645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Introduction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éfinitions :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-L’esthétiqu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 La couleur 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appels        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                                       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                                                                                     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           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-Les trois paramètres fondamentaux de la couleur                                                                                    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2-2-Paramètres complémentaires de la couleur                                                                           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       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2-3-Propriétés optiques de la dent 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3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rise en charg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des dyschromies dentaires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3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-Approche 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rapeutique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3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.Le concept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actuel d’une intervention thér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apeutique congruente et graduelle « Le gradient thérapeuti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 »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3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-3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.Les solutions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thérapeutiques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4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 thérapeuti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ques des dyschromies extrin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è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4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-Nettoyage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prophylaxie 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4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-Dentifrices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«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blanchissants » 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 thérapeuti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ques des dyschromies intrins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èques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-Eclaircissem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-1-Definition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-2-Indications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/ contre-indications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-3-Agents 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blanchiment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-4.Matériaux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upplémentaires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-5. Mécanism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d’action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 Technique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d’éclaircissement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-6-1-Blanchi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ment des dents vitales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-6-1-1- L’écl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aircissement dentaire externe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-6-1-1-1-Gé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ralités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-6-1-1-2-Indic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ations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-6-1-1-3-Co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e-indications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-6-1-1-4. Les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techniques d’éclaircissemen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xterne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-6-1-1-4-1. Tec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hnique ambulatoire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-6-1-1-4-2.T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echnique au fauteuil ou imméd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iate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-6-1-1-4-3.T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echnique mixte ou combinée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-6-2. Blanchi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ment des dents non vitales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-6-2-1. Éclair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cissement interne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-6-2-1-1-Techn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ique thermocatalytique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-6-2-1-2-Wa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lking Bleach Technique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-6-2-1-3-Mo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fied Walking Bleach Techniq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-6-2-1-4-Co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ination Bleaching Technique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(Inside/Outside Technique)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-6-2-2.Le bl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himent des dents assisté 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ar laser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-6-2-3. Blanc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himent par plasma atmosphé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rique non thermique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-6-2-4. Produ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its en vente libre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-6-2-5.Techn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iques avancées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-Autres thér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eutiques de la dyschromie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-1-Erosion/I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ltration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-1-1.Princip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 l’érosion/infiltration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-1-2.Érosion/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infiltration et modification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 propriétés optiques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-1-3.Indicatio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-1-4.Présenta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 du produit : Icon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-1-5.La com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position des seringues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-1-6.Protoco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 opératoire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9412" y="684553"/>
            <a:ext cx="5586421" cy="2514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-2-La micro-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abrasion amélaire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-2.1.Historiq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ue et principe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-2-2.Protoco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 opératoire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-2-3.Indicatio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ns et contre-indications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-3-La macro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rasion amélaire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-4-Restaurat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ions directes ou indirectes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-4-1-Restaur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ion directes au composite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-4-1-1-Indic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ons et contre-indications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-4-1-2-Techn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ues de stratification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-4-1-2-1-Techn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ique historique en trois 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uches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-4-1-2-2-Techn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ique en trois couches selon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. Vanini avec utilisation de l’émail HFO ou HRI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-4-1-2-3-Techn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ique du Natural Layering 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ncept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-4-1-2-4-Techn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ique évoluée du « Natural 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ayering Concept »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-4-2-Restaur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ions indirectes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-4-2-1-Les fa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cettes en céramique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-4-2-1-1-Indic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ations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-4-2-1-2-Co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e-indications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-4-2-1-3-Co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epts de préparation dentaire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35508" y="3286656"/>
            <a:ext cx="2630554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5-2-4-2-1-4-Techn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ique de préparation APT 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29412" y="3431437"/>
            <a:ext cx="3355404" cy="6159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6096"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5-2-4-2-1- 5-Les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empreintes pour facettes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-4-2-1- 6-La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temporisation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-4-2-1- 7-Mis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en œuvre clinique (Techni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 directe)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-4-2-1- 8 -M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ntenance et critères de succ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ès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-4-2-2-Les 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uronnes céramo-céramiques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-4-2-2-1- Dé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finition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-4-2-2-2- Les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indications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-4-2-2-3- Les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contre-indications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-4-2-2-4- Les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différents matériaux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-4-2-2-5- Pro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tocole clinique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-2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-4-2-2- 6- 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vantages/Inconvénients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nclusion  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ib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liographie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319671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9412" y="694201"/>
            <a:ext cx="6852564" cy="1092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nt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roduction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Médecin-dentiste est appelé lors de so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exercice quotidien à répondre aux demandes esthétique et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fonctionnelle de ses patients. </a:t>
            </a:r>
            <a:r>
              <a:rPr sz="1200" dirty="0" b="0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modifications de couleur pose un problème esthétique majeur lorsqu’elle touche les dents antérieures.      </a:t>
            </a:r>
            <a:r>
              <a:rPr sz="1200" dirty="0" b="0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om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prendre le mécanisme de coloration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p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athologiques des dents et définir leurs étiologies constituent les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ents clés d’une meilleure prise en charge thérapeutique.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29412" y="2035575"/>
            <a:ext cx="1041400" cy="317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1-Définitions 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1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.1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.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6917" y="2210834"/>
            <a:ext cx="1887982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Définition de l’esthétique :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29412" y="2384570"/>
            <a:ext cx="6912001" cy="3289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sthétique est une notion ancienne qui date de l’antiquité dont l’étymologie grecque (aisthêlikos) signifie la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sation. Selon le dictionnaire Larousse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elle se définit comme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&lt;&lt;la théorie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du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beau en général et du se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iment qu’il fait naitre en nous &gt;&gt;.   Pour Philippe en 1995, est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thétique ce qui fait naitre en nous une émotion d’un type particulier un sentiment d’harmoni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d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ravissement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de plénitude.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1-2- Définition de la couleur :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couleur est une perception visuelle de la répartition spectrale de la lumière visible. Sa descr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tion se fait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 différentes approches (artistique, physique, physiologique.. etc.) C’est une sensation qui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pr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end son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g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ine dans la stimulation de photorécep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urs spécialisés, les cônes et les bâtonnets, situés sur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rétine.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2-Rappels                                                                                                                                     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    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                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2-1-Les trois paramètres fondamentaux de la couleur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odontologie conservatrice, il est habituel de parler de « prise de teinte ». Or il conviendrait de parler de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de couleur puisque la teinte ne repr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sente qu’un tiers des composantes de la couleur, les de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x autres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mensions de la couleur étant la saturati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et la luminosité. Cette théorie des trois dimensions de la couleur a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formulée par A-H MUNSELL en 1909. 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système Munsell est un espace tridim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sionnel,la représentation ITS est un volume dont l’axe vertical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 l’intensité (du noir au blanc), la dist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nce à cet axe la saturation (0 à 100 %) et l’angle hor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z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ontal avec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couleur d’origine (souvent le bleu) le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hangement de teinte (0 à 360°). 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et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« arbre de la couleur » donne donc une représentation discontinue des couleurs en fonction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leur teinte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(hue), de leur saturation (intensité ou chroma)et de leur luminosité (valeur ou value).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29412" y="7972571"/>
            <a:ext cx="6450076" cy="1689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26797"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Munsell wh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eel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in which colors are classified according to their Chroma (x-axis), Value (y-a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xi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), and </a:t>
            </a:r>
          </a:p>
          <a:p>
            <a:pPr marL="2824607"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Hue (zaxis).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colorimetry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th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Munsell color system is a color space that specifies colors based on three pr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op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erties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color: hue (b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sic color), chroma (color intensity), and value (lightness). It was created by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ofessor Albe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rt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H. Munsell in the first decade of the 20th century and adopted by the United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tes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Department of Agriculture (USDA) as the official color system for soil research in the 1930s.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pic>
        <p:nvPicPr>
          <p:cNvPr id="7" name="Picture 7"/>
          <p:cNvPicPr>
            <a:picLocks noChangeAspect="0" noChangeArrowheads="0"/>
          </p:cNvPicPr>
          <p:nvPr/>
        </p:nvPicPr>
        <p:blipFill>
          <a:blip r:embed="rId_tBlk" cstate="print"/>
          <a:srcRect/>
          <a:stretch>
            <a:fillRect/>
          </a:stretch>
        </p:blipFill>
        <p:spPr bwMode="auto">
          <a:xfrm>
            <a:off x="2007235" y="6045962"/>
            <a:ext cx="3632073" cy="17900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8317" y="692676"/>
            <a:ext cx="972753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SymbolMT" pitchFamily="18"/>
                <a:cs typeface="SymbolMT" pitchFamily="18"/>
              </a:rPr>
              <a:t>•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La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tein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: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3" name="Freeform 3"/>
          <p:cNvSpPr/>
          <p:nvPr/>
        </p:nvSpPr>
        <p:spPr>
          <a:xfrm>
            <a:off x="1086917" y="832103"/>
            <a:ext cx="601980" cy="7620"/>
          </a:xfrm>
          <a:custGeom>
            <a:avLst/>
            <a:gdLst>
              <a:gd name="connsiteX0" fmla="*/ 0 w 601980"/>
              <a:gd name="connsiteY0" fmla="*/ 7620 h 7620"/>
              <a:gd name="connsiteX1" fmla="*/ 601980 w 601980"/>
              <a:gd name="connsiteY1" fmla="*/ 7620 h 7620"/>
              <a:gd name="connsiteX2" fmla="*/ 601980 w 601980"/>
              <a:gd name="connsiteY2" fmla="*/ 0 h 7620"/>
              <a:gd name="connsiteX3" fmla="*/ 0 w 601980"/>
              <a:gd name="connsiteY3" fmla="*/ 0 h 76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01980" h="7620">
                <a:moveTo>
                  <a:pt x="0" y="7620"/>
                </a:moveTo>
                <a:lnTo>
                  <a:pt x="601980" y="7620"/>
                </a:lnTo>
                <a:lnTo>
                  <a:pt x="6019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TextBox 4"/>
          <p:cNvSpPr txBox="1"/>
          <p:nvPr/>
        </p:nvSpPr>
        <p:spPr>
          <a:xfrm>
            <a:off x="629412" y="899691"/>
            <a:ext cx="6014476" cy="495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teinte, aussi 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ppelée tonalité chromatique (hu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en anglais) est souvent confondue avec la couleur. Elle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actérise la lo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ngueur d’onde de la lumière ré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fléchie par l’objet observé.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correspond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aux différentes sensations 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lorées: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29412" y="4603040"/>
            <a:ext cx="6551751" cy="673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teinte n’est 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as nécessairement le facteur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plus important dans la réussite de la reproduction de la 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leur des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ts.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 marL="228905">
              <a:lnSpc>
                <a:spcPts val="18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262626"/>
                </a:solidFill>
                <a:latin typeface="SymbolMT" pitchFamily="18"/>
                <a:cs typeface="SymbolMT" pitchFamily="18"/>
              </a:rPr>
              <a:t>•</a:t>
            </a:r>
            <a:r>
              <a:rPr sz="1104" dirty="0" b="0" i="0" smtClean="0">
                <a:solidFill>
                  <a:srgbClr val="262626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La satu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tion :</a:t>
            </a:r>
            <a:r>
              <a:rPr sz="1800" dirty="0" b="0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6" name="Freeform 6"/>
          <p:cNvSpPr/>
          <p:nvPr/>
        </p:nvSpPr>
        <p:spPr>
          <a:xfrm>
            <a:off x="1086917" y="5223383"/>
            <a:ext cx="806196" cy="6096"/>
          </a:xfrm>
          <a:custGeom>
            <a:avLst/>
            <a:gdLst>
              <a:gd name="connsiteX0" fmla="*/ 0 w 806196"/>
              <a:gd name="connsiteY0" fmla="*/ 6096 h 6096"/>
              <a:gd name="connsiteX1" fmla="*/ 806196 w 806196"/>
              <a:gd name="connsiteY1" fmla="*/ 6096 h 6096"/>
              <a:gd name="connsiteX2" fmla="*/ 806196 w 806196"/>
              <a:gd name="connsiteY2" fmla="*/ 0 h 6096"/>
              <a:gd name="connsiteX3" fmla="*/ 0 w 806196"/>
              <a:gd name="connsiteY3" fmla="*/ 0 h 60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806196" h="6096">
                <a:moveTo>
                  <a:pt x="0" y="6096"/>
                </a:moveTo>
                <a:lnTo>
                  <a:pt x="806196" y="6096"/>
                </a:lnTo>
                <a:lnTo>
                  <a:pt x="80619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TextBox 7"/>
          <p:cNvSpPr txBox="1"/>
          <p:nvPr/>
        </p:nvSpPr>
        <p:spPr>
          <a:xfrm>
            <a:off x="629412" y="5286398"/>
            <a:ext cx="6481509" cy="914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ssi appelée in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tensité ou densité de la coule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ur (chroma en anglais), 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aturation est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la mesure de la luminosité de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couleur, c’est-à-dire la quantité de saturation de teinte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dans une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leur. 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définit la 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ureté d’une teinte. Une couleu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 peut être désaturée ou éclaircie par adjonction de blanc,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qui lui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nera un ton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pastel.  </a:t>
            </a:r>
          </a:p>
          <a:p>
            <a:pPr marL="221285"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SymbolMT" pitchFamily="18"/>
                <a:cs typeface="SymbolMT" pitchFamily="18"/>
              </a:rPr>
              <a:t>•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La lumi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nosité: </a:t>
            </a:r>
          </a:p>
        </p:txBody>
      </p:sp>
      <p:sp>
        <p:nvSpPr>
          <p:cNvPr id="8" name="Freeform 8"/>
          <p:cNvSpPr/>
          <p:nvPr/>
        </p:nvSpPr>
        <p:spPr>
          <a:xfrm>
            <a:off x="1079297" y="6221857"/>
            <a:ext cx="810768" cy="6096"/>
          </a:xfrm>
          <a:custGeom>
            <a:avLst/>
            <a:gdLst>
              <a:gd name="connsiteX0" fmla="*/ 0 w 810768"/>
              <a:gd name="connsiteY0" fmla="*/ 6096 h 6096"/>
              <a:gd name="connsiteX1" fmla="*/ 810768 w 810768"/>
              <a:gd name="connsiteY1" fmla="*/ 6096 h 6096"/>
              <a:gd name="connsiteX2" fmla="*/ 810768 w 810768"/>
              <a:gd name="connsiteY2" fmla="*/ 0 h 6096"/>
              <a:gd name="connsiteX3" fmla="*/ 0 w 810768"/>
              <a:gd name="connsiteY3" fmla="*/ 0 h 60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810768" h="6096">
                <a:moveTo>
                  <a:pt x="0" y="6096"/>
                </a:moveTo>
                <a:lnTo>
                  <a:pt x="810768" y="6096"/>
                </a:lnTo>
                <a:lnTo>
                  <a:pt x="81076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TextBox 9"/>
          <p:cNvSpPr txBox="1"/>
          <p:nvPr/>
        </p:nvSpPr>
        <p:spPr>
          <a:xfrm>
            <a:off x="629412" y="6283094"/>
            <a:ext cx="5593991" cy="134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ec de nombr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eux synonymes comme la bril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nce, la luminance ou la valeur (value en anglais), 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uminosité dé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finit la qualité de coloration (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claire ou foncée) dans une couleur,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rement dit,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lle définit la quantité de blanc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ou de noir dans une couleur.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dent de bas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se luminosité va paraître grise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et sans vie.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luminosité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 le facteur le plus important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orsque l’on fait le choix de la couleur des dents. 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2-2-Paramètr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es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 complémentaires de la couleur </a:t>
            </a:r>
          </a:p>
          <a:p>
            <a:pPr marL="228905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Garamond" pitchFamily="18"/>
                <a:cs typeface="Garamond" pitchFamily="18"/>
              </a:rPr>
              <a:t>◦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Opalesc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ence : </a:t>
            </a:r>
          </a:p>
        </p:txBody>
      </p:sp>
      <p:sp>
        <p:nvSpPr>
          <p:cNvPr id="10" name="Freeform 10"/>
          <p:cNvSpPr/>
          <p:nvPr/>
        </p:nvSpPr>
        <p:spPr>
          <a:xfrm>
            <a:off x="1086917" y="7673086"/>
            <a:ext cx="780288" cy="6096"/>
          </a:xfrm>
          <a:custGeom>
            <a:avLst/>
            <a:gdLst>
              <a:gd name="connsiteX0" fmla="*/ 0 w 780288"/>
              <a:gd name="connsiteY0" fmla="*/ 6096 h 6096"/>
              <a:gd name="connsiteX1" fmla="*/ 780288 w 780288"/>
              <a:gd name="connsiteY1" fmla="*/ 6096 h 6096"/>
              <a:gd name="connsiteX2" fmla="*/ 780288 w 780288"/>
              <a:gd name="connsiteY2" fmla="*/ 0 h 6096"/>
              <a:gd name="connsiteX3" fmla="*/ 0 w 780288"/>
              <a:gd name="connsiteY3" fmla="*/ 0 h 60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80288" h="6096">
                <a:moveTo>
                  <a:pt x="0" y="6096"/>
                </a:moveTo>
                <a:lnTo>
                  <a:pt x="780288" y="6096"/>
                </a:lnTo>
                <a:lnTo>
                  <a:pt x="78028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TextBox 11"/>
          <p:cNvSpPr txBox="1"/>
          <p:nvPr/>
        </p:nvSpPr>
        <p:spPr>
          <a:xfrm>
            <a:off x="629412" y="7705015"/>
            <a:ext cx="6225348" cy="901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palescence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 la propriété optique des tis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sus durs dentaires caractérisant leur capacité de transmettre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ctivement 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ertaines longueurs de la lumière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blanche et de réfléchir les autres. Elle correspond aux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ets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bleutés et orang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és qui souvent visibles sur les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bords incisifs. Les cristaux de dioxyde de silicium de la pie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rre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pale ont une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taille comparable aux cristaux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’hydroxyapatite de l’émail.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128139" y="9624840"/>
            <a:ext cx="3563163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Opalescence and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ounter-opalescence.B- Pierre d’opale </a:t>
            </a:r>
          </a:p>
        </p:txBody>
      </p:sp>
      <p:pic>
        <p:nvPicPr>
          <p:cNvPr id="13" name="Picture 13"/>
          <p:cNvPicPr>
            <a:picLocks noChangeAspect="0" noChangeArrowheads="0"/>
          </p:cNvPicPr>
          <p:nvPr/>
        </p:nvPicPr>
        <p:blipFill>
          <a:blip r:embed="rId_8La9" cstate="print"/>
          <a:srcRect/>
          <a:stretch>
            <a:fillRect/>
          </a:stretch>
        </p:blipFill>
        <p:spPr bwMode="auto">
          <a:xfrm>
            <a:off x="1911985" y="1530476"/>
            <a:ext cx="1917065" cy="1364615"/>
          </a:xfrm>
          <a:prstGeom prst="rect">
            <a:avLst/>
          </a:prstGeom>
          <a:noFill/>
        </p:spPr>
      </p:pic>
      <p:pic>
        <p:nvPicPr>
          <p:cNvPr id="14" name="Picture 14"/>
          <p:cNvPicPr>
            <a:picLocks noChangeAspect="0" noChangeArrowheads="0"/>
          </p:cNvPicPr>
          <p:nvPr/>
        </p:nvPicPr>
        <p:blipFill>
          <a:blip r:embed="rId_w6FH" cstate="print"/>
          <a:srcRect/>
          <a:stretch>
            <a:fillRect/>
          </a:stretch>
        </p:blipFill>
        <p:spPr bwMode="auto">
          <a:xfrm>
            <a:off x="3836035" y="1549526"/>
            <a:ext cx="1898015" cy="1345565"/>
          </a:xfrm>
          <a:prstGeom prst="rect">
            <a:avLst/>
          </a:prstGeom>
          <a:noFill/>
        </p:spPr>
      </p:pic>
      <p:pic>
        <p:nvPicPr>
          <p:cNvPr id="15" name="Picture 15"/>
          <p:cNvPicPr>
            <a:picLocks noChangeAspect="0" noChangeArrowheads="0"/>
          </p:cNvPicPr>
          <p:nvPr/>
        </p:nvPicPr>
        <p:blipFill>
          <a:blip r:embed="rId_fTI2" cstate="print"/>
          <a:srcRect/>
          <a:stretch>
            <a:fillRect/>
          </a:stretch>
        </p:blipFill>
        <p:spPr bwMode="auto">
          <a:xfrm>
            <a:off x="2083435" y="3029204"/>
            <a:ext cx="3477641" cy="1427480"/>
          </a:xfrm>
          <a:prstGeom prst="rect">
            <a:avLst/>
          </a:prstGeom>
          <a:noFill/>
        </p:spPr>
      </p:pic>
      <p:pic>
        <p:nvPicPr>
          <p:cNvPr id="16" name="Picture 16"/>
          <p:cNvPicPr>
            <a:picLocks noChangeAspect="0" noChangeArrowheads="0"/>
          </p:cNvPicPr>
          <p:nvPr/>
        </p:nvPicPr>
        <p:blipFill>
          <a:blip r:embed="rId_vxWX" cstate="print"/>
          <a:srcRect/>
          <a:stretch>
            <a:fillRect/>
          </a:stretch>
        </p:blipFill>
        <p:spPr bwMode="auto">
          <a:xfrm>
            <a:off x="2226056" y="8651291"/>
            <a:ext cx="3201035" cy="825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79297" y="982606"/>
            <a:ext cx="215752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Garamond" pitchFamily="18"/>
                <a:cs typeface="Garamond" pitchFamily="18"/>
              </a:rPr>
              <a:t>◦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544066" y="985036"/>
            <a:ext cx="940767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uorescence: </a:t>
            </a:r>
          </a:p>
        </p:txBody>
      </p:sp>
      <p:sp>
        <p:nvSpPr>
          <p:cNvPr id="4" name="Freeform 4"/>
          <p:cNvSpPr/>
          <p:nvPr/>
        </p:nvSpPr>
        <p:spPr>
          <a:xfrm>
            <a:off x="1544066" y="1106677"/>
            <a:ext cx="776021" cy="6097"/>
          </a:xfrm>
          <a:custGeom>
            <a:avLst/>
            <a:gdLst>
              <a:gd name="connsiteX0" fmla="*/ 0 w 776021"/>
              <a:gd name="connsiteY0" fmla="*/ 6097 h 6097"/>
              <a:gd name="connsiteX1" fmla="*/ 776021 w 776021"/>
              <a:gd name="connsiteY1" fmla="*/ 6097 h 6097"/>
              <a:gd name="connsiteX2" fmla="*/ 776021 w 776021"/>
              <a:gd name="connsiteY2" fmla="*/ 0 h 6097"/>
              <a:gd name="connsiteX3" fmla="*/ 0 w 776021"/>
              <a:gd name="connsiteY3" fmla="*/ 0 h 609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76021" h="6097">
                <a:moveTo>
                  <a:pt x="0" y="6097"/>
                </a:moveTo>
                <a:lnTo>
                  <a:pt x="776021" y="6097"/>
                </a:lnTo>
                <a:lnTo>
                  <a:pt x="77602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TextBox 5"/>
          <p:cNvSpPr txBox="1"/>
          <p:nvPr/>
        </p:nvSpPr>
        <p:spPr>
          <a:xfrm>
            <a:off x="629412" y="1169439"/>
            <a:ext cx="6504503" cy="495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priété optiqu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des tissus durs dentaires ca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térisant la capacité à absorber les photons lumineux po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les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réémettre avec 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ne longueur d’onde différente 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ors de retour à l’état énergétique initial. La fluorescence 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ends les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ts plus lumin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euses à la lumière du jour.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58722" y="2776238"/>
            <a:ext cx="4900626" cy="317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Une fluorescence blanc bleutée d’une incisive centrale éclairée en ultra-violet </a:t>
            </a:r>
          </a:p>
          <a:p>
            <a:pPr marL="2367407">
              <a:lnSpc>
                <a:spcPts val="13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58317" y="3127139"/>
            <a:ext cx="1408684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Garamond" pitchFamily="18"/>
                <a:cs typeface="Garamond" pitchFamily="18"/>
              </a:rPr>
              <a:t>◦</a:t>
            </a:r>
            <a:r>
              <a:rPr sz="12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La translucidité : </a:t>
            </a:r>
          </a:p>
        </p:txBody>
      </p:sp>
      <p:sp>
        <p:nvSpPr>
          <p:cNvPr id="8" name="Freeform 8"/>
          <p:cNvSpPr/>
          <p:nvPr/>
        </p:nvSpPr>
        <p:spPr>
          <a:xfrm>
            <a:off x="1086917" y="3266567"/>
            <a:ext cx="1033577" cy="7620"/>
          </a:xfrm>
          <a:custGeom>
            <a:avLst/>
            <a:gdLst>
              <a:gd name="connsiteX0" fmla="*/ 0 w 1033577"/>
              <a:gd name="connsiteY0" fmla="*/ 7620 h 7620"/>
              <a:gd name="connsiteX1" fmla="*/ 1033577 w 1033577"/>
              <a:gd name="connsiteY1" fmla="*/ 7620 h 7620"/>
              <a:gd name="connsiteX2" fmla="*/ 1033577 w 1033577"/>
              <a:gd name="connsiteY2" fmla="*/ 0 h 7620"/>
              <a:gd name="connsiteX3" fmla="*/ 0 w 1033577"/>
              <a:gd name="connsiteY3" fmla="*/ 0 h 76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033577" h="7620">
                <a:moveTo>
                  <a:pt x="0" y="7620"/>
                </a:moveTo>
                <a:lnTo>
                  <a:pt x="1033577" y="7620"/>
                </a:lnTo>
                <a:lnTo>
                  <a:pt x="1033577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TextBox 9"/>
          <p:cNvSpPr txBox="1"/>
          <p:nvPr/>
        </p:nvSpPr>
        <p:spPr>
          <a:xfrm>
            <a:off x="629412" y="3327452"/>
            <a:ext cx="6566467" cy="154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 définir la 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ranslucidité, il faut définir aussi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l’opacité et la transparence.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 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transparence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: Un matériau est transparen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s’il permet le passage de rayons lumineux.  </a:t>
            </a:r>
          </a:p>
          <a:p>
            <a:pPr>
              <a:lnSpc>
                <a:spcPts val="2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 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opacité : Un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atériau est opaque s’il ne 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ermet pas le passage des rayons lumineux, on ne peut alors 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ien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cevoir à trav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ers celui-ci.  </a:t>
            </a:r>
          </a:p>
          <a:p>
            <a:pPr marL="42977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La transluc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idité: Un matériau est translu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s’il laisse également passer les rayons lumineux mais il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diffuse </a:t>
            </a:r>
          </a:p>
          <a:p>
            <a:pPr marL="271577"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plupart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ces rayons : on peut apercev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oir un objet à travers mais on ne peut pas le distinguer par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itement. </a:t>
            </a:r>
          </a:p>
          <a:p>
            <a:pPr marL="3196717">
              <a:lnSpc>
                <a:spcPts val="15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58317" y="5862118"/>
            <a:ext cx="1122757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Garamond" pitchFamily="18"/>
                <a:cs typeface="Garamond" pitchFamily="18"/>
              </a:rPr>
              <a:t>◦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L’effet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nacré: </a:t>
            </a:r>
          </a:p>
        </p:txBody>
      </p:sp>
      <p:sp>
        <p:nvSpPr>
          <p:cNvPr id="11" name="Freeform 11"/>
          <p:cNvSpPr/>
          <p:nvPr/>
        </p:nvSpPr>
        <p:spPr>
          <a:xfrm>
            <a:off x="1086917" y="5990209"/>
            <a:ext cx="763524" cy="6096"/>
          </a:xfrm>
          <a:custGeom>
            <a:avLst/>
            <a:gdLst>
              <a:gd name="connsiteX0" fmla="*/ 0 w 763524"/>
              <a:gd name="connsiteY0" fmla="*/ 6096 h 6096"/>
              <a:gd name="connsiteX1" fmla="*/ 763524 w 763524"/>
              <a:gd name="connsiteY1" fmla="*/ 6096 h 6096"/>
              <a:gd name="connsiteX2" fmla="*/ 763524 w 763524"/>
              <a:gd name="connsiteY2" fmla="*/ 0 h 6096"/>
              <a:gd name="connsiteX3" fmla="*/ 0 w 763524"/>
              <a:gd name="connsiteY3" fmla="*/ 0 h 60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63524" h="6096">
                <a:moveTo>
                  <a:pt x="0" y="6096"/>
                </a:moveTo>
                <a:lnTo>
                  <a:pt x="763524" y="6096"/>
                </a:lnTo>
                <a:lnTo>
                  <a:pt x="76352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TextBox 12"/>
          <p:cNvSpPr txBox="1"/>
          <p:nvPr/>
        </p:nvSpPr>
        <p:spPr>
          <a:xfrm>
            <a:off x="629412" y="6160822"/>
            <a:ext cx="6403412" cy="596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ffet nacré 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un effet de surface que prés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entent certaines dents jeunes. Il est brillant, légèrement mé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tallique,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parable aux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reflets irisés des cristaux d’ara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gonite et certaines coquilles de mollusques. </a:t>
            </a:r>
          </a:p>
          <a:p>
            <a:pPr marL="228905"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Garamond" pitchFamily="18"/>
                <a:cs typeface="Garamond" pitchFamily="18"/>
              </a:rPr>
              <a:t>◦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L’état 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urface: </a:t>
            </a:r>
          </a:p>
        </p:txBody>
      </p:sp>
      <p:sp>
        <p:nvSpPr>
          <p:cNvPr id="13" name="Freeform 13"/>
          <p:cNvSpPr/>
          <p:nvPr/>
        </p:nvSpPr>
        <p:spPr>
          <a:xfrm>
            <a:off x="1086917" y="6759829"/>
            <a:ext cx="976884" cy="6096"/>
          </a:xfrm>
          <a:custGeom>
            <a:avLst/>
            <a:gdLst>
              <a:gd name="connsiteX0" fmla="*/ 0 w 976884"/>
              <a:gd name="connsiteY0" fmla="*/ 6096 h 6096"/>
              <a:gd name="connsiteX1" fmla="*/ 976884 w 976884"/>
              <a:gd name="connsiteY1" fmla="*/ 6096 h 6096"/>
              <a:gd name="connsiteX2" fmla="*/ 976884 w 976884"/>
              <a:gd name="connsiteY2" fmla="*/ 0 h 6096"/>
              <a:gd name="connsiteX3" fmla="*/ 0 w 976884"/>
              <a:gd name="connsiteY3" fmla="*/ 0 h 60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76884" h="6096">
                <a:moveTo>
                  <a:pt x="0" y="6096"/>
                </a:moveTo>
                <a:lnTo>
                  <a:pt x="976884" y="6096"/>
                </a:lnTo>
                <a:lnTo>
                  <a:pt x="97688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TextBox 14"/>
          <p:cNvSpPr txBox="1"/>
          <p:nvPr/>
        </p:nvSpPr>
        <p:spPr>
          <a:xfrm>
            <a:off x="629412" y="6824114"/>
            <a:ext cx="6606573" cy="2070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microgéogra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phie de surface des dents natu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relles influence directement la perception colorée car elle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ditionne le 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ourcentage de flux lumineux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éfléchi par rapport le flux lumineux transmis ou absorbé pa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 la dent. 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la surface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’une dent est rugueuse (dent je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une, peu usée), plus la lumière est réfléchie et entraine al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ors un état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surface brilla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 et lumineux. 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 revanche, pl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us une dent est lisse (dent âgée,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usée par abrasion et/ou érosion), plus le rayon incident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onne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ssance à un 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ayon réfléchi unique. ce qui dim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inue la luminosité de la dent.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</p:txBody>
      </p:sp>
      <p:pic>
        <p:nvPicPr>
          <p:cNvPr id="15" name="Picture 15"/>
          <p:cNvPicPr>
            <a:picLocks noChangeAspect="0" noChangeArrowheads="0"/>
          </p:cNvPicPr>
          <p:nvPr/>
        </p:nvPicPr>
        <p:blipFill>
          <a:blip r:embed="rId_SWEV" cstate="print"/>
          <a:srcRect/>
          <a:stretch>
            <a:fillRect/>
          </a:stretch>
        </p:blipFill>
        <p:spPr bwMode="auto">
          <a:xfrm>
            <a:off x="2252980" y="1800047"/>
            <a:ext cx="3147060" cy="775894"/>
          </a:xfrm>
          <a:prstGeom prst="rect">
            <a:avLst/>
          </a:prstGeom>
          <a:noFill/>
        </p:spPr>
      </p:pic>
      <p:pic>
        <p:nvPicPr>
          <p:cNvPr id="16" name="Picture 16"/>
          <p:cNvPicPr>
            <a:picLocks noChangeAspect="0" noChangeArrowheads="0"/>
          </p:cNvPicPr>
          <p:nvPr/>
        </p:nvPicPr>
        <p:blipFill>
          <a:blip r:embed="rId_JTtL" cstate="print"/>
          <a:srcRect/>
          <a:stretch>
            <a:fillRect/>
          </a:stretch>
        </p:blipFill>
        <p:spPr bwMode="auto">
          <a:xfrm>
            <a:off x="2292985" y="4922139"/>
            <a:ext cx="3059684" cy="7740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8317" y="1817642"/>
            <a:ext cx="6053989" cy="609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48768"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(A) Dent jeune avec une surface riche en fossettes et stries.(B) Dent âgée avec un aspect lis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et </a:t>
            </a:r>
          </a:p>
          <a:p>
            <a:pPr marL="2705684"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émoussé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Garamond" pitchFamily="18"/>
                <a:cs typeface="Garamond" pitchFamily="18"/>
              </a:rPr>
              <a:t>◦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Caracté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risation : </a:t>
            </a:r>
          </a:p>
        </p:txBody>
      </p:sp>
      <p:sp>
        <p:nvSpPr>
          <p:cNvPr id="3" name="Freeform 3"/>
          <p:cNvSpPr/>
          <p:nvPr/>
        </p:nvSpPr>
        <p:spPr>
          <a:xfrm>
            <a:off x="1086917" y="2424938"/>
            <a:ext cx="918972" cy="6096"/>
          </a:xfrm>
          <a:custGeom>
            <a:avLst/>
            <a:gdLst>
              <a:gd name="connsiteX0" fmla="*/ 0 w 918972"/>
              <a:gd name="connsiteY0" fmla="*/ 6096 h 6096"/>
              <a:gd name="connsiteX1" fmla="*/ 918972 w 918972"/>
              <a:gd name="connsiteY1" fmla="*/ 6096 h 6096"/>
              <a:gd name="connsiteX2" fmla="*/ 918972 w 918972"/>
              <a:gd name="connsiteY2" fmla="*/ 0 h 6096"/>
              <a:gd name="connsiteX3" fmla="*/ 0 w 918972"/>
              <a:gd name="connsiteY3" fmla="*/ 0 h 60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8972" h="6096">
                <a:moveTo>
                  <a:pt x="0" y="6096"/>
                </a:moveTo>
                <a:lnTo>
                  <a:pt x="918972" y="6096"/>
                </a:lnTo>
                <a:lnTo>
                  <a:pt x="91897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TextBox 4"/>
          <p:cNvSpPr txBox="1"/>
          <p:nvPr/>
        </p:nvSpPr>
        <p:spPr>
          <a:xfrm>
            <a:off x="629412" y="2487699"/>
            <a:ext cx="6579093" cy="1308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Les caractérisat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ions sont des aspects colorés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particuliers et localisés, acquis ou structurels, des dents na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turelles. Il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s’agir des 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aches blanches opaques de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éminéralisation (traumatisme des dents temporaires), de ta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yper fluoros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es, d’effets nuageux et laiteux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surface (hypo minéralisation molaires ou incisives), fr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équents sur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dents jeunes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de fissures de l’émail claire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ou infiltrées, de colorations dorées de la lame dentinaire vis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ibles en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sparence ou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des infiltrations caramel, cho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lat ou jaune d’or des sillons des tables occlusales des 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aires et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molaires. Il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 primordiale d’en tenir comp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 et de les reproduire, et ce d’autant qu’elles sont marqu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s.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sont classé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 en cinq types: mamelon,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bandes, en marge, tâche et fêlure.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711831" y="5012327"/>
            <a:ext cx="2395474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classification des caractérisations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29412" y="5305189"/>
            <a:ext cx="2446681" cy="419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2-3-Propriété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s o</a:t>
            </a:r>
            <a:r>
              <a:rPr sz="1200" dirty="0" b="1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ptiques de la dent : </a:t>
            </a:r>
          </a:p>
          <a:p>
            <a:pPr marL="228905">
              <a:lnSpc>
                <a:spcPts val="21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62626"/>
                </a:solidFill>
                <a:latin typeface="Garamond" pitchFamily="18"/>
                <a:cs typeface="Garamond" pitchFamily="18"/>
              </a:rPr>
              <a:t>◦</a:t>
            </a:r>
            <a:r>
              <a:rPr sz="1200" dirty="0" b="0" i="0" smtClean="0">
                <a:solidFill>
                  <a:srgbClr val="262626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La lum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iè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e:</a:t>
            </a:r>
            <a:r>
              <a:rPr sz="2196" dirty="0" b="1" i="0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 </a:t>
            </a:r>
            <a:r>
              <a:rPr sz="1200" dirty="0" b="0" i="0" smtClean="0">
                <a:solidFill>
                  <a:srgbClr val="262626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7" name="Freeform 7"/>
          <p:cNvSpPr/>
          <p:nvPr/>
        </p:nvSpPr>
        <p:spPr>
          <a:xfrm>
            <a:off x="1086917" y="5721984"/>
            <a:ext cx="649224" cy="6096"/>
          </a:xfrm>
          <a:custGeom>
            <a:avLst/>
            <a:gdLst>
              <a:gd name="connsiteX0" fmla="*/ 0 w 649224"/>
              <a:gd name="connsiteY0" fmla="*/ 6096 h 6096"/>
              <a:gd name="connsiteX1" fmla="*/ 649224 w 649224"/>
              <a:gd name="connsiteY1" fmla="*/ 6096 h 6096"/>
              <a:gd name="connsiteX2" fmla="*/ 649224 w 649224"/>
              <a:gd name="connsiteY2" fmla="*/ 0 h 6096"/>
              <a:gd name="connsiteX3" fmla="*/ 0 w 649224"/>
              <a:gd name="connsiteY3" fmla="*/ 0 h 60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49224" h="6096">
                <a:moveTo>
                  <a:pt x="0" y="6096"/>
                </a:moveTo>
                <a:lnTo>
                  <a:pt x="649224" y="6096"/>
                </a:lnTo>
                <a:lnTo>
                  <a:pt x="64922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TextBox 8"/>
          <p:cNvSpPr txBox="1"/>
          <p:nvPr/>
        </p:nvSpPr>
        <p:spPr>
          <a:xfrm>
            <a:off x="629412" y="5755438"/>
            <a:ext cx="6645075" cy="3289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228905"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lumière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ible est l'ensemble des onde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électromagnétiques visibles par l’œil humain. </a:t>
            </a:r>
          </a:p>
          <a:p>
            <a:pPr marL="228905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lumière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dans le vide a une trajectoire 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ctiligne.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Selon la nat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du corps le comportement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face à la lumière sera différent : </a:t>
            </a:r>
          </a:p>
          <a:p>
            <a:pPr marL="228905"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corps tr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sparent : se laisse traverser pa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 la lumière. </a:t>
            </a:r>
          </a:p>
          <a:p>
            <a:pPr marL="228905"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corps opa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 : ne laisse pas passer 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lumière. Il absorbe et réfléchit la lumière incidente. Le ray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 </a:t>
            </a:r>
          </a:p>
          <a:p>
            <a:pPr marL="457505"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lumineux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incident n’est pas transmis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.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 rencontre tout au long de son trajet au sein du corps op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aque des </a:t>
            </a:r>
          </a:p>
          <a:p>
            <a:pPr marL="457505"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élémen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ts qui absorbent une partie 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 intensité, d’autres qui entraînent sa réflexion diffuse. </a:t>
            </a:r>
          </a:p>
          <a:p>
            <a:pPr marL="228905"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1104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corps tr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slucide : laisse passer une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tie de la lumière, sans pouvoir distinguer les formes il 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éfléchit, </a:t>
            </a:r>
          </a:p>
          <a:p>
            <a:pPr marL="457505"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absorbe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et transmet la lumière incid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ente. </a:t>
            </a:r>
          </a:p>
          <a:p>
            <a:pPr marL="228905"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 rayon lu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mineux incident est essentiell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ement transmis. Il rencontre toutefois tout au long de son tr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ajet au sein </a:t>
            </a:r>
          </a:p>
          <a:p>
            <a:pPr marL="228905"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du corps tra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lucide des éléments qui ab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bent une partie de son intensité, d’autres qui entraînent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sa réflexion </a:t>
            </a:r>
          </a:p>
          <a:p>
            <a:pPr marL="228905">
              <a:lnSpc>
                <a:spcPts val="14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diffuse ou 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péculaire. 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sz="996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 </a:t>
            </a:r>
            <a:r>
              <a:rPr sz="1104" dirty="0" b="0" i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 Trajet optique d</a:t>
            </a:r>
            <a:r>
              <a:rPr sz="1104" dirty="0" b="0" i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ans la dent naturelle: </a:t>
            </a:r>
          </a:p>
          <a:p>
            <a:pPr>
              <a:lnSpc>
                <a:spcPts val="17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dent est un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ensemble de tissus (émail et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dentine principalement) de composition et structure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différentes,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sédant donc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des propriétés optiques diffé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rentes. Pour cette raison, la lumière n’interagit pas de la 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ê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façon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 chaque tiss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u. La couleur dépend de plusieu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rs paramètres : l’épaisseur, la composition et la structure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des tissus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les dents 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ont faites.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29412" y="9349713"/>
            <a:ext cx="6505203" cy="444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trois facteu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rs évoluent considérablement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au cours de la vie, ce qui retentit sur la couleur des dents.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rés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lte d’une 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ultitude d’interactions de l’ém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ail et de la dentine sous-jacente avec la lumière. Lorsque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lumière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int la dent,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lle est essentiellement : </a:t>
            </a:r>
          </a:p>
        </p:txBody>
      </p:sp>
      <p:pic>
        <p:nvPicPr>
          <p:cNvPr id="10" name="Picture 10"/>
          <p:cNvPicPr>
            <a:picLocks noChangeAspect="0" noChangeArrowheads="0"/>
          </p:cNvPicPr>
          <p:nvPr/>
        </p:nvPicPr>
        <p:blipFill>
          <a:blip r:embed="rId_xRBv" cstate="print"/>
          <a:srcRect/>
          <a:stretch>
            <a:fillRect/>
          </a:stretch>
        </p:blipFill>
        <p:spPr bwMode="auto">
          <a:xfrm>
            <a:off x="2483485" y="673100"/>
            <a:ext cx="2682113" cy="1000125"/>
          </a:xfrm>
          <a:prstGeom prst="rect">
            <a:avLst/>
          </a:prstGeom>
          <a:noFill/>
        </p:spPr>
      </p:pic>
      <p:pic>
        <p:nvPicPr>
          <p:cNvPr id="11" name="Picture 11"/>
          <p:cNvPicPr>
            <a:picLocks noChangeAspect="0" noChangeArrowheads="0"/>
          </p:cNvPicPr>
          <p:nvPr/>
        </p:nvPicPr>
        <p:blipFill>
          <a:blip r:embed="rId_jYKt" cstate="print"/>
          <a:srcRect/>
          <a:stretch>
            <a:fillRect/>
          </a:stretch>
        </p:blipFill>
        <p:spPr bwMode="auto">
          <a:xfrm>
            <a:off x="1959610" y="3958844"/>
            <a:ext cx="3727450" cy="918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9412" y="696746"/>
            <a:ext cx="6560024" cy="3340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ansmise au 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eau des zones translucides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;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-Réfléchie au ni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au des zones opaques ;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-Absorbée (dans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chacune des zones colorées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) ;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-Réfractée.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 effet, les com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posants des tissus n’ayant 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as tous le même indice de réfraction, le trajet lumineux au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sein de la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est dévié :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il s’agit de la réfraction. Plus 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 faisceau lumineux est réfracté, et moins il est disponible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pour être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smis. Ainsi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réfraction conditionne la tran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slucidité (ou l’opacité) de la dent.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lumière arriv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sur l’émail, translucide, qu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 en transmet la majorité aux tissus sous- jacents (JAD et 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ntine). La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tine, opaque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absorbe puis réfléchit la lum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ière qu’elle a reçue. La réflexion lumineuse provient donc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entiellement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du corps opaque qui est la den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tine.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contact de 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dent, la lumière rencontre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onc différents tissus :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-Au niveau du bo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rd libre : l’émail – transluci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 –uniquement (zone 1),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-Dans le corps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la dent le plus coronaire (z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one 2) : l’émail –translucide–, la jonction amélo- dentinair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(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JAD) et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entine –opaq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ue –,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-Dans la partie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diane (zone 3) : l’émail –tr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slucide–, la JAD, la dentine –opaque– et la pulpe,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-S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 les racines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couvertes (zone 4) : la den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tine –opaque– uniquement (avec ou sans le cément).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tons que just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sous l’émail, au niveau du 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anteau dentinaire, on observe une sous- couche dentinaire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assez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slucide, qui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permet à la lumière de pénétr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er plus loin dans la dentine opaque, donnant ainsi de la pr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ondeur à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ent. Pour des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aisons de simplification, nou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n’avons pas reproduit cette couche.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883918" y="6218065"/>
            <a:ext cx="4050691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Les différents tissus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qu</a:t>
            </a:r>
            <a:r>
              <a:rPr sz="1200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rencontrent le rayon lumineux incident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29412" y="6506770"/>
            <a:ext cx="6505342" cy="279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210617"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Dans l’émai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: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Les propriétés 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ptiques de l’émail dépendent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des variables suivantes : composition, structure, épaisseur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egré de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slucidité, op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escence et état de surface, et 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voluent au cours de la vie de la dent.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_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 diffusion 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umineuse au sein de l’émail 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st permise par les cristaux d’hydroxyapatites qui lui confèr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 sa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slucidité. Ce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tte translucidité de l’émail im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plique qu’une partie des photons lumineux atteigne la den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tine.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_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es prismes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'émail permettent à la lumière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de passer librement alors que la substance interprismatiq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est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translucidité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se situe entre l’opacité comp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lète et la transparence totale. 75% de la lumière est transm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ise en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fondeur lors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que l’épaisseur est de 1mm. 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degré de translucidité de l’émail dépend de son épaisseur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et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influence sur la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luminosité de la dent, ce fact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eur change avec l’âge.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 l’épaisseu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 :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_Au tiers incisif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: l’épaisseur de l’émail peut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teindre 1.5mm. Sur les dents jeunes, le bord n’est constitué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que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mail, ce qui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lui confère une translucidité 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ticulière en créant souvent par effet d’opalescence un bord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incisif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bleuté.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_Au tiers moye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 : la couche d’émail s’affine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la translucidité diminue.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_Au tiers cervic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al : l’émail peut devenir très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fin (0,2-0.3mm), et de ce fait devient très transparent et lai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araitre la 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uleur des tissus sous-jacent, 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qui se traduit par un effet encore plus opaque. </a:t>
            </a:r>
          </a:p>
          <a:p>
            <a:pPr>
              <a:lnSpc>
                <a:spcPts val="17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 l’âge :</a:t>
            </a:r>
            <a:r>
              <a:rPr sz="1704" dirty="0" b="0" i="0" smtClean="0">
                <a:solidFill>
                  <a:srgbClr val="262626"/>
                </a:solidFill>
                <a:latin typeface="Calibri" pitchFamily="18"/>
                <a:cs typeface="Calibri" pitchFamily="18"/>
              </a:rPr>
              <a:t> </a:t>
            </a:r>
          </a:p>
        </p:txBody>
      </p:sp>
      <p:pic>
        <p:nvPicPr>
          <p:cNvPr id="5" name="Picture 5"/>
          <p:cNvPicPr>
            <a:picLocks noChangeAspect="0" noChangeArrowheads="0"/>
          </p:cNvPicPr>
          <p:nvPr/>
        </p:nvPicPr>
        <p:blipFill>
          <a:blip r:embed="rId_ieup" cstate="print"/>
          <a:srcRect/>
          <a:stretch>
            <a:fillRect/>
          </a:stretch>
        </p:blipFill>
        <p:spPr bwMode="auto">
          <a:xfrm>
            <a:off x="1946910" y="4207256"/>
            <a:ext cx="3758057" cy="18300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9412" y="3016176"/>
            <a:ext cx="6571241" cy="4711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ns les zones 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ntaires où seul l’émail est 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résent (par exemple le bord incisif), le phénomène de réfle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xion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interne de la lum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ière crée l'effet d’opalescence.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Il apparait typiquement sous la forme de teintes bleues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oranges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qu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créent le ha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lo incisif.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Enfin, on obser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ve souvent dans l’émail des zo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nes moins minéralisées qui apparaissent blanches, corres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pondant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x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intensifs.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 effet lorsque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la lumière rencontre l’émail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anslucide, une faible partie est absorbée et réfléchie, et l’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autre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tie est transm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ise à la dentine. La dentine,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à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on tour, absorbe et réfléchit la lumière qui est ensuite ren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voyée à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l’œil de l’observ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ateur à travers l’émail. L’ém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ail est donc un filtre qui module, d’une part la lumière qui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arrive sur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entine, et d’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autre part celle renvoyée par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dentine.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Dans la 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ine :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dentine est 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 tissu moins minéralisé que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l’émail et beaucoup plus hétérogène. Cette hétérogénéité 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cturale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himique par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amètre la diffusion lumineuse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au sein de la dentine, notamment son opacité. Sur le plan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tructural,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sont l’orienta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tion, la densité, le nombre et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le diamètre de ses tubuli qui jouent un rôle sur la propagat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ion de la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lumière. Sur le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plan chimique ce sont les comp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osants minéraux organiques et aqueux qui jouent ce rôle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.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tine est plus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opaque, elle détermine la teinte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et la saturation de la couleur de la dent. Son faible degr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éralisation 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omparé à celui de l’émail et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forte proportion de substances organiques expliquent 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lative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cité de la 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ntine primaire. La dentine ren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rme de nombreux canalicules dentinaires, cette architectu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sp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cifique de la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dentine primaire explique la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ffraction sélective de la lumière, certains rayons étant ré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fléchis et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utres absorb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és. Cette diffraction provoque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relative opacité de la dentine primaire.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dentine seco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ndaire physiologique : elle se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rme tout au long de la vie, mais les dépôts sont épisodique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 et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irr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guliers. Elle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est plus minéralisée que la de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ine primaire et donc moins opaque. Sa chromaticité est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plus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v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ée.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La dentine réac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tionnelle : elle est souvent plus 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aturée que les dentines primaire et secondaire et reste loc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alisée sur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ite blessé.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uche de haut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 diffusion : 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se situe au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niveau de la jonction amélo-d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tinaire, sous la forme d’une ligne blanche et correspond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à une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che riche 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protéine. Ainsi, on la nomme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ussi « couche protéique ». On la définit comme une couc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he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pe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mettant une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haute diffusion de la lumière 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créant une véritable voie de circulation périphérique lu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mineuse.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En outre, elle jo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ue aussi un rôle mécanique d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l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iaison et flexibilité. 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29412" y="8732191"/>
            <a:ext cx="6534571" cy="1066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41148">
              <a:lnSpc>
                <a:spcPts val="1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L’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a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rchitecture 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dentinaire présente généralemen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 trois mamelons dentinaires, observés souvent lorsque l’</a:t>
            </a: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email est </a:t>
            </a:r>
          </a:p>
          <a:p>
            <a:pPr marL="2887091"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transparent 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1104" dirty="0" b="0" i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055159" y="729820"/>
            <a:ext cx="3691451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Tableau 3 : Variations d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es carac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t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éri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s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tiques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 physiq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ue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s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 de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 l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’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em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a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il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 s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el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on 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l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’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â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g</a:t>
            </a:r>
            <a:r>
              <a:rPr sz="927" dirty="0" b="0" i="1" smtClean="0">
                <a:solidFill>
                  <a:srgbClr val="767070"/>
                </a:solidFill>
                <a:latin typeface="Calibri Italic" pitchFamily="18"/>
                <a:cs typeface="Calibri Italic" pitchFamily="18"/>
              </a:rPr>
              <a:t>e</a:t>
            </a:r>
            <a:r>
              <a:rPr sz="927" dirty="0" b="0" i="1" smtClean="0">
                <a:solidFill>
                  <a:srgbClr val="000000"/>
                </a:solidFill>
                <a:latin typeface="Calibri Italic" pitchFamily="18"/>
                <a:cs typeface="Calibri Italic" pitchFamily="18"/>
              </a:rPr>
              <a:t> </a:t>
            </a:r>
          </a:p>
        </p:txBody>
      </p:sp>
      <p:sp>
        <p:nvSpPr>
          <p:cNvPr id="5" name="Freeform 5"/>
          <p:cNvSpPr/>
          <p:nvPr/>
        </p:nvSpPr>
        <p:spPr>
          <a:xfrm>
            <a:off x="1515889" y="1012370"/>
            <a:ext cx="2149761" cy="210606"/>
          </a:xfrm>
          <a:custGeom>
            <a:avLst/>
            <a:gdLst>
              <a:gd name="connsiteX0" fmla="*/ 0 w 2149761"/>
              <a:gd name="connsiteY0" fmla="*/ 210605 h 210606"/>
              <a:gd name="connsiteX1" fmla="*/ 2149761 w 2149761"/>
              <a:gd name="connsiteY1" fmla="*/ 210606 h 210606"/>
              <a:gd name="connsiteX2" fmla="*/ 2149761 w 2149761"/>
              <a:gd name="connsiteY2" fmla="*/ 0 h 210606"/>
              <a:gd name="connsiteX3" fmla="*/ 0 w 2149761"/>
              <a:gd name="connsiteY3" fmla="*/ 0 h 21060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149761" h="210606">
                <a:moveTo>
                  <a:pt x="0" y="210605"/>
                </a:moveTo>
                <a:lnTo>
                  <a:pt x="2149761" y="210606"/>
                </a:lnTo>
                <a:lnTo>
                  <a:pt x="2149761" y="0"/>
                </a:lnTo>
                <a:lnTo>
                  <a:pt x="0" y="0"/>
                </a:lnTo>
                <a:close/>
              </a:path>
            </a:pathLst>
          </a:custGeom>
          <a:solidFill>
            <a:srgbClr val="5B9B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1515889" y="1012370"/>
            <a:ext cx="2149761" cy="183720"/>
          </a:xfrm>
          <a:custGeom>
            <a:avLst/>
            <a:gdLst>
              <a:gd name="connsiteX0" fmla="*/ 0 w 2149761"/>
              <a:gd name="connsiteY0" fmla="*/ 183719 h 183720"/>
              <a:gd name="connsiteX1" fmla="*/ 2149761 w 2149761"/>
              <a:gd name="connsiteY1" fmla="*/ 183720 h 183720"/>
              <a:gd name="connsiteX2" fmla="*/ 2149761 w 2149761"/>
              <a:gd name="connsiteY2" fmla="*/ 0 h 183720"/>
              <a:gd name="connsiteX3" fmla="*/ 0 w 2149761"/>
              <a:gd name="connsiteY3" fmla="*/ 0 h 1837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149761" h="183720">
                <a:moveTo>
                  <a:pt x="0" y="183719"/>
                </a:moveTo>
                <a:lnTo>
                  <a:pt x="2149761" y="183720"/>
                </a:lnTo>
                <a:lnTo>
                  <a:pt x="2149761" y="0"/>
                </a:lnTo>
                <a:lnTo>
                  <a:pt x="0" y="0"/>
                </a:lnTo>
                <a:close/>
              </a:path>
            </a:pathLst>
          </a:custGeom>
          <a:solidFill>
            <a:srgbClr val="5B9B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TextBox 7"/>
          <p:cNvSpPr txBox="1"/>
          <p:nvPr/>
        </p:nvSpPr>
        <p:spPr>
          <a:xfrm>
            <a:off x="1639467" y="1043736"/>
            <a:ext cx="1796475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Dans les dents jeunes, l'émail e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st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:</a:t>
            </a:r>
            <a:r>
              <a:rPr sz="927" dirty="0" b="1" i="1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 </a:t>
            </a:r>
          </a:p>
        </p:txBody>
      </p:sp>
      <p:sp>
        <p:nvSpPr>
          <p:cNvPr id="8" name="Freeform 8"/>
          <p:cNvSpPr/>
          <p:nvPr/>
        </p:nvSpPr>
        <p:spPr>
          <a:xfrm>
            <a:off x="3670358" y="1012370"/>
            <a:ext cx="2285108" cy="210606"/>
          </a:xfrm>
          <a:custGeom>
            <a:avLst/>
            <a:gdLst>
              <a:gd name="connsiteX0" fmla="*/ 0 w 2285108"/>
              <a:gd name="connsiteY0" fmla="*/ 210605 h 210606"/>
              <a:gd name="connsiteX1" fmla="*/ 2285108 w 2285108"/>
              <a:gd name="connsiteY1" fmla="*/ 210606 h 210606"/>
              <a:gd name="connsiteX2" fmla="*/ 2285108 w 2285108"/>
              <a:gd name="connsiteY2" fmla="*/ 0 h 210606"/>
              <a:gd name="connsiteX3" fmla="*/ 0 w 2285108"/>
              <a:gd name="connsiteY3" fmla="*/ 0 h 21060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285108" h="210606">
                <a:moveTo>
                  <a:pt x="0" y="210605"/>
                </a:moveTo>
                <a:lnTo>
                  <a:pt x="2285108" y="210606"/>
                </a:lnTo>
                <a:lnTo>
                  <a:pt x="2285108" y="0"/>
                </a:lnTo>
                <a:lnTo>
                  <a:pt x="0" y="0"/>
                </a:lnTo>
                <a:close/>
              </a:path>
            </a:pathLst>
          </a:custGeom>
          <a:solidFill>
            <a:srgbClr val="5B9B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3670358" y="1012370"/>
            <a:ext cx="2285108" cy="183720"/>
          </a:xfrm>
          <a:custGeom>
            <a:avLst/>
            <a:gdLst>
              <a:gd name="connsiteX0" fmla="*/ 0 w 2285108"/>
              <a:gd name="connsiteY0" fmla="*/ 183719 h 183720"/>
              <a:gd name="connsiteX1" fmla="*/ 2285108 w 2285108"/>
              <a:gd name="connsiteY1" fmla="*/ 183720 h 183720"/>
              <a:gd name="connsiteX2" fmla="*/ 2285108 w 2285108"/>
              <a:gd name="connsiteY2" fmla="*/ 0 h 183720"/>
              <a:gd name="connsiteX3" fmla="*/ 0 w 2285108"/>
              <a:gd name="connsiteY3" fmla="*/ 0 h 1837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285108" h="183720">
                <a:moveTo>
                  <a:pt x="0" y="183719"/>
                </a:moveTo>
                <a:lnTo>
                  <a:pt x="2285108" y="183720"/>
                </a:lnTo>
                <a:lnTo>
                  <a:pt x="2285108" y="0"/>
                </a:lnTo>
                <a:lnTo>
                  <a:pt x="0" y="0"/>
                </a:lnTo>
                <a:close/>
              </a:path>
            </a:pathLst>
          </a:custGeom>
          <a:solidFill>
            <a:srgbClr val="5B9B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TextBox 10"/>
          <p:cNvSpPr txBox="1"/>
          <p:nvPr/>
        </p:nvSpPr>
        <p:spPr>
          <a:xfrm>
            <a:off x="3793936" y="1043736"/>
            <a:ext cx="1811539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Dans le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s 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vieill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e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s 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de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nts, l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'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é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mail 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es</a:t>
            </a:r>
            <a:r>
              <a:rPr sz="927" dirty="0" b="1" i="1" smtClean="0">
                <a:solidFill>
                  <a:srgbClr val="FFFFFF"/>
                </a:solidFill>
                <a:latin typeface="Calibri Bold" pitchFamily="18"/>
                <a:cs typeface="Calibri Bold" pitchFamily="18"/>
              </a:rPr>
              <a:t>t:</a:t>
            </a:r>
            <a:r>
              <a:rPr sz="927" dirty="0" b="1" i="1" smtClean="0">
                <a:solidFill>
                  <a:srgbClr val="000000"/>
                </a:solidFill>
                <a:latin typeface="Calibri Bold" pitchFamily="18"/>
                <a:cs typeface="Calibri Bold" pitchFamily="18"/>
              </a:rPr>
              <a:t> </a:t>
            </a:r>
          </a:p>
        </p:txBody>
      </p:sp>
      <p:sp>
        <p:nvSpPr>
          <p:cNvPr id="11" name="Freeform 11"/>
          <p:cNvSpPr/>
          <p:nvPr/>
        </p:nvSpPr>
        <p:spPr>
          <a:xfrm>
            <a:off x="1510005" y="1006395"/>
            <a:ext cx="4708" cy="5975"/>
          </a:xfrm>
          <a:custGeom>
            <a:avLst/>
            <a:gdLst>
              <a:gd name="connsiteX0" fmla="*/ 0 w 4708"/>
              <a:gd name="connsiteY0" fmla="*/ 5975 h 5975"/>
              <a:gd name="connsiteX1" fmla="*/ 4708 w 4708"/>
              <a:gd name="connsiteY1" fmla="*/ 5975 h 5975"/>
              <a:gd name="connsiteX2" fmla="*/ 4708 w 4708"/>
              <a:gd name="connsiteY2" fmla="*/ 0 h 5975"/>
              <a:gd name="connsiteX3" fmla="*/ 0 w 47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5">
                <a:moveTo>
                  <a:pt x="0" y="5975"/>
                </a:moveTo>
                <a:lnTo>
                  <a:pt x="4708" y="597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1510005" y="1006395"/>
            <a:ext cx="4708" cy="5975"/>
          </a:xfrm>
          <a:custGeom>
            <a:avLst/>
            <a:gdLst>
              <a:gd name="connsiteX0" fmla="*/ 0 w 4708"/>
              <a:gd name="connsiteY0" fmla="*/ 5975 h 5975"/>
              <a:gd name="connsiteX1" fmla="*/ 4708 w 4708"/>
              <a:gd name="connsiteY1" fmla="*/ 5975 h 5975"/>
              <a:gd name="connsiteX2" fmla="*/ 4708 w 4708"/>
              <a:gd name="connsiteY2" fmla="*/ 0 h 5975"/>
              <a:gd name="connsiteX3" fmla="*/ 0 w 47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5">
                <a:moveTo>
                  <a:pt x="0" y="5975"/>
                </a:moveTo>
                <a:lnTo>
                  <a:pt x="4708" y="597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1514712" y="1006395"/>
            <a:ext cx="2150938" cy="5975"/>
          </a:xfrm>
          <a:custGeom>
            <a:avLst/>
            <a:gdLst>
              <a:gd name="connsiteX0" fmla="*/ 0 w 2150938"/>
              <a:gd name="connsiteY0" fmla="*/ 5975 h 5975"/>
              <a:gd name="connsiteX1" fmla="*/ 2150938 w 2150938"/>
              <a:gd name="connsiteY1" fmla="*/ 5975 h 5975"/>
              <a:gd name="connsiteX2" fmla="*/ 2150938 w 2150938"/>
              <a:gd name="connsiteY2" fmla="*/ 0 h 5975"/>
              <a:gd name="connsiteX3" fmla="*/ 0 w 215093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150938" h="5975">
                <a:moveTo>
                  <a:pt x="0" y="5975"/>
                </a:moveTo>
                <a:lnTo>
                  <a:pt x="2150938" y="5975"/>
                </a:lnTo>
                <a:lnTo>
                  <a:pt x="215093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Freeform 14"/>
          <p:cNvSpPr/>
          <p:nvPr/>
        </p:nvSpPr>
        <p:spPr>
          <a:xfrm>
            <a:off x="3665650" y="1006395"/>
            <a:ext cx="4708" cy="5975"/>
          </a:xfrm>
          <a:custGeom>
            <a:avLst/>
            <a:gdLst>
              <a:gd name="connsiteX0" fmla="*/ 0 w 4708"/>
              <a:gd name="connsiteY0" fmla="*/ 5975 h 5975"/>
              <a:gd name="connsiteX1" fmla="*/ 4708 w 4708"/>
              <a:gd name="connsiteY1" fmla="*/ 5975 h 5975"/>
              <a:gd name="connsiteX2" fmla="*/ 4708 w 4708"/>
              <a:gd name="connsiteY2" fmla="*/ 0 h 5975"/>
              <a:gd name="connsiteX3" fmla="*/ 0 w 47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5">
                <a:moveTo>
                  <a:pt x="0" y="5975"/>
                </a:moveTo>
                <a:lnTo>
                  <a:pt x="4708" y="597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Freeform 15"/>
          <p:cNvSpPr/>
          <p:nvPr/>
        </p:nvSpPr>
        <p:spPr>
          <a:xfrm>
            <a:off x="3670358" y="1006395"/>
            <a:ext cx="2285108" cy="5975"/>
          </a:xfrm>
          <a:custGeom>
            <a:avLst/>
            <a:gdLst>
              <a:gd name="connsiteX0" fmla="*/ 0 w 2285108"/>
              <a:gd name="connsiteY0" fmla="*/ 5975 h 5975"/>
              <a:gd name="connsiteX1" fmla="*/ 2285108 w 2285108"/>
              <a:gd name="connsiteY1" fmla="*/ 5975 h 5975"/>
              <a:gd name="connsiteX2" fmla="*/ 2285108 w 2285108"/>
              <a:gd name="connsiteY2" fmla="*/ 0 h 5975"/>
              <a:gd name="connsiteX3" fmla="*/ 0 w 22851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285108" h="5975">
                <a:moveTo>
                  <a:pt x="0" y="5975"/>
                </a:moveTo>
                <a:lnTo>
                  <a:pt x="2285108" y="5975"/>
                </a:lnTo>
                <a:lnTo>
                  <a:pt x="22851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Freeform 16"/>
          <p:cNvSpPr/>
          <p:nvPr/>
        </p:nvSpPr>
        <p:spPr>
          <a:xfrm>
            <a:off x="5955466" y="1006396"/>
            <a:ext cx="4708" cy="5975"/>
          </a:xfrm>
          <a:custGeom>
            <a:avLst/>
            <a:gdLst>
              <a:gd name="connsiteX0" fmla="*/ 0 w 4708"/>
              <a:gd name="connsiteY0" fmla="*/ 5975 h 5975"/>
              <a:gd name="connsiteX1" fmla="*/ 4708 w 4708"/>
              <a:gd name="connsiteY1" fmla="*/ 5975 h 5975"/>
              <a:gd name="connsiteX2" fmla="*/ 4708 w 4708"/>
              <a:gd name="connsiteY2" fmla="*/ 0 h 5975"/>
              <a:gd name="connsiteX3" fmla="*/ 0 w 47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5">
                <a:moveTo>
                  <a:pt x="0" y="5975"/>
                </a:moveTo>
                <a:lnTo>
                  <a:pt x="4708" y="597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7" name="Freeform 17"/>
          <p:cNvSpPr/>
          <p:nvPr/>
        </p:nvSpPr>
        <p:spPr>
          <a:xfrm>
            <a:off x="5955466" y="1006396"/>
            <a:ext cx="4708" cy="5975"/>
          </a:xfrm>
          <a:custGeom>
            <a:avLst/>
            <a:gdLst>
              <a:gd name="connsiteX0" fmla="*/ 0 w 4708"/>
              <a:gd name="connsiteY0" fmla="*/ 5975 h 5975"/>
              <a:gd name="connsiteX1" fmla="*/ 4708 w 4708"/>
              <a:gd name="connsiteY1" fmla="*/ 5975 h 5975"/>
              <a:gd name="connsiteX2" fmla="*/ 4708 w 4708"/>
              <a:gd name="connsiteY2" fmla="*/ 0 h 5975"/>
              <a:gd name="connsiteX3" fmla="*/ 0 w 47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5">
                <a:moveTo>
                  <a:pt x="0" y="5975"/>
                </a:moveTo>
                <a:lnTo>
                  <a:pt x="4708" y="597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8" name="Freeform 18"/>
          <p:cNvSpPr/>
          <p:nvPr/>
        </p:nvSpPr>
        <p:spPr>
          <a:xfrm>
            <a:off x="1510005" y="1012370"/>
            <a:ext cx="4708" cy="210605"/>
          </a:xfrm>
          <a:custGeom>
            <a:avLst/>
            <a:gdLst>
              <a:gd name="connsiteX0" fmla="*/ 0 w 4708"/>
              <a:gd name="connsiteY0" fmla="*/ 210605 h 210605"/>
              <a:gd name="connsiteX1" fmla="*/ 4708 w 4708"/>
              <a:gd name="connsiteY1" fmla="*/ 210605 h 210605"/>
              <a:gd name="connsiteX2" fmla="*/ 4708 w 4708"/>
              <a:gd name="connsiteY2" fmla="*/ 0 h 210605"/>
              <a:gd name="connsiteX3" fmla="*/ 0 w 4708"/>
              <a:gd name="connsiteY3" fmla="*/ 0 h 21060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210605">
                <a:moveTo>
                  <a:pt x="0" y="210605"/>
                </a:moveTo>
                <a:lnTo>
                  <a:pt x="4708" y="21060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9" name="Freeform 19"/>
          <p:cNvSpPr/>
          <p:nvPr/>
        </p:nvSpPr>
        <p:spPr>
          <a:xfrm>
            <a:off x="3665650" y="1012370"/>
            <a:ext cx="4708" cy="210605"/>
          </a:xfrm>
          <a:custGeom>
            <a:avLst/>
            <a:gdLst>
              <a:gd name="connsiteX0" fmla="*/ 0 w 4708"/>
              <a:gd name="connsiteY0" fmla="*/ 210605 h 210605"/>
              <a:gd name="connsiteX1" fmla="*/ 4708 w 4708"/>
              <a:gd name="connsiteY1" fmla="*/ 210605 h 210605"/>
              <a:gd name="connsiteX2" fmla="*/ 4708 w 4708"/>
              <a:gd name="connsiteY2" fmla="*/ 0 h 210605"/>
              <a:gd name="connsiteX3" fmla="*/ 0 w 4708"/>
              <a:gd name="connsiteY3" fmla="*/ 0 h 21060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210605">
                <a:moveTo>
                  <a:pt x="0" y="210605"/>
                </a:moveTo>
                <a:lnTo>
                  <a:pt x="4708" y="21060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0" name="Freeform 20"/>
          <p:cNvSpPr/>
          <p:nvPr/>
        </p:nvSpPr>
        <p:spPr>
          <a:xfrm>
            <a:off x="5955466" y="1012370"/>
            <a:ext cx="4708" cy="210605"/>
          </a:xfrm>
          <a:custGeom>
            <a:avLst/>
            <a:gdLst>
              <a:gd name="connsiteX0" fmla="*/ 0 w 4708"/>
              <a:gd name="connsiteY0" fmla="*/ 210605 h 210605"/>
              <a:gd name="connsiteX1" fmla="*/ 4708 w 4708"/>
              <a:gd name="connsiteY1" fmla="*/ 210605 h 210605"/>
              <a:gd name="connsiteX2" fmla="*/ 4708 w 4708"/>
              <a:gd name="connsiteY2" fmla="*/ 0 h 210605"/>
              <a:gd name="connsiteX3" fmla="*/ 0 w 4708"/>
              <a:gd name="connsiteY3" fmla="*/ 0 h 21060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210605">
                <a:moveTo>
                  <a:pt x="0" y="210605"/>
                </a:moveTo>
                <a:lnTo>
                  <a:pt x="4708" y="21060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1" name="TextBox 21"/>
          <p:cNvSpPr txBox="1"/>
          <p:nvPr/>
        </p:nvSpPr>
        <p:spPr>
          <a:xfrm>
            <a:off x="1568851" y="1271337"/>
            <a:ext cx="2039865" cy="1155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70616">
              <a:lnSpc>
                <a:spcPts val="11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plus épais, </a:t>
            </a:r>
          </a:p>
          <a:p>
            <a:pPr marL="70616"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densité élevée, </a:t>
            </a:r>
          </a:p>
          <a:p>
            <a:pPr marL="70616"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moins minéralisé, </a:t>
            </a:r>
          </a:p>
          <a:p>
            <a:pPr marL="70616"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faible translucidité, </a:t>
            </a:r>
          </a:p>
          <a:p>
            <a:pPr marL="70616"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la réflectivité élevée  traduis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an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une </a:t>
            </a:r>
          </a:p>
          <a:p>
            <a:pPr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forte luminosité. 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3723320" y="1271338"/>
            <a:ext cx="2339746" cy="135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70616">
              <a:lnSpc>
                <a:spcPts val="11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us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mi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c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e, </a:t>
            </a:r>
          </a:p>
          <a:p>
            <a:pPr marL="70616"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ne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fa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ib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de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ité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,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70616"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us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mi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ér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is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é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, </a:t>
            </a:r>
          </a:p>
          <a:p>
            <a:pPr marL="70616"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ne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or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te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ran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uci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d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it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é p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ou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an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 all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j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q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’ </a:t>
            </a:r>
          </a:p>
          <a:p>
            <a:pPr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à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la t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ran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s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parence,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  <a:p>
            <a:pPr marL="70616"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-</a:t>
            </a:r>
            <a:r>
              <a:rPr sz="927" dirty="0" b="0" i="1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une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fa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bl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   ré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fl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ect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vité    e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t   d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onc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  un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 </a:t>
            </a:r>
          </a:p>
          <a:p>
            <a:pPr>
              <a:lnSpc>
                <a:spcPts val="1600"/>
              </a:lnSpc>
              <a:spcBef>
                <a:spcPts val="0"/>
              </a:spcBef>
            </a:pP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um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nosité fa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i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bl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e.</a:t>
            </a:r>
            <a:r>
              <a:rPr sz="927" dirty="0" b="0" i="1" smtClean="0">
                <a:solidFill>
                  <a:srgbClr val="000000"/>
                </a:solidFill>
                <a:latin typeface="Calibri" pitchFamily="18"/>
                <a:cs typeface="Calibri" pitchFamily="18"/>
              </a:rPr>
              <a:t> </a:t>
            </a:r>
          </a:p>
        </p:txBody>
      </p:sp>
      <p:sp>
        <p:nvSpPr>
          <p:cNvPr id="23" name="Freeform 23"/>
          <p:cNvSpPr/>
          <p:nvPr/>
        </p:nvSpPr>
        <p:spPr>
          <a:xfrm>
            <a:off x="1510005" y="1222975"/>
            <a:ext cx="4708" cy="19417"/>
          </a:xfrm>
          <a:custGeom>
            <a:avLst/>
            <a:gdLst>
              <a:gd name="connsiteX0" fmla="*/ 0 w 4708"/>
              <a:gd name="connsiteY0" fmla="*/ 19417 h 19417"/>
              <a:gd name="connsiteX1" fmla="*/ 4708 w 4708"/>
              <a:gd name="connsiteY1" fmla="*/ 19417 h 19417"/>
              <a:gd name="connsiteX2" fmla="*/ 4708 w 4708"/>
              <a:gd name="connsiteY2" fmla="*/ 0 h 19417"/>
              <a:gd name="connsiteX3" fmla="*/ 0 w 4708"/>
              <a:gd name="connsiteY3" fmla="*/ 0 h 1941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19417">
                <a:moveTo>
                  <a:pt x="0" y="19417"/>
                </a:moveTo>
                <a:lnTo>
                  <a:pt x="4708" y="19417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4" name="Freeform 24"/>
          <p:cNvSpPr/>
          <p:nvPr/>
        </p:nvSpPr>
        <p:spPr>
          <a:xfrm>
            <a:off x="1514712" y="1222975"/>
            <a:ext cx="2150938" cy="17924"/>
          </a:xfrm>
          <a:custGeom>
            <a:avLst/>
            <a:gdLst>
              <a:gd name="connsiteX0" fmla="*/ 0 w 2150938"/>
              <a:gd name="connsiteY0" fmla="*/ 17924 h 17924"/>
              <a:gd name="connsiteX1" fmla="*/ 2150938 w 2150938"/>
              <a:gd name="connsiteY1" fmla="*/ 17924 h 17924"/>
              <a:gd name="connsiteX2" fmla="*/ 2150938 w 2150938"/>
              <a:gd name="connsiteY2" fmla="*/ 0 h 17924"/>
              <a:gd name="connsiteX3" fmla="*/ 0 w 2150938"/>
              <a:gd name="connsiteY3" fmla="*/ 0 h 1792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150938" h="17924">
                <a:moveTo>
                  <a:pt x="0" y="17924"/>
                </a:moveTo>
                <a:lnTo>
                  <a:pt x="2150938" y="17924"/>
                </a:lnTo>
                <a:lnTo>
                  <a:pt x="2150938" y="0"/>
                </a:lnTo>
                <a:lnTo>
                  <a:pt x="0" y="0"/>
                </a:lnTo>
                <a:close/>
              </a:path>
            </a:pathLst>
          </a:custGeom>
          <a:solidFill>
            <a:srgbClr val="9CC2E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5" name="Freeform 25"/>
          <p:cNvSpPr/>
          <p:nvPr/>
        </p:nvSpPr>
        <p:spPr>
          <a:xfrm>
            <a:off x="3665650" y="1240899"/>
            <a:ext cx="4708" cy="1494"/>
          </a:xfrm>
          <a:custGeom>
            <a:avLst/>
            <a:gdLst>
              <a:gd name="connsiteX0" fmla="*/ 0 w 4708"/>
              <a:gd name="connsiteY0" fmla="*/ 1494 h 1494"/>
              <a:gd name="connsiteX1" fmla="*/ 4708 w 4708"/>
              <a:gd name="connsiteY1" fmla="*/ 1494 h 1494"/>
              <a:gd name="connsiteX2" fmla="*/ 4708 w 4708"/>
              <a:gd name="connsiteY2" fmla="*/ 0 h 1494"/>
              <a:gd name="connsiteX3" fmla="*/ 0 w 4708"/>
              <a:gd name="connsiteY3" fmla="*/ 0 h 149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1494">
                <a:moveTo>
                  <a:pt x="0" y="1494"/>
                </a:moveTo>
                <a:lnTo>
                  <a:pt x="4708" y="1494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Freeform 26"/>
          <p:cNvSpPr/>
          <p:nvPr/>
        </p:nvSpPr>
        <p:spPr>
          <a:xfrm>
            <a:off x="3665650" y="1222975"/>
            <a:ext cx="14123" cy="17924"/>
          </a:xfrm>
          <a:custGeom>
            <a:avLst/>
            <a:gdLst>
              <a:gd name="connsiteX0" fmla="*/ 0 w 14123"/>
              <a:gd name="connsiteY0" fmla="*/ 17924 h 17924"/>
              <a:gd name="connsiteX1" fmla="*/ 14123 w 14123"/>
              <a:gd name="connsiteY1" fmla="*/ 17924 h 17924"/>
              <a:gd name="connsiteX2" fmla="*/ 14123 w 14123"/>
              <a:gd name="connsiteY2" fmla="*/ 0 h 17924"/>
              <a:gd name="connsiteX3" fmla="*/ 0 w 14123"/>
              <a:gd name="connsiteY3" fmla="*/ 0 h 1792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4123" h="17924">
                <a:moveTo>
                  <a:pt x="0" y="17924"/>
                </a:moveTo>
                <a:lnTo>
                  <a:pt x="14123" y="17924"/>
                </a:lnTo>
                <a:lnTo>
                  <a:pt x="14123" y="0"/>
                </a:lnTo>
                <a:lnTo>
                  <a:pt x="0" y="0"/>
                </a:lnTo>
                <a:close/>
              </a:path>
            </a:pathLst>
          </a:custGeom>
          <a:solidFill>
            <a:srgbClr val="9CC2E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Freeform 27"/>
          <p:cNvSpPr/>
          <p:nvPr/>
        </p:nvSpPr>
        <p:spPr>
          <a:xfrm>
            <a:off x="3679773" y="1222975"/>
            <a:ext cx="2275692" cy="17924"/>
          </a:xfrm>
          <a:custGeom>
            <a:avLst/>
            <a:gdLst>
              <a:gd name="connsiteX0" fmla="*/ 0 w 2275692"/>
              <a:gd name="connsiteY0" fmla="*/ 17924 h 17924"/>
              <a:gd name="connsiteX1" fmla="*/ 2275692 w 2275692"/>
              <a:gd name="connsiteY1" fmla="*/ 17924 h 17924"/>
              <a:gd name="connsiteX2" fmla="*/ 2275692 w 2275692"/>
              <a:gd name="connsiteY2" fmla="*/ 0 h 17924"/>
              <a:gd name="connsiteX3" fmla="*/ 0 w 2275692"/>
              <a:gd name="connsiteY3" fmla="*/ 0 h 1792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275692" h="17924">
                <a:moveTo>
                  <a:pt x="0" y="17924"/>
                </a:moveTo>
                <a:lnTo>
                  <a:pt x="2275692" y="17924"/>
                </a:lnTo>
                <a:lnTo>
                  <a:pt x="2275692" y="0"/>
                </a:lnTo>
                <a:lnTo>
                  <a:pt x="0" y="0"/>
                </a:lnTo>
                <a:close/>
              </a:path>
            </a:pathLst>
          </a:custGeom>
          <a:solidFill>
            <a:srgbClr val="9CC2E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8" name="Freeform 28"/>
          <p:cNvSpPr/>
          <p:nvPr/>
        </p:nvSpPr>
        <p:spPr>
          <a:xfrm>
            <a:off x="5955466" y="1222976"/>
            <a:ext cx="4708" cy="19417"/>
          </a:xfrm>
          <a:custGeom>
            <a:avLst/>
            <a:gdLst>
              <a:gd name="connsiteX0" fmla="*/ 0 w 4708"/>
              <a:gd name="connsiteY0" fmla="*/ 19417 h 19417"/>
              <a:gd name="connsiteX1" fmla="*/ 4708 w 4708"/>
              <a:gd name="connsiteY1" fmla="*/ 19417 h 19417"/>
              <a:gd name="connsiteX2" fmla="*/ 4708 w 4708"/>
              <a:gd name="connsiteY2" fmla="*/ 0 h 19417"/>
              <a:gd name="connsiteX3" fmla="*/ 0 w 4708"/>
              <a:gd name="connsiteY3" fmla="*/ 0 h 1941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19417">
                <a:moveTo>
                  <a:pt x="0" y="19417"/>
                </a:moveTo>
                <a:lnTo>
                  <a:pt x="4708" y="19417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9" name="Freeform 29"/>
          <p:cNvSpPr/>
          <p:nvPr/>
        </p:nvSpPr>
        <p:spPr>
          <a:xfrm>
            <a:off x="1510005" y="1242392"/>
            <a:ext cx="4708" cy="1467391"/>
          </a:xfrm>
          <a:custGeom>
            <a:avLst/>
            <a:gdLst>
              <a:gd name="connsiteX0" fmla="*/ 0 w 4708"/>
              <a:gd name="connsiteY0" fmla="*/ 1467391 h 1467391"/>
              <a:gd name="connsiteX1" fmla="*/ 4708 w 4708"/>
              <a:gd name="connsiteY1" fmla="*/ 1467391 h 1467391"/>
              <a:gd name="connsiteX2" fmla="*/ 4708 w 4708"/>
              <a:gd name="connsiteY2" fmla="*/ 0 h 1467391"/>
              <a:gd name="connsiteX3" fmla="*/ 0 w 4708"/>
              <a:gd name="connsiteY3" fmla="*/ 0 h 14673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1467391">
                <a:moveTo>
                  <a:pt x="0" y="1467391"/>
                </a:moveTo>
                <a:lnTo>
                  <a:pt x="4708" y="1467391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Freeform 30"/>
          <p:cNvSpPr/>
          <p:nvPr/>
        </p:nvSpPr>
        <p:spPr>
          <a:xfrm>
            <a:off x="1510005" y="2709783"/>
            <a:ext cx="4708" cy="5974"/>
          </a:xfrm>
          <a:custGeom>
            <a:avLst/>
            <a:gdLst>
              <a:gd name="connsiteX0" fmla="*/ 0 w 4708"/>
              <a:gd name="connsiteY0" fmla="*/ 5974 h 5974"/>
              <a:gd name="connsiteX1" fmla="*/ 4708 w 4708"/>
              <a:gd name="connsiteY1" fmla="*/ 5974 h 5974"/>
              <a:gd name="connsiteX2" fmla="*/ 4708 w 4708"/>
              <a:gd name="connsiteY2" fmla="*/ 0 h 5974"/>
              <a:gd name="connsiteX3" fmla="*/ 0 w 4708"/>
              <a:gd name="connsiteY3" fmla="*/ 0 h 597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4">
                <a:moveTo>
                  <a:pt x="0" y="5974"/>
                </a:moveTo>
                <a:lnTo>
                  <a:pt x="4708" y="5974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1" name="Freeform 31"/>
          <p:cNvSpPr/>
          <p:nvPr/>
        </p:nvSpPr>
        <p:spPr>
          <a:xfrm>
            <a:off x="1510005" y="2709783"/>
            <a:ext cx="4708" cy="5974"/>
          </a:xfrm>
          <a:custGeom>
            <a:avLst/>
            <a:gdLst>
              <a:gd name="connsiteX0" fmla="*/ 0 w 4708"/>
              <a:gd name="connsiteY0" fmla="*/ 5974 h 5974"/>
              <a:gd name="connsiteX1" fmla="*/ 4708 w 4708"/>
              <a:gd name="connsiteY1" fmla="*/ 5974 h 5974"/>
              <a:gd name="connsiteX2" fmla="*/ 4708 w 4708"/>
              <a:gd name="connsiteY2" fmla="*/ 0 h 5974"/>
              <a:gd name="connsiteX3" fmla="*/ 0 w 4708"/>
              <a:gd name="connsiteY3" fmla="*/ 0 h 597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4">
                <a:moveTo>
                  <a:pt x="0" y="5974"/>
                </a:moveTo>
                <a:lnTo>
                  <a:pt x="4708" y="5974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Freeform 32"/>
          <p:cNvSpPr/>
          <p:nvPr/>
        </p:nvSpPr>
        <p:spPr>
          <a:xfrm>
            <a:off x="1514712" y="2709783"/>
            <a:ext cx="2150938" cy="5975"/>
          </a:xfrm>
          <a:custGeom>
            <a:avLst/>
            <a:gdLst>
              <a:gd name="connsiteX0" fmla="*/ 0 w 2150938"/>
              <a:gd name="connsiteY0" fmla="*/ 5974 h 5975"/>
              <a:gd name="connsiteX1" fmla="*/ 2150938 w 2150938"/>
              <a:gd name="connsiteY1" fmla="*/ 5975 h 5975"/>
              <a:gd name="connsiteX2" fmla="*/ 2150938 w 2150938"/>
              <a:gd name="connsiteY2" fmla="*/ 0 h 5975"/>
              <a:gd name="connsiteX3" fmla="*/ 0 w 215093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150938" h="5975">
                <a:moveTo>
                  <a:pt x="0" y="5974"/>
                </a:moveTo>
                <a:lnTo>
                  <a:pt x="2150938" y="5975"/>
                </a:lnTo>
                <a:lnTo>
                  <a:pt x="215093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3665650" y="1242393"/>
            <a:ext cx="4708" cy="1467390"/>
          </a:xfrm>
          <a:custGeom>
            <a:avLst/>
            <a:gdLst>
              <a:gd name="connsiteX0" fmla="*/ 0 w 4708"/>
              <a:gd name="connsiteY0" fmla="*/ 1467390 h 1467390"/>
              <a:gd name="connsiteX1" fmla="*/ 4708 w 4708"/>
              <a:gd name="connsiteY1" fmla="*/ 1467390 h 1467390"/>
              <a:gd name="connsiteX2" fmla="*/ 4708 w 4708"/>
              <a:gd name="connsiteY2" fmla="*/ 0 h 1467390"/>
              <a:gd name="connsiteX3" fmla="*/ 0 w 4708"/>
              <a:gd name="connsiteY3" fmla="*/ 0 h 146739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1467390">
                <a:moveTo>
                  <a:pt x="0" y="1467390"/>
                </a:moveTo>
                <a:lnTo>
                  <a:pt x="4708" y="1467390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Freeform 34"/>
          <p:cNvSpPr/>
          <p:nvPr/>
        </p:nvSpPr>
        <p:spPr>
          <a:xfrm>
            <a:off x="3665650" y="2709783"/>
            <a:ext cx="4708" cy="5975"/>
          </a:xfrm>
          <a:custGeom>
            <a:avLst/>
            <a:gdLst>
              <a:gd name="connsiteX0" fmla="*/ 0 w 4708"/>
              <a:gd name="connsiteY0" fmla="*/ 5975 h 5975"/>
              <a:gd name="connsiteX1" fmla="*/ 4708 w 4708"/>
              <a:gd name="connsiteY1" fmla="*/ 5975 h 5975"/>
              <a:gd name="connsiteX2" fmla="*/ 4708 w 4708"/>
              <a:gd name="connsiteY2" fmla="*/ 0 h 5975"/>
              <a:gd name="connsiteX3" fmla="*/ 0 w 47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5">
                <a:moveTo>
                  <a:pt x="0" y="5975"/>
                </a:moveTo>
                <a:lnTo>
                  <a:pt x="4708" y="597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5" name="Freeform 35"/>
          <p:cNvSpPr/>
          <p:nvPr/>
        </p:nvSpPr>
        <p:spPr>
          <a:xfrm>
            <a:off x="3670358" y="2709783"/>
            <a:ext cx="2285108" cy="5975"/>
          </a:xfrm>
          <a:custGeom>
            <a:avLst/>
            <a:gdLst>
              <a:gd name="connsiteX0" fmla="*/ 0 w 2285108"/>
              <a:gd name="connsiteY0" fmla="*/ 5975 h 5975"/>
              <a:gd name="connsiteX1" fmla="*/ 2285108 w 2285108"/>
              <a:gd name="connsiteY1" fmla="*/ 5975 h 5975"/>
              <a:gd name="connsiteX2" fmla="*/ 2285108 w 2285108"/>
              <a:gd name="connsiteY2" fmla="*/ 0 h 5975"/>
              <a:gd name="connsiteX3" fmla="*/ 0 w 22851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285108" h="5975">
                <a:moveTo>
                  <a:pt x="0" y="5975"/>
                </a:moveTo>
                <a:lnTo>
                  <a:pt x="2285108" y="5975"/>
                </a:lnTo>
                <a:lnTo>
                  <a:pt x="22851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6" name="Freeform 36"/>
          <p:cNvSpPr/>
          <p:nvPr/>
        </p:nvSpPr>
        <p:spPr>
          <a:xfrm>
            <a:off x="5955466" y="1242393"/>
            <a:ext cx="4708" cy="1467391"/>
          </a:xfrm>
          <a:custGeom>
            <a:avLst/>
            <a:gdLst>
              <a:gd name="connsiteX0" fmla="*/ 0 w 4708"/>
              <a:gd name="connsiteY0" fmla="*/ 1467391 h 1467391"/>
              <a:gd name="connsiteX1" fmla="*/ 4708 w 4708"/>
              <a:gd name="connsiteY1" fmla="*/ 1467391 h 1467391"/>
              <a:gd name="connsiteX2" fmla="*/ 4708 w 4708"/>
              <a:gd name="connsiteY2" fmla="*/ 0 h 1467391"/>
              <a:gd name="connsiteX3" fmla="*/ 0 w 4708"/>
              <a:gd name="connsiteY3" fmla="*/ 0 h 14673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1467391">
                <a:moveTo>
                  <a:pt x="0" y="1467391"/>
                </a:moveTo>
                <a:lnTo>
                  <a:pt x="4708" y="1467391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7" name="Freeform 37"/>
          <p:cNvSpPr/>
          <p:nvPr/>
        </p:nvSpPr>
        <p:spPr>
          <a:xfrm>
            <a:off x="5955466" y="2709784"/>
            <a:ext cx="4708" cy="5975"/>
          </a:xfrm>
          <a:custGeom>
            <a:avLst/>
            <a:gdLst>
              <a:gd name="connsiteX0" fmla="*/ 0 w 4708"/>
              <a:gd name="connsiteY0" fmla="*/ 5975 h 5975"/>
              <a:gd name="connsiteX1" fmla="*/ 4708 w 4708"/>
              <a:gd name="connsiteY1" fmla="*/ 5975 h 5975"/>
              <a:gd name="connsiteX2" fmla="*/ 4708 w 4708"/>
              <a:gd name="connsiteY2" fmla="*/ 0 h 5975"/>
              <a:gd name="connsiteX3" fmla="*/ 0 w 47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5">
                <a:moveTo>
                  <a:pt x="0" y="5975"/>
                </a:moveTo>
                <a:lnTo>
                  <a:pt x="4708" y="597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Freeform 38"/>
          <p:cNvSpPr/>
          <p:nvPr/>
        </p:nvSpPr>
        <p:spPr>
          <a:xfrm>
            <a:off x="5955466" y="2709784"/>
            <a:ext cx="4708" cy="5975"/>
          </a:xfrm>
          <a:custGeom>
            <a:avLst/>
            <a:gdLst>
              <a:gd name="connsiteX0" fmla="*/ 0 w 4708"/>
              <a:gd name="connsiteY0" fmla="*/ 5975 h 5975"/>
              <a:gd name="connsiteX1" fmla="*/ 4708 w 4708"/>
              <a:gd name="connsiteY1" fmla="*/ 5975 h 5975"/>
              <a:gd name="connsiteX2" fmla="*/ 4708 w 4708"/>
              <a:gd name="connsiteY2" fmla="*/ 0 h 5975"/>
              <a:gd name="connsiteX3" fmla="*/ 0 w 4708"/>
              <a:gd name="connsiteY3" fmla="*/ 0 h 59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08" h="5975">
                <a:moveTo>
                  <a:pt x="0" y="5975"/>
                </a:moveTo>
                <a:lnTo>
                  <a:pt x="4708" y="5975"/>
                </a:lnTo>
                <a:lnTo>
                  <a:pt x="4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D5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9" name="Picture 39"/>
          <p:cNvPicPr>
            <a:picLocks noChangeAspect="0" noChangeArrowheads="0"/>
          </p:cNvPicPr>
          <p:nvPr/>
        </p:nvPicPr>
        <p:blipFill>
          <a:blip r:embed="rId_d5MY" cstate="print"/>
          <a:srcRect/>
          <a:stretch>
            <a:fillRect/>
          </a:stretch>
        </p:blipFill>
        <p:spPr bwMode="auto">
          <a:xfrm>
            <a:off x="2158111" y="7979181"/>
            <a:ext cx="3336925" cy="6178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Microsoft</Manager>
  <Company>Flyingbee Software Co., LTD, Powered by Flyingbee PDF SDK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synthese trt des dyschromies.pptx</dc:title>
  <dc:creator>Flyingbee Software Co., LTD</dc:creator>
  <cp:lastModifiedBy>61b9a759cb9846b8460809c6dac2088e</cp:lastModifiedBy>
  <cp:revision>3</cp:revision>
  <dcterms:created xsi:type="dcterms:W3CDTF">2026-02-22T04:28:04Z</dcterms:created>
  <dcterms:modified xsi:type="dcterms:W3CDTF">2026-02-22T04:28:04Z</dcterms:modified>
</cp:coreProperties>
</file>