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	<Relationship Id="rId13" Type="http://schemas.openxmlformats.org/officeDocument/2006/relationships/slide" Target="slides/slide8.xml"/>
	<Relationship Id="rId14" Type="http://schemas.openxmlformats.org/officeDocument/2006/relationships/slide" Target="slides/slide9.xml"/>
	<Relationship Id="rId15" Type="http://schemas.openxmlformats.org/officeDocument/2006/relationships/slide" Target="slides/slide10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10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2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3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4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5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6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7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8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_rels/slide9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6400" y="199781"/>
            <a:ext cx="91121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Context AI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607818" y="1834173"/>
            <a:ext cx="3276237" cy="609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CN" sz="4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Conte</a:t>
            </a:r>
            <a:r>
              <a:rPr lang="en-US" altLang="zh-CN" sz="4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x</a:t>
            </a:r>
            <a:r>
              <a:rPr lang="en-US" altLang="zh-CN" sz="4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Freeform 5"/>
          <p:cNvSpPr/>
          <p:nvPr/>
        </p:nvSpPr>
        <p:spPr>
          <a:xfrm>
            <a:off x="5689600" y="2463800"/>
            <a:ext cx="812800" cy="25400"/>
          </a:xfrm>
          <a:custGeom>
            <a:avLst/>
            <a:gdLst>
              <a:gd name="connsiteX0" fmla="*/ 0 w 812800"/>
              <a:gd name="connsiteY0" fmla="*/ 0 h 25400"/>
              <a:gd name="connsiteX1" fmla="*/ 812800 w 812800"/>
              <a:gd name="connsiteY1" fmla="*/ 0 h 25400"/>
              <a:gd name="connsiteX2" fmla="*/ 812800 w 812800"/>
              <a:gd name="connsiteY2" fmla="*/ 25400 h 25400"/>
              <a:gd name="connsiteX3" fmla="*/ 0 w 812800"/>
              <a:gd name="connsiteY3" fmla="*/ 25400 h 25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812800" h="25400">
                <a:moveTo>
                  <a:pt x="0" y="0"/>
                </a:moveTo>
                <a:lnTo>
                  <a:pt x="812800" y="0"/>
                </a:lnTo>
                <a:lnTo>
                  <a:pt x="812800" y="25400"/>
                </a:lnTo>
                <a:lnTo>
                  <a:pt x="0" y="2540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TextBox 6"/>
          <p:cNvSpPr txBox="1"/>
          <p:nvPr/>
        </p:nvSpPr>
        <p:spPr>
          <a:xfrm>
            <a:off x="3492202" y="2747596"/>
            <a:ext cx="5380569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Revolutionizing Knowledge Work with AI-Native</a:t>
            </a:r>
          </a:p>
          <a:p>
            <a:pPr marL="1944787">
              <a:lnSpc>
                <a:spcPts val="22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Product</a:t>
            </a:r>
            <a:r>
              <a:rPr lang="en-US" altLang="zh-CN" sz="1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ivi</a:t>
            </a:r>
            <a:r>
              <a:rPr lang="en-US" altLang="zh-CN" sz="18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ty</a:t>
            </a:r>
          </a:p>
        </p:txBody>
      </p:sp>
      <p:sp>
        <p:nvSpPr>
          <p:cNvPr id="7" name="Freeform 7"/>
          <p:cNvSpPr/>
          <p:nvPr/>
        </p:nvSpPr>
        <p:spPr>
          <a:xfrm>
            <a:off x="4083050" y="3670300"/>
            <a:ext cx="4025900" cy="1028700"/>
          </a:xfrm>
          <a:custGeom>
            <a:avLst/>
            <a:gdLst>
              <a:gd name="connsiteX0" fmla="*/ 0 w 4025900"/>
              <a:gd name="connsiteY0" fmla="*/ 0 h 1028700"/>
              <a:gd name="connsiteX1" fmla="*/ 4025900 w 4025900"/>
              <a:gd name="connsiteY1" fmla="*/ 0 h 1028700"/>
              <a:gd name="connsiteX2" fmla="*/ 4025900 w 4025900"/>
              <a:gd name="connsiteY2" fmla="*/ 1028700 h 1028700"/>
              <a:gd name="connsiteX3" fmla="*/ 0 w 4025900"/>
              <a:gd name="connsiteY3" fmla="*/ 1028700 h 1028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4025900" h="1028700">
                <a:moveTo>
                  <a:pt x="0" y="0"/>
                </a:moveTo>
                <a:lnTo>
                  <a:pt x="4025900" y="0"/>
                </a:lnTo>
                <a:lnTo>
                  <a:pt x="4025900" y="1028700"/>
                </a:lnTo>
                <a:lnTo>
                  <a:pt x="0" y="1028700"/>
                </a:lnTo>
                <a:close/>
              </a:path>
            </a:pathLst>
          </a:custGeom>
          <a:solidFill>
            <a:srgbClr val="FFFFFF">
              <a:alpha val="102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074922" y="3663442"/>
            <a:ext cx="4042156" cy="1042924"/>
          </a:xfrm>
          <a:custGeom>
            <a:avLst/>
            <a:gdLst>
              <a:gd name="connsiteX0" fmla="*/ 4042156 w 4042156"/>
              <a:gd name="connsiteY0" fmla="*/ 0 h 1042924"/>
              <a:gd name="connsiteX1" fmla="*/ 0 w 4042156"/>
              <a:gd name="connsiteY1" fmla="*/ 0 h 1042924"/>
              <a:gd name="connsiteX2" fmla="*/ 0 w 4042156"/>
              <a:gd name="connsiteY2" fmla="*/ 1042924 h 1042924"/>
              <a:gd name="connsiteX3" fmla="*/ 4042156 w 4042156"/>
              <a:gd name="connsiteY3" fmla="*/ 1042924 h 1042924"/>
              <a:gd name="connsiteX4" fmla="*/ 4042156 w 4042156"/>
              <a:gd name="connsiteY4" fmla="*/ 0 h 1042924"/>
              <a:gd name="connsiteX6" fmla="*/ 14478 w 4042156"/>
              <a:gd name="connsiteY6" fmla="*/ 57658 h 1042924"/>
              <a:gd name="connsiteX7" fmla="*/ 14478 w 4042156"/>
              <a:gd name="connsiteY7" fmla="*/ 984758 h 1042924"/>
              <a:gd name="connsiteX8" fmla="*/ 17861 w 4042156"/>
              <a:gd name="connsiteY8" fmla="*/ 1001768 h 1042924"/>
              <a:gd name="connsiteX9" fmla="*/ 27497 w 4042156"/>
              <a:gd name="connsiteY9" fmla="*/ 1016189 h 1042924"/>
              <a:gd name="connsiteX10" fmla="*/ 41917 w 4042156"/>
              <a:gd name="connsiteY10" fmla="*/ 1025824 h 1042924"/>
              <a:gd name="connsiteX11" fmla="*/ 58928 w 4042156"/>
              <a:gd name="connsiteY11" fmla="*/ 1029208 h 1042924"/>
              <a:gd name="connsiteX12" fmla="*/ 3983228 w 4042156"/>
              <a:gd name="connsiteY12" fmla="*/ 1029208 h 1042924"/>
              <a:gd name="connsiteX13" fmla="*/ 4000237 w 4042156"/>
              <a:gd name="connsiteY13" fmla="*/ 1025824 h 1042924"/>
              <a:gd name="connsiteX14" fmla="*/ 4014659 w 4042156"/>
              <a:gd name="connsiteY14" fmla="*/ 1016189 h 1042924"/>
              <a:gd name="connsiteX15" fmla="*/ 4024294 w 4042156"/>
              <a:gd name="connsiteY15" fmla="*/ 1001768 h 1042924"/>
              <a:gd name="connsiteX16" fmla="*/ 4027678 w 4042156"/>
              <a:gd name="connsiteY16" fmla="*/ 984758 h 1042924"/>
              <a:gd name="connsiteX17" fmla="*/ 4027678 w 4042156"/>
              <a:gd name="connsiteY17" fmla="*/ 57658 h 1042924"/>
              <a:gd name="connsiteX18" fmla="*/ 4024294 w 4042156"/>
              <a:gd name="connsiteY18" fmla="*/ 40648 h 1042924"/>
              <a:gd name="connsiteX19" fmla="*/ 4014659 w 4042156"/>
              <a:gd name="connsiteY19" fmla="*/ 26227 h 1042924"/>
              <a:gd name="connsiteX20" fmla="*/ 4000237 w 4042156"/>
              <a:gd name="connsiteY20" fmla="*/ 16592 h 1042924"/>
              <a:gd name="connsiteX21" fmla="*/ 3983228 w 4042156"/>
              <a:gd name="connsiteY21" fmla="*/ 13208 h 1042924"/>
              <a:gd name="connsiteX22" fmla="*/ 58928 w 4042156"/>
              <a:gd name="connsiteY22" fmla="*/ 13208 h 1042924"/>
              <a:gd name="connsiteX23" fmla="*/ 41917 w 4042156"/>
              <a:gd name="connsiteY23" fmla="*/ 16592 h 1042924"/>
              <a:gd name="connsiteX24" fmla="*/ 27497 w 4042156"/>
              <a:gd name="connsiteY24" fmla="*/ 26227 h 1042924"/>
              <a:gd name="connsiteX25" fmla="*/ 17861 w 4042156"/>
              <a:gd name="connsiteY25" fmla="*/ 40648 h 1042924"/>
              <a:gd name="connsiteX26" fmla="*/ 14478 w 4042156"/>
              <a:gd name="connsiteY26" fmla="*/ 57658 h 10429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</a:cxnLst>
            <a:rect l="l" t="t" r="r" b="b"/>
            <a:pathLst>
              <a:path w="4042156" h="1042924">
                <a:moveTo>
                  <a:pt x="4042156" y="0"/>
                </a:moveTo>
                <a:lnTo>
                  <a:pt x="0" y="0"/>
                </a:lnTo>
                <a:lnTo>
                  <a:pt x="0" y="1042924"/>
                </a:lnTo>
                <a:lnTo>
                  <a:pt x="4042156" y="1042924"/>
                </a:lnTo>
                <a:lnTo>
                  <a:pt x="4042156" y="0"/>
                </a:lnTo>
                <a:moveTo>
                  <a:pt x="14478" y="57658"/>
                </a:moveTo>
                <a:lnTo>
                  <a:pt x="14478" y="984758"/>
                </a:lnTo>
                <a:cubicBezTo>
                  <a:pt x="14478" y="990652"/>
                  <a:pt x="15606" y="996322"/>
                  <a:pt x="17861" y="1001768"/>
                </a:cubicBezTo>
                <a:cubicBezTo>
                  <a:pt x="20117" y="1007214"/>
                  <a:pt x="23328" y="1012021"/>
                  <a:pt x="27497" y="1016189"/>
                </a:cubicBezTo>
                <a:cubicBezTo>
                  <a:pt x="31664" y="1020357"/>
                  <a:pt x="36471" y="1023569"/>
                  <a:pt x="41917" y="1025824"/>
                </a:cubicBezTo>
                <a:cubicBezTo>
                  <a:pt x="47363" y="1028080"/>
                  <a:pt x="53034" y="1029208"/>
                  <a:pt x="58928" y="1029208"/>
                </a:cubicBezTo>
                <a:lnTo>
                  <a:pt x="3983228" y="1029208"/>
                </a:lnTo>
                <a:cubicBezTo>
                  <a:pt x="3989122" y="1029208"/>
                  <a:pt x="3994792" y="1028080"/>
                  <a:pt x="4000237" y="1025824"/>
                </a:cubicBezTo>
                <a:cubicBezTo>
                  <a:pt x="4005683" y="1023569"/>
                  <a:pt x="4010491" y="1020357"/>
                  <a:pt x="4014659" y="1016189"/>
                </a:cubicBezTo>
                <a:cubicBezTo>
                  <a:pt x="4018827" y="1012021"/>
                  <a:pt x="4022038" y="1007214"/>
                  <a:pt x="4024294" y="1001768"/>
                </a:cubicBezTo>
                <a:cubicBezTo>
                  <a:pt x="4026550" y="996322"/>
                  <a:pt x="4027677" y="990652"/>
                  <a:pt x="4027678" y="984758"/>
                </a:cubicBezTo>
                <a:lnTo>
                  <a:pt x="4027678" y="57658"/>
                </a:lnTo>
                <a:cubicBezTo>
                  <a:pt x="4027677" y="51764"/>
                  <a:pt x="4026550" y="46094"/>
                  <a:pt x="4024294" y="40648"/>
                </a:cubicBezTo>
                <a:cubicBezTo>
                  <a:pt x="4022038" y="35202"/>
                  <a:pt x="4018827" y="30395"/>
                  <a:pt x="4014659" y="26227"/>
                </a:cubicBezTo>
                <a:cubicBezTo>
                  <a:pt x="4010491" y="22059"/>
                  <a:pt x="4005683" y="18847"/>
                  <a:pt x="4000237" y="16592"/>
                </a:cubicBezTo>
                <a:cubicBezTo>
                  <a:pt x="3994792" y="14336"/>
                  <a:pt x="3989122" y="13208"/>
                  <a:pt x="3983228" y="13208"/>
                </a:cubicBezTo>
                <a:lnTo>
                  <a:pt x="58928" y="13208"/>
                </a:lnTo>
                <a:cubicBezTo>
                  <a:pt x="53034" y="13208"/>
                  <a:pt x="47363" y="14336"/>
                  <a:pt x="41917" y="16592"/>
                </a:cubicBezTo>
                <a:cubicBezTo>
                  <a:pt x="36471" y="18847"/>
                  <a:pt x="31664" y="22059"/>
                  <a:pt x="27497" y="26227"/>
                </a:cubicBezTo>
                <a:cubicBezTo>
                  <a:pt x="23328" y="30395"/>
                  <a:pt x="20117" y="35202"/>
                  <a:pt x="17861" y="40648"/>
                </a:cubicBezTo>
                <a:cubicBezTo>
                  <a:pt x="15606" y="46094"/>
                  <a:pt x="14478" y="51764"/>
                  <a:pt x="14478" y="57658"/>
                </a:cubicBezTo>
                <a:close/>
              </a:path>
            </a:pathLst>
          </a:custGeom>
          <a:solidFill>
            <a:srgbClr val="FFFFFF">
              <a:alpha val="2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5113238" y="3931627"/>
            <a:ext cx="2121783" cy="381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3000"/>
              </a:lnSpc>
              <a:spcBef>
                <a:spcPts val="0"/>
              </a:spcBef>
            </a:pPr>
            <a:r>
              <a:rPr lang="en-US" altLang="zh-CN" sz="30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2.5 Tr</a:t>
            </a:r>
            <a:r>
              <a:rPr lang="en-US" altLang="zh-CN" sz="30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ill</a:t>
            </a:r>
            <a:r>
              <a:rPr lang="en-US" altLang="zh-CN" sz="30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394895" y="4352192"/>
            <a:ext cx="355195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Hours of Annual Knowledge Work</a:t>
            </a:r>
            <a:r>
              <a:rPr lang="en-US" altLang="zh-CN" sz="10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R</a:t>
            </a:r>
            <a:r>
              <a:rPr lang="en-US" altLang="zh-CN" sz="10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eady for Automation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981575" y="5147896"/>
            <a:ext cx="412293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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572125" y="5178181"/>
            <a:ext cx="71660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→</a:t>
            </a:r>
            <a:r>
              <a:rPr lang="en-US" altLang="zh-CN" sz="18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 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543675" y="5178181"/>
            <a:ext cx="716605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→</a:t>
            </a:r>
            <a:r>
              <a:rPr lang="en-US" altLang="zh-CN" sz="18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 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06400" y="6697785"/>
            <a:ext cx="545534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July 2025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576943" y="6697785"/>
            <a:ext cx="33631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 / 12</a:t>
            </a:r>
          </a:p>
        </p:txBody>
      </p:sp>
      <p:sp>
        <p:nvSpPr>
          <p:cNvPr id="16" name="TextBox 16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17" name="TextBox 17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18" name="TextBox 18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19" name="TextBox 19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20" name="TextBox 20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21" name="TextBox 21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22" name="TextBox 22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23" name="TextBox 23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657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7488112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Series A Funding: $25M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to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Scale AI-Native Productivit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y 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Revolution</a:t>
            </a:r>
          </a:p>
        </p:txBody>
      </p:sp>
      <p:sp>
        <p:nvSpPr>
          <p:cNvPr id="6" name="Freeform 6"/>
          <p:cNvSpPr/>
          <p:nvPr/>
        </p:nvSpPr>
        <p:spPr>
          <a:xfrm>
            <a:off x="406400" y="1403350"/>
            <a:ext cx="5486400" cy="1295400"/>
          </a:xfrm>
          <a:custGeom>
            <a:avLst/>
            <a:gdLst>
              <a:gd name="connsiteX0" fmla="*/ 0 w 5486400"/>
              <a:gd name="connsiteY0" fmla="*/ 0 h 1295400"/>
              <a:gd name="connsiteX1" fmla="*/ 5486400 w 5486400"/>
              <a:gd name="connsiteY1" fmla="*/ 0 h 1295400"/>
              <a:gd name="connsiteX2" fmla="*/ 5486400 w 5486400"/>
              <a:gd name="connsiteY2" fmla="*/ 1295400 h 1295400"/>
              <a:gd name="connsiteX3" fmla="*/ 0 w 5486400"/>
              <a:gd name="connsiteY3" fmla="*/ 1295400 h 1295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295400">
                <a:moveTo>
                  <a:pt x="0" y="0"/>
                </a:moveTo>
                <a:lnTo>
                  <a:pt x="5486400" y="0"/>
                </a:lnTo>
                <a:lnTo>
                  <a:pt x="5486400" y="1295400"/>
                </a:lnTo>
                <a:lnTo>
                  <a:pt x="0" y="1295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19100" y="32575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06400" y="3257550"/>
            <a:ext cx="50800" cy="342900"/>
          </a:xfrm>
          <a:custGeom>
            <a:avLst/>
            <a:gdLst>
              <a:gd name="connsiteX0" fmla="*/ 0 w 50800"/>
              <a:gd name="connsiteY0" fmla="*/ 342900 h 342900"/>
              <a:gd name="connsiteX1" fmla="*/ 50800 w 50800"/>
              <a:gd name="connsiteY1" fmla="*/ 342900 h 342900"/>
              <a:gd name="connsiteX2" fmla="*/ 50800 w 50800"/>
              <a:gd name="connsiteY2" fmla="*/ 0 h 342900"/>
              <a:gd name="connsiteX3" fmla="*/ 0 w 50800"/>
              <a:gd name="connsiteY3" fmla="*/ 0 h 342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342900">
                <a:moveTo>
                  <a:pt x="0" y="342900"/>
                </a:moveTo>
                <a:lnTo>
                  <a:pt x="50800" y="3429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19100" y="38925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7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7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1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7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1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1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0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06400" y="38925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419100" y="45275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1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406400" y="45275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419100" y="51625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6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1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2"/>
                  <a:pt x="5448349" y="6707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6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8"/>
                  <a:pt x="5465138" y="510822"/>
                </a:cubicBezTo>
                <a:cubicBezTo>
                  <a:pt x="5463285" y="513595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4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406400" y="51625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TextBox 15"/>
          <p:cNvSpPr txBox="1"/>
          <p:nvPr/>
        </p:nvSpPr>
        <p:spPr>
          <a:xfrm>
            <a:off x="635000" y="1653931"/>
            <a:ext cx="149834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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Series A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Ta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rget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35000" y="1948961"/>
            <a:ext cx="995183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$25M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35000" y="2307492"/>
            <a:ext cx="207523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18-month runway to profitability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06400" y="2942981"/>
            <a:ext cx="180989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Strategic Use of Funds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33400" y="3475892"/>
            <a:ext cx="2330223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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Product Development &amp; AI Research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380930" y="3400181"/>
            <a:ext cx="538689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$10M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590381" y="3592635"/>
            <a:ext cx="32851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40%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33400" y="4110892"/>
            <a:ext cx="189149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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Enterprise Sales &amp; Marketing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224363" y="4035181"/>
            <a:ext cx="70432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4A90C2"/>
                </a:solidFill>
                <a:latin typeface="Inter-Regular" pitchFamily="18" charset="0"/>
                <a:cs typeface="Inter-Regular" pitchFamily="18" charset="0"/>
              </a:rPr>
              <a:t>$8.75M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596235" y="4227635"/>
            <a:ext cx="32263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35%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33400" y="4745892"/>
            <a:ext cx="1936022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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Engineering Team Expansion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454551" y="4670181"/>
            <a:ext cx="46476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$5M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593556" y="4862635"/>
            <a:ext cx="32528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33400" y="5380892"/>
            <a:ext cx="180479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FF8C00"/>
                </a:solidFill>
                <a:latin typeface="FontAwesome6Free-Solid" pitchFamily="18" charset="0"/>
                <a:cs typeface="FontAwesome6Free-Solid" pitchFamily="18" charset="0"/>
              </a:rPr>
              <a:t>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Operations &amp; In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fr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astructure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5242024" y="5305181"/>
            <a:ext cx="678109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$1.25M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5651103" y="5497635"/>
            <a:ext cx="267528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5%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6299200" y="1444381"/>
            <a:ext cx="199770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Use of Funds Distribution</a:t>
            </a:r>
          </a:p>
        </p:txBody>
      </p:sp>
      <p:sp>
        <p:nvSpPr>
          <p:cNvPr id="32" name="Freeform 32"/>
          <p:cNvSpPr/>
          <p:nvPr/>
        </p:nvSpPr>
        <p:spPr>
          <a:xfrm>
            <a:off x="6299200" y="1758950"/>
            <a:ext cx="5486400" cy="3733800"/>
          </a:xfrm>
          <a:custGeom>
            <a:avLst/>
            <a:gdLst>
              <a:gd name="connsiteX0" fmla="*/ 0 w 5486400"/>
              <a:gd name="connsiteY0" fmla="*/ 3683000 h 3733800"/>
              <a:gd name="connsiteX1" fmla="*/ 0 w 5486400"/>
              <a:gd name="connsiteY1" fmla="*/ 50800 h 3733800"/>
              <a:gd name="connsiteX2" fmla="*/ 976 w 5486400"/>
              <a:gd name="connsiteY2" fmla="*/ 40889 h 3733800"/>
              <a:gd name="connsiteX3" fmla="*/ 3867 w 5486400"/>
              <a:gd name="connsiteY3" fmla="*/ 31359 h 3733800"/>
              <a:gd name="connsiteX4" fmla="*/ 8561 w 5486400"/>
              <a:gd name="connsiteY4" fmla="*/ 22577 h 3733800"/>
              <a:gd name="connsiteX5" fmla="*/ 14879 w 5486400"/>
              <a:gd name="connsiteY5" fmla="*/ 14879 h 3733800"/>
              <a:gd name="connsiteX6" fmla="*/ 22577 w 5486400"/>
              <a:gd name="connsiteY6" fmla="*/ 8561 h 3733800"/>
              <a:gd name="connsiteX7" fmla="*/ 31359 w 5486400"/>
              <a:gd name="connsiteY7" fmla="*/ 3866 h 3733800"/>
              <a:gd name="connsiteX8" fmla="*/ 40889 w 5486400"/>
              <a:gd name="connsiteY8" fmla="*/ 976 h 3733800"/>
              <a:gd name="connsiteX9" fmla="*/ 50800 w 5486400"/>
              <a:gd name="connsiteY9" fmla="*/ 0 h 3733800"/>
              <a:gd name="connsiteX10" fmla="*/ 5435600 w 5486400"/>
              <a:gd name="connsiteY10" fmla="*/ 0 h 3733800"/>
              <a:gd name="connsiteX11" fmla="*/ 5445510 w 5486400"/>
              <a:gd name="connsiteY11" fmla="*/ 976 h 3733800"/>
              <a:gd name="connsiteX12" fmla="*/ 5455039 w 5486400"/>
              <a:gd name="connsiteY12" fmla="*/ 3866 h 3733800"/>
              <a:gd name="connsiteX13" fmla="*/ 5463822 w 5486400"/>
              <a:gd name="connsiteY13" fmla="*/ 8561 h 3733800"/>
              <a:gd name="connsiteX14" fmla="*/ 5471521 w 5486400"/>
              <a:gd name="connsiteY14" fmla="*/ 14879 h 3733800"/>
              <a:gd name="connsiteX15" fmla="*/ 5477837 w 5486400"/>
              <a:gd name="connsiteY15" fmla="*/ 22577 h 3733800"/>
              <a:gd name="connsiteX16" fmla="*/ 5482532 w 5486400"/>
              <a:gd name="connsiteY16" fmla="*/ 31359 h 3733800"/>
              <a:gd name="connsiteX17" fmla="*/ 5485423 w 5486400"/>
              <a:gd name="connsiteY17" fmla="*/ 40889 h 3733800"/>
              <a:gd name="connsiteX18" fmla="*/ 5486400 w 5486400"/>
              <a:gd name="connsiteY18" fmla="*/ 50800 h 3733800"/>
              <a:gd name="connsiteX19" fmla="*/ 5486400 w 5486400"/>
              <a:gd name="connsiteY19" fmla="*/ 3683000 h 3733800"/>
              <a:gd name="connsiteX20" fmla="*/ 5485423 w 5486400"/>
              <a:gd name="connsiteY20" fmla="*/ 3692910 h 3733800"/>
              <a:gd name="connsiteX21" fmla="*/ 5482532 w 5486400"/>
              <a:gd name="connsiteY21" fmla="*/ 3702440 h 3733800"/>
              <a:gd name="connsiteX22" fmla="*/ 5477837 w 5486400"/>
              <a:gd name="connsiteY22" fmla="*/ 3711222 h 3733800"/>
              <a:gd name="connsiteX23" fmla="*/ 5471521 w 5486400"/>
              <a:gd name="connsiteY23" fmla="*/ 3718921 h 3733800"/>
              <a:gd name="connsiteX24" fmla="*/ 5463822 w 5486400"/>
              <a:gd name="connsiteY24" fmla="*/ 3725238 h 3733800"/>
              <a:gd name="connsiteX25" fmla="*/ 5455040 w 5486400"/>
              <a:gd name="connsiteY25" fmla="*/ 3729932 h 3733800"/>
              <a:gd name="connsiteX26" fmla="*/ 5445511 w 5486400"/>
              <a:gd name="connsiteY26" fmla="*/ 3732823 h 3733800"/>
              <a:gd name="connsiteX27" fmla="*/ 5435600 w 5486400"/>
              <a:gd name="connsiteY27" fmla="*/ 3733800 h 3733800"/>
              <a:gd name="connsiteX28" fmla="*/ 50800 w 5486400"/>
              <a:gd name="connsiteY28" fmla="*/ 3733800 h 3733800"/>
              <a:gd name="connsiteX29" fmla="*/ 40890 w 5486400"/>
              <a:gd name="connsiteY29" fmla="*/ 3732823 h 3733800"/>
              <a:gd name="connsiteX30" fmla="*/ 31359 w 5486400"/>
              <a:gd name="connsiteY30" fmla="*/ 3729932 h 3733800"/>
              <a:gd name="connsiteX31" fmla="*/ 22577 w 5486400"/>
              <a:gd name="connsiteY31" fmla="*/ 3725238 h 3733800"/>
              <a:gd name="connsiteX32" fmla="*/ 14879 w 5486400"/>
              <a:gd name="connsiteY32" fmla="*/ 3718921 h 3733800"/>
              <a:gd name="connsiteX33" fmla="*/ 8561 w 5486400"/>
              <a:gd name="connsiteY33" fmla="*/ 3711223 h 3733800"/>
              <a:gd name="connsiteX34" fmla="*/ 3867 w 5486400"/>
              <a:gd name="connsiteY34" fmla="*/ 3702440 h 3733800"/>
              <a:gd name="connsiteX35" fmla="*/ 976 w 5486400"/>
              <a:gd name="connsiteY35" fmla="*/ 3692910 h 3733800"/>
              <a:gd name="connsiteX36" fmla="*/ 0 w 5486400"/>
              <a:gd name="connsiteY36" fmla="*/ 3683000 h 3733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3733800">
                <a:moveTo>
                  <a:pt x="0" y="368300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1" y="17238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8"/>
                  <a:pt x="5475984" y="19803"/>
                  <a:pt x="5477837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3683000"/>
                </a:lnTo>
                <a:cubicBezTo>
                  <a:pt x="5486400" y="3686335"/>
                  <a:pt x="5486074" y="3689639"/>
                  <a:pt x="5485423" y="3692910"/>
                </a:cubicBezTo>
                <a:cubicBezTo>
                  <a:pt x="5484772" y="3696181"/>
                  <a:pt x="5483808" y="3699358"/>
                  <a:pt x="5482532" y="3702440"/>
                </a:cubicBezTo>
                <a:cubicBezTo>
                  <a:pt x="5481255" y="3705521"/>
                  <a:pt x="5479691" y="3708449"/>
                  <a:pt x="5477837" y="3711222"/>
                </a:cubicBezTo>
                <a:cubicBezTo>
                  <a:pt x="5475984" y="3713996"/>
                  <a:pt x="5473879" y="3716562"/>
                  <a:pt x="5471521" y="3718921"/>
                </a:cubicBezTo>
                <a:cubicBezTo>
                  <a:pt x="5469162" y="3721279"/>
                  <a:pt x="5466595" y="3723385"/>
                  <a:pt x="5463822" y="3725238"/>
                </a:cubicBezTo>
                <a:cubicBezTo>
                  <a:pt x="5461048" y="3727091"/>
                  <a:pt x="5458121" y="3728656"/>
                  <a:pt x="5455040" y="3729932"/>
                </a:cubicBezTo>
                <a:cubicBezTo>
                  <a:pt x="5451958" y="3731209"/>
                  <a:pt x="5448781" y="3732172"/>
                  <a:pt x="5445511" y="3732823"/>
                </a:cubicBezTo>
                <a:cubicBezTo>
                  <a:pt x="5442239" y="3733474"/>
                  <a:pt x="5438936" y="3733800"/>
                  <a:pt x="5435600" y="3733800"/>
                </a:cubicBezTo>
                <a:lnTo>
                  <a:pt x="50800" y="3733800"/>
                </a:lnTo>
                <a:cubicBezTo>
                  <a:pt x="47465" y="3733800"/>
                  <a:pt x="44161" y="3733474"/>
                  <a:pt x="40890" y="3732823"/>
                </a:cubicBezTo>
                <a:cubicBezTo>
                  <a:pt x="37618" y="3732172"/>
                  <a:pt x="34441" y="3731209"/>
                  <a:pt x="31359" y="3729932"/>
                </a:cubicBezTo>
                <a:cubicBezTo>
                  <a:pt x="28278" y="3728656"/>
                  <a:pt x="25350" y="3727091"/>
                  <a:pt x="22577" y="3725238"/>
                </a:cubicBezTo>
                <a:cubicBezTo>
                  <a:pt x="19803" y="3723385"/>
                  <a:pt x="17237" y="3721279"/>
                  <a:pt x="14879" y="3718921"/>
                </a:cubicBezTo>
                <a:cubicBezTo>
                  <a:pt x="12521" y="3716562"/>
                  <a:pt x="10414" y="3713996"/>
                  <a:pt x="8561" y="3711223"/>
                </a:cubicBezTo>
                <a:cubicBezTo>
                  <a:pt x="6708" y="3708449"/>
                  <a:pt x="5143" y="3705521"/>
                  <a:pt x="3867" y="3702440"/>
                </a:cubicBezTo>
                <a:cubicBezTo>
                  <a:pt x="2591" y="3699358"/>
                  <a:pt x="1627" y="3696181"/>
                  <a:pt x="976" y="3692910"/>
                </a:cubicBezTo>
                <a:cubicBezTo>
                  <a:pt x="326" y="3689639"/>
                  <a:pt x="0" y="3686335"/>
                  <a:pt x="0" y="36830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6311900" y="5695950"/>
            <a:ext cx="5473700" cy="1162050"/>
          </a:xfrm>
          <a:custGeom>
            <a:avLst/>
            <a:gdLst>
              <a:gd name="connsiteX0" fmla="*/ 0 w 5473700"/>
              <a:gd name="connsiteY0" fmla="*/ 1162050 h 1162050"/>
              <a:gd name="connsiteX1" fmla="*/ 0 w 5473700"/>
              <a:gd name="connsiteY1" fmla="*/ 50800 h 1162050"/>
              <a:gd name="connsiteX2" fmla="*/ 2900 w 5473700"/>
              <a:gd name="connsiteY2" fmla="*/ 31359 h 1162050"/>
              <a:gd name="connsiteX3" fmla="*/ 11159 w 5473700"/>
              <a:gd name="connsiteY3" fmla="*/ 14879 h 1162050"/>
              <a:gd name="connsiteX4" fmla="*/ 23519 w 5473700"/>
              <a:gd name="connsiteY4" fmla="*/ 3866 h 1162050"/>
              <a:gd name="connsiteX5" fmla="*/ 38100 w 5473700"/>
              <a:gd name="connsiteY5" fmla="*/ 0 h 1162050"/>
              <a:gd name="connsiteX6" fmla="*/ 5422900 w 5473700"/>
              <a:gd name="connsiteY6" fmla="*/ 0 h 1162050"/>
              <a:gd name="connsiteX7" fmla="*/ 5432810 w 5473700"/>
              <a:gd name="connsiteY7" fmla="*/ 976 h 1162050"/>
              <a:gd name="connsiteX8" fmla="*/ 5442339 w 5473700"/>
              <a:gd name="connsiteY8" fmla="*/ 3866 h 1162050"/>
              <a:gd name="connsiteX9" fmla="*/ 5451122 w 5473700"/>
              <a:gd name="connsiteY9" fmla="*/ 8560 h 1162050"/>
              <a:gd name="connsiteX10" fmla="*/ 5458821 w 5473700"/>
              <a:gd name="connsiteY10" fmla="*/ 14879 h 1162050"/>
              <a:gd name="connsiteX11" fmla="*/ 5465137 w 5473700"/>
              <a:gd name="connsiteY11" fmla="*/ 22576 h 1162050"/>
              <a:gd name="connsiteX12" fmla="*/ 5469832 w 5473700"/>
              <a:gd name="connsiteY12" fmla="*/ 31359 h 1162050"/>
              <a:gd name="connsiteX13" fmla="*/ 5472723 w 5473700"/>
              <a:gd name="connsiteY13" fmla="*/ 40889 h 1162050"/>
              <a:gd name="connsiteX14" fmla="*/ 5473700 w 5473700"/>
              <a:gd name="connsiteY14" fmla="*/ 50800 h 1162050"/>
              <a:gd name="connsiteX15" fmla="*/ 5473700 w 5473700"/>
              <a:gd name="connsiteY15" fmla="*/ 1162050 h 1162050"/>
              <a:gd name="connsiteX16" fmla="*/ 0 w 5473700"/>
              <a:gd name="connsiteY16" fmla="*/ 116205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473700" h="1162050">
                <a:moveTo>
                  <a:pt x="0" y="116205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5"/>
                  <a:pt x="7586" y="19642"/>
                  <a:pt x="11159" y="14879"/>
                </a:cubicBezTo>
                <a:cubicBezTo>
                  <a:pt x="14732" y="10115"/>
                  <a:pt x="18852" y="6444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0" y="1627"/>
                  <a:pt x="5439257" y="2590"/>
                  <a:pt x="5442339" y="3866"/>
                </a:cubicBezTo>
                <a:cubicBezTo>
                  <a:pt x="5445420" y="5143"/>
                  <a:pt x="5448348" y="6707"/>
                  <a:pt x="5451122" y="8560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7"/>
                  <a:pt x="5463284" y="19803"/>
                  <a:pt x="5465137" y="22576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8" y="34441"/>
                  <a:pt x="5472072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1162050"/>
                </a:lnTo>
                <a:lnTo>
                  <a:pt x="0" y="1162050"/>
                </a:ln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Freeform 34"/>
          <p:cNvSpPr/>
          <p:nvPr/>
        </p:nvSpPr>
        <p:spPr>
          <a:xfrm>
            <a:off x="6299200" y="5695950"/>
            <a:ext cx="5486400" cy="1162050"/>
          </a:xfrm>
          <a:custGeom>
            <a:avLst/>
            <a:gdLst>
              <a:gd name="connsiteX0" fmla="*/ 0 w 5486400"/>
              <a:gd name="connsiteY0" fmla="*/ 0 h 1162050"/>
              <a:gd name="connsiteX1" fmla="*/ 5486400 w 5486400"/>
              <a:gd name="connsiteY1" fmla="*/ 0 h 1162050"/>
              <a:gd name="connsiteX2" fmla="*/ 5486400 w 5486400"/>
              <a:gd name="connsiteY2" fmla="*/ 1162050 h 1162050"/>
              <a:gd name="connsiteX3" fmla="*/ 0 w 5486400"/>
              <a:gd name="connsiteY3" fmla="*/ 116205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162050">
                <a:moveTo>
                  <a:pt x="0" y="0"/>
                </a:moveTo>
                <a:lnTo>
                  <a:pt x="5486400" y="0"/>
                </a:lnTo>
                <a:lnTo>
                  <a:pt x="5486400" y="1162050"/>
                </a:lnTo>
                <a:lnTo>
                  <a:pt x="0" y="116205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TextBox 35"/>
          <p:cNvSpPr txBox="1"/>
          <p:nvPr/>
        </p:nvSpPr>
        <p:spPr>
          <a:xfrm>
            <a:off x="6553200" y="5888892"/>
            <a:ext cx="190373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Key Milestones with Funding</a:t>
            </a:r>
          </a:p>
        </p:txBody>
      </p:sp>
      <p:sp>
        <p:nvSpPr>
          <p:cNvPr id="36" name="Freeform 36"/>
          <p:cNvSpPr/>
          <p:nvPr/>
        </p:nvSpPr>
        <p:spPr>
          <a:xfrm>
            <a:off x="6477000" y="6178550"/>
            <a:ext cx="50800" cy="50800"/>
          </a:xfrm>
          <a:custGeom>
            <a:avLst/>
            <a:gdLst>
              <a:gd name="connsiteX0" fmla="*/ 50800 w 50800"/>
              <a:gd name="connsiteY0" fmla="*/ 25400 h 50800"/>
              <a:gd name="connsiteX1" fmla="*/ 48866 w 50800"/>
              <a:gd name="connsiteY1" fmla="*/ 35120 h 50800"/>
              <a:gd name="connsiteX2" fmla="*/ 43361 w 50800"/>
              <a:gd name="connsiteY2" fmla="*/ 43360 h 50800"/>
              <a:gd name="connsiteX3" fmla="*/ 35120 w 50800"/>
              <a:gd name="connsiteY3" fmla="*/ 48866 h 50800"/>
              <a:gd name="connsiteX4" fmla="*/ 25400 w 50800"/>
              <a:gd name="connsiteY4" fmla="*/ 50800 h 50800"/>
              <a:gd name="connsiteX5" fmla="*/ 15680 w 50800"/>
              <a:gd name="connsiteY5" fmla="*/ 48866 h 50800"/>
              <a:gd name="connsiteX6" fmla="*/ 7439 w 50800"/>
              <a:gd name="connsiteY6" fmla="*/ 43360 h 50800"/>
              <a:gd name="connsiteX7" fmla="*/ 1933 w 50800"/>
              <a:gd name="connsiteY7" fmla="*/ 35120 h 50800"/>
              <a:gd name="connsiteX8" fmla="*/ 0 w 50800"/>
              <a:gd name="connsiteY8" fmla="*/ 25400 h 50800"/>
              <a:gd name="connsiteX9" fmla="*/ 1933 w 50800"/>
              <a:gd name="connsiteY9" fmla="*/ 15679 h 50800"/>
              <a:gd name="connsiteX10" fmla="*/ 7439 w 50800"/>
              <a:gd name="connsiteY10" fmla="*/ 7439 h 50800"/>
              <a:gd name="connsiteX11" fmla="*/ 15680 w 50800"/>
              <a:gd name="connsiteY11" fmla="*/ 1933 h 50800"/>
              <a:gd name="connsiteX12" fmla="*/ 25400 w 50800"/>
              <a:gd name="connsiteY12" fmla="*/ 0 h 50800"/>
              <a:gd name="connsiteX13" fmla="*/ 35119 w 50800"/>
              <a:gd name="connsiteY13" fmla="*/ 1933 h 50800"/>
              <a:gd name="connsiteX14" fmla="*/ 43361 w 50800"/>
              <a:gd name="connsiteY14" fmla="*/ 7439 h 50800"/>
              <a:gd name="connsiteX15" fmla="*/ 48866 w 50800"/>
              <a:gd name="connsiteY15" fmla="*/ 15679 h 50800"/>
              <a:gd name="connsiteX16" fmla="*/ 50800 w 50800"/>
              <a:gd name="connsiteY16" fmla="*/ 25400 h 50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0800" h="50800">
                <a:moveTo>
                  <a:pt x="50800" y="25400"/>
                </a:moveTo>
                <a:cubicBezTo>
                  <a:pt x="50800" y="28768"/>
                  <a:pt x="50155" y="32008"/>
                  <a:pt x="48866" y="35120"/>
                </a:cubicBezTo>
                <a:cubicBezTo>
                  <a:pt x="47577" y="38231"/>
                  <a:pt x="45742" y="40978"/>
                  <a:pt x="43361" y="43360"/>
                </a:cubicBezTo>
                <a:cubicBezTo>
                  <a:pt x="40979" y="45742"/>
                  <a:pt x="38231" y="47577"/>
                  <a:pt x="35120" y="48866"/>
                </a:cubicBezTo>
                <a:cubicBezTo>
                  <a:pt x="32008" y="50155"/>
                  <a:pt x="28768" y="50800"/>
                  <a:pt x="25400" y="50800"/>
                </a:cubicBezTo>
                <a:cubicBezTo>
                  <a:pt x="22032" y="50800"/>
                  <a:pt x="18791" y="50155"/>
                  <a:pt x="15680" y="48866"/>
                </a:cubicBezTo>
                <a:cubicBezTo>
                  <a:pt x="12567" y="47577"/>
                  <a:pt x="9821" y="45742"/>
                  <a:pt x="7439" y="43360"/>
                </a:cubicBezTo>
                <a:cubicBezTo>
                  <a:pt x="5057" y="40978"/>
                  <a:pt x="3222" y="38231"/>
                  <a:pt x="1933" y="35120"/>
                </a:cubicBezTo>
                <a:cubicBezTo>
                  <a:pt x="645" y="32008"/>
                  <a:pt x="0" y="28768"/>
                  <a:pt x="0" y="25400"/>
                </a:cubicBezTo>
                <a:cubicBezTo>
                  <a:pt x="0" y="22032"/>
                  <a:pt x="645" y="18791"/>
                  <a:pt x="1933" y="15679"/>
                </a:cubicBezTo>
                <a:cubicBezTo>
                  <a:pt x="3222" y="12567"/>
                  <a:pt x="5057" y="9820"/>
                  <a:pt x="7439" y="7439"/>
                </a:cubicBezTo>
                <a:cubicBezTo>
                  <a:pt x="9821" y="5057"/>
                  <a:pt x="12567" y="3222"/>
                  <a:pt x="15680" y="1933"/>
                </a:cubicBezTo>
                <a:cubicBezTo>
                  <a:pt x="18791" y="644"/>
                  <a:pt x="22032" y="0"/>
                  <a:pt x="25400" y="0"/>
                </a:cubicBezTo>
                <a:cubicBezTo>
                  <a:pt x="28768" y="0"/>
                  <a:pt x="32008" y="644"/>
                  <a:pt x="35119" y="1933"/>
                </a:cubicBezTo>
                <a:cubicBezTo>
                  <a:pt x="38231" y="3222"/>
                  <a:pt x="40979" y="5057"/>
                  <a:pt x="43361" y="7439"/>
                </a:cubicBezTo>
                <a:cubicBezTo>
                  <a:pt x="45742" y="9820"/>
                  <a:pt x="47577" y="12567"/>
                  <a:pt x="48866" y="15679"/>
                </a:cubicBezTo>
                <a:cubicBezTo>
                  <a:pt x="50155" y="18791"/>
                  <a:pt x="50800" y="22032"/>
                  <a:pt x="50800" y="25400"/>
                </a:cubicBez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7" name="TextBox 37"/>
          <p:cNvSpPr txBox="1"/>
          <p:nvPr/>
        </p:nvSpPr>
        <p:spPr>
          <a:xfrm>
            <a:off x="6604000" y="6167804"/>
            <a:ext cx="195327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lang="en-US" altLang="zh-CN" sz="8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Scale to 1,000+ enterprise customers</a:t>
            </a:r>
          </a:p>
        </p:txBody>
      </p:sp>
      <p:sp>
        <p:nvSpPr>
          <p:cNvPr id="38" name="Freeform 38"/>
          <p:cNvSpPr/>
          <p:nvPr/>
        </p:nvSpPr>
        <p:spPr>
          <a:xfrm>
            <a:off x="6477000" y="6407150"/>
            <a:ext cx="50800" cy="50800"/>
          </a:xfrm>
          <a:custGeom>
            <a:avLst/>
            <a:gdLst>
              <a:gd name="connsiteX0" fmla="*/ 50800 w 50800"/>
              <a:gd name="connsiteY0" fmla="*/ 25400 h 50800"/>
              <a:gd name="connsiteX1" fmla="*/ 48866 w 50800"/>
              <a:gd name="connsiteY1" fmla="*/ 35119 h 50800"/>
              <a:gd name="connsiteX2" fmla="*/ 43361 w 50800"/>
              <a:gd name="connsiteY2" fmla="*/ 43360 h 50800"/>
              <a:gd name="connsiteX3" fmla="*/ 35120 w 50800"/>
              <a:gd name="connsiteY3" fmla="*/ 48866 h 50800"/>
              <a:gd name="connsiteX4" fmla="*/ 25400 w 50800"/>
              <a:gd name="connsiteY4" fmla="*/ 50800 h 50800"/>
              <a:gd name="connsiteX5" fmla="*/ 15680 w 50800"/>
              <a:gd name="connsiteY5" fmla="*/ 48866 h 50800"/>
              <a:gd name="connsiteX6" fmla="*/ 7439 w 50800"/>
              <a:gd name="connsiteY6" fmla="*/ 43360 h 50800"/>
              <a:gd name="connsiteX7" fmla="*/ 1933 w 50800"/>
              <a:gd name="connsiteY7" fmla="*/ 35119 h 50800"/>
              <a:gd name="connsiteX8" fmla="*/ 0 w 50800"/>
              <a:gd name="connsiteY8" fmla="*/ 25400 h 50800"/>
              <a:gd name="connsiteX9" fmla="*/ 1933 w 50800"/>
              <a:gd name="connsiteY9" fmla="*/ 15679 h 50800"/>
              <a:gd name="connsiteX10" fmla="*/ 7439 w 50800"/>
              <a:gd name="connsiteY10" fmla="*/ 7439 h 50800"/>
              <a:gd name="connsiteX11" fmla="*/ 15680 w 50800"/>
              <a:gd name="connsiteY11" fmla="*/ 1933 h 50800"/>
              <a:gd name="connsiteX12" fmla="*/ 25400 w 50800"/>
              <a:gd name="connsiteY12" fmla="*/ 0 h 50800"/>
              <a:gd name="connsiteX13" fmla="*/ 35119 w 50800"/>
              <a:gd name="connsiteY13" fmla="*/ 1933 h 50800"/>
              <a:gd name="connsiteX14" fmla="*/ 43361 w 50800"/>
              <a:gd name="connsiteY14" fmla="*/ 7439 h 50800"/>
              <a:gd name="connsiteX15" fmla="*/ 48866 w 50800"/>
              <a:gd name="connsiteY15" fmla="*/ 15679 h 50800"/>
              <a:gd name="connsiteX16" fmla="*/ 50800 w 50800"/>
              <a:gd name="connsiteY16" fmla="*/ 25400 h 50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0800" h="50800">
                <a:moveTo>
                  <a:pt x="50800" y="25400"/>
                </a:moveTo>
                <a:cubicBezTo>
                  <a:pt x="50800" y="28768"/>
                  <a:pt x="50155" y="32007"/>
                  <a:pt x="48866" y="35119"/>
                </a:cubicBezTo>
                <a:cubicBezTo>
                  <a:pt x="47577" y="38231"/>
                  <a:pt x="45742" y="40978"/>
                  <a:pt x="43361" y="43360"/>
                </a:cubicBezTo>
                <a:cubicBezTo>
                  <a:pt x="40979" y="45742"/>
                  <a:pt x="38231" y="47577"/>
                  <a:pt x="35120" y="48866"/>
                </a:cubicBezTo>
                <a:cubicBezTo>
                  <a:pt x="32008" y="50155"/>
                  <a:pt x="28768" y="50800"/>
                  <a:pt x="25400" y="50800"/>
                </a:cubicBezTo>
                <a:cubicBezTo>
                  <a:pt x="22032" y="50800"/>
                  <a:pt x="18791" y="50155"/>
                  <a:pt x="15680" y="48866"/>
                </a:cubicBezTo>
                <a:cubicBezTo>
                  <a:pt x="12567" y="47577"/>
                  <a:pt x="9821" y="45742"/>
                  <a:pt x="7439" y="43360"/>
                </a:cubicBezTo>
                <a:cubicBezTo>
                  <a:pt x="5057" y="40978"/>
                  <a:pt x="3222" y="38231"/>
                  <a:pt x="1933" y="35119"/>
                </a:cubicBezTo>
                <a:cubicBezTo>
                  <a:pt x="645" y="32007"/>
                  <a:pt x="0" y="28768"/>
                  <a:pt x="0" y="25400"/>
                </a:cubicBezTo>
                <a:cubicBezTo>
                  <a:pt x="0" y="22031"/>
                  <a:pt x="645" y="18791"/>
                  <a:pt x="1933" y="15679"/>
                </a:cubicBezTo>
                <a:cubicBezTo>
                  <a:pt x="3222" y="12567"/>
                  <a:pt x="5057" y="9821"/>
                  <a:pt x="7439" y="7439"/>
                </a:cubicBezTo>
                <a:cubicBezTo>
                  <a:pt x="9821" y="5057"/>
                  <a:pt x="12567" y="3222"/>
                  <a:pt x="15680" y="1933"/>
                </a:cubicBezTo>
                <a:cubicBezTo>
                  <a:pt x="18791" y="645"/>
                  <a:pt x="22032" y="0"/>
                  <a:pt x="25400" y="0"/>
                </a:cubicBezTo>
                <a:cubicBezTo>
                  <a:pt x="28768" y="0"/>
                  <a:pt x="32008" y="645"/>
                  <a:pt x="35119" y="1933"/>
                </a:cubicBezTo>
                <a:cubicBezTo>
                  <a:pt x="38231" y="3222"/>
                  <a:pt x="40979" y="5057"/>
                  <a:pt x="43361" y="7439"/>
                </a:cubicBezTo>
                <a:cubicBezTo>
                  <a:pt x="45742" y="9821"/>
                  <a:pt x="47577" y="12567"/>
                  <a:pt x="48866" y="15679"/>
                </a:cubicBezTo>
                <a:cubicBezTo>
                  <a:pt x="50155" y="18791"/>
                  <a:pt x="50800" y="22031"/>
                  <a:pt x="50800" y="25400"/>
                </a:cubicBez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TextBox 39"/>
          <p:cNvSpPr txBox="1"/>
          <p:nvPr/>
        </p:nvSpPr>
        <p:spPr>
          <a:xfrm>
            <a:off x="6604000" y="6396404"/>
            <a:ext cx="2050155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lang="en-US" altLang="zh-CN" sz="8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Expand to European and APAC markets</a:t>
            </a:r>
          </a:p>
        </p:txBody>
      </p:sp>
      <p:sp>
        <p:nvSpPr>
          <p:cNvPr id="40" name="Freeform 40"/>
          <p:cNvSpPr/>
          <p:nvPr/>
        </p:nvSpPr>
        <p:spPr>
          <a:xfrm>
            <a:off x="0" y="660400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TextBox 41"/>
          <p:cNvSpPr txBox="1"/>
          <p:nvPr/>
        </p:nvSpPr>
        <p:spPr>
          <a:xfrm>
            <a:off x="406400" y="6704135"/>
            <a:ext cx="231572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Sources: Internal projections and strategic planning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1520884" y="6704135"/>
            <a:ext cx="39259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10 / 12</a:t>
            </a:r>
          </a:p>
        </p:txBody>
      </p:sp>
      <p:sp>
        <p:nvSpPr>
          <p:cNvPr id="43" name="Freeform 43"/>
          <p:cNvSpPr/>
          <p:nvPr/>
        </p:nvSpPr>
        <p:spPr>
          <a:xfrm>
            <a:off x="9042234" y="2174246"/>
            <a:ext cx="832927" cy="1498297"/>
          </a:xfrm>
          <a:custGeom>
            <a:avLst/>
            <a:gdLst>
              <a:gd name="connsiteX0" fmla="*/ 0 w 832927"/>
              <a:gd name="connsiteY0" fmla="*/ 19109 h 1498297"/>
              <a:gd name="connsiteX1" fmla="*/ 1491 w 832927"/>
              <a:gd name="connsiteY1" fmla="*/ 11715 h 1498297"/>
              <a:gd name="connsiteX2" fmla="*/ 5736 w 832927"/>
              <a:gd name="connsiteY2" fmla="*/ 5480 h 1498297"/>
              <a:gd name="connsiteX3" fmla="*/ 12067 w 832927"/>
              <a:gd name="connsiteY3" fmla="*/ 1381 h 1498297"/>
              <a:gd name="connsiteX4" fmla="*/ 19493 w 832927"/>
              <a:gd name="connsiteY4" fmla="*/ 60 h 1498297"/>
              <a:gd name="connsiteX5" fmla="*/ 83524 w 832927"/>
              <a:gd name="connsiteY5" fmla="*/ 4018 h 1498297"/>
              <a:gd name="connsiteX6" fmla="*/ 147062 w 832927"/>
              <a:gd name="connsiteY6" fmla="*/ 12895 h 1498297"/>
              <a:gd name="connsiteX7" fmla="*/ 209727 w 832927"/>
              <a:gd name="connsiteY7" fmla="*/ 26638 h 1498297"/>
              <a:gd name="connsiteX8" fmla="*/ 271147 w 832927"/>
              <a:gd name="connsiteY8" fmla="*/ 45164 h 1498297"/>
              <a:gd name="connsiteX9" fmla="*/ 330960 w 832927"/>
              <a:gd name="connsiteY9" fmla="*/ 68364 h 1498297"/>
              <a:gd name="connsiteX10" fmla="*/ 388807 w 832927"/>
              <a:gd name="connsiteY10" fmla="*/ 96101 h 1498297"/>
              <a:gd name="connsiteX11" fmla="*/ 444349 w 832927"/>
              <a:gd name="connsiteY11" fmla="*/ 128208 h 1498297"/>
              <a:gd name="connsiteX12" fmla="*/ 497253 w 832927"/>
              <a:gd name="connsiteY12" fmla="*/ 164497 h 1498297"/>
              <a:gd name="connsiteX13" fmla="*/ 547207 w 832927"/>
              <a:gd name="connsiteY13" fmla="*/ 204751 h 1498297"/>
              <a:gd name="connsiteX14" fmla="*/ 593913 w 832927"/>
              <a:gd name="connsiteY14" fmla="*/ 248732 h 1498297"/>
              <a:gd name="connsiteX15" fmla="*/ 637094 w 832927"/>
              <a:gd name="connsiteY15" fmla="*/ 296178 h 1498297"/>
              <a:gd name="connsiteX16" fmla="*/ 676494 w 832927"/>
              <a:gd name="connsiteY16" fmla="*/ 346808 h 1498297"/>
              <a:gd name="connsiteX17" fmla="*/ 711879 w 832927"/>
              <a:gd name="connsiteY17" fmla="*/ 400321 h 1498297"/>
              <a:gd name="connsiteX18" fmla="*/ 743038 w 832927"/>
              <a:gd name="connsiteY18" fmla="*/ 456400 h 1498297"/>
              <a:gd name="connsiteX19" fmla="*/ 769789 w 832927"/>
              <a:gd name="connsiteY19" fmla="*/ 514711 h 1498297"/>
              <a:gd name="connsiteX20" fmla="*/ 791969 w 832927"/>
              <a:gd name="connsiteY20" fmla="*/ 574908 h 1498297"/>
              <a:gd name="connsiteX21" fmla="*/ 809450 w 832927"/>
              <a:gd name="connsiteY21" fmla="*/ 636635 h 1498297"/>
              <a:gd name="connsiteX22" fmla="*/ 822127 w 832927"/>
              <a:gd name="connsiteY22" fmla="*/ 699524 h 1498297"/>
              <a:gd name="connsiteX23" fmla="*/ 829923 w 832927"/>
              <a:gd name="connsiteY23" fmla="*/ 763203 h 1498297"/>
              <a:gd name="connsiteX24" fmla="*/ 832793 w 832927"/>
              <a:gd name="connsiteY24" fmla="*/ 827293 h 1498297"/>
              <a:gd name="connsiteX25" fmla="*/ 830722 w 832927"/>
              <a:gd name="connsiteY25" fmla="*/ 891413 h 1498297"/>
              <a:gd name="connsiteX26" fmla="*/ 823719 w 832927"/>
              <a:gd name="connsiteY26" fmla="*/ 955184 h 1498297"/>
              <a:gd name="connsiteX27" fmla="*/ 811828 w 832927"/>
              <a:gd name="connsiteY27" fmla="*/ 1018226 h 1498297"/>
              <a:gd name="connsiteX28" fmla="*/ 795117 w 832927"/>
              <a:gd name="connsiteY28" fmla="*/ 1080165 h 1498297"/>
              <a:gd name="connsiteX29" fmla="*/ 773688 w 832927"/>
              <a:gd name="connsiteY29" fmla="*/ 1140635 h 1498297"/>
              <a:gd name="connsiteX30" fmla="*/ 747666 w 832927"/>
              <a:gd name="connsiteY30" fmla="*/ 1199275 h 1498297"/>
              <a:gd name="connsiteX31" fmla="*/ 717207 w 832927"/>
              <a:gd name="connsiteY31" fmla="*/ 1255737 h 1498297"/>
              <a:gd name="connsiteX32" fmla="*/ 682492 w 832927"/>
              <a:gd name="connsiteY32" fmla="*/ 1309687 h 1498297"/>
              <a:gd name="connsiteX33" fmla="*/ 643726 w 832927"/>
              <a:gd name="connsiteY33" fmla="*/ 1360803 h 1498297"/>
              <a:gd name="connsiteX34" fmla="*/ 601139 w 832927"/>
              <a:gd name="connsiteY34" fmla="*/ 1408784 h 1498297"/>
              <a:gd name="connsiteX35" fmla="*/ 554985 w 832927"/>
              <a:gd name="connsiteY35" fmla="*/ 1453343 h 1498297"/>
              <a:gd name="connsiteX36" fmla="*/ 505537 w 832927"/>
              <a:gd name="connsiteY36" fmla="*/ 1494216 h 1498297"/>
              <a:gd name="connsiteX37" fmla="*/ 498755 w 832927"/>
              <a:gd name="connsiteY37" fmla="*/ 1497517 h 1498297"/>
              <a:gd name="connsiteX38" fmla="*/ 491224 w 832927"/>
              <a:gd name="connsiteY38" fmla="*/ 1497927 h 1498297"/>
              <a:gd name="connsiteX39" fmla="*/ 484124 w 832927"/>
              <a:gd name="connsiteY39" fmla="*/ 1495382 h 1498297"/>
              <a:gd name="connsiteX40" fmla="*/ 478568 w 832927"/>
              <a:gd name="connsiteY40" fmla="*/ 1490282 h 1498297"/>
              <a:gd name="connsiteX41" fmla="*/ 206963 w 832927"/>
              <a:gd name="connsiteY41" fmla="*/ 1116824 h 1498297"/>
              <a:gd name="connsiteX42" fmla="*/ 203909 w 832927"/>
              <a:gd name="connsiteY42" fmla="*/ 1110326 h 1498297"/>
              <a:gd name="connsiteX43" fmla="*/ 203478 w 832927"/>
              <a:gd name="connsiteY43" fmla="*/ 1103159 h 1498297"/>
              <a:gd name="connsiteX44" fmla="*/ 205731 w 832927"/>
              <a:gd name="connsiteY44" fmla="*/ 1096341 h 1498297"/>
              <a:gd name="connsiteX45" fmla="*/ 210347 w 832927"/>
              <a:gd name="connsiteY45" fmla="*/ 1090842 h 1498297"/>
              <a:gd name="connsiteX46" fmla="*/ 246662 w 832927"/>
              <a:gd name="connsiteY46" fmla="*/ 1056458 h 1498297"/>
              <a:gd name="connsiteX47" fmla="*/ 277420 w 832927"/>
              <a:gd name="connsiteY47" fmla="*/ 1017026 h 1498297"/>
              <a:gd name="connsiteX48" fmla="*/ 301927 w 832927"/>
              <a:gd name="connsiteY48" fmla="*/ 973431 h 1498297"/>
              <a:gd name="connsiteX49" fmla="*/ 319630 w 832927"/>
              <a:gd name="connsiteY49" fmla="*/ 926659 h 1498297"/>
              <a:gd name="connsiteX50" fmla="*/ 330131 w 832927"/>
              <a:gd name="connsiteY50" fmla="*/ 877764 h 1498297"/>
              <a:gd name="connsiteX51" fmla="*/ 333191 w 832927"/>
              <a:gd name="connsiteY51" fmla="*/ 827847 h 1498297"/>
              <a:gd name="connsiteX52" fmla="*/ 328743 w 832927"/>
              <a:gd name="connsiteY52" fmla="*/ 778035 h 1498297"/>
              <a:gd name="connsiteX53" fmla="*/ 316888 w 832927"/>
              <a:gd name="connsiteY53" fmla="*/ 729451 h 1498297"/>
              <a:gd name="connsiteX54" fmla="*/ 297890 w 832927"/>
              <a:gd name="connsiteY54" fmla="*/ 683189 h 1498297"/>
              <a:gd name="connsiteX55" fmla="*/ 272181 w 832927"/>
              <a:gd name="connsiteY55" fmla="*/ 640293 h 1498297"/>
              <a:gd name="connsiteX56" fmla="*/ 240339 w 832927"/>
              <a:gd name="connsiteY56" fmla="*/ 601731 h 1498297"/>
              <a:gd name="connsiteX57" fmla="*/ 203081 w 832927"/>
              <a:gd name="connsiteY57" fmla="*/ 568371 h 1498297"/>
              <a:gd name="connsiteX58" fmla="*/ 161248 w 832927"/>
              <a:gd name="connsiteY58" fmla="*/ 540966 h 1498297"/>
              <a:gd name="connsiteX59" fmla="*/ 115784 w 832927"/>
              <a:gd name="connsiteY59" fmla="*/ 520133 h 1498297"/>
              <a:gd name="connsiteX60" fmla="*/ 67712 w 832927"/>
              <a:gd name="connsiteY60" fmla="*/ 506343 h 1498297"/>
              <a:gd name="connsiteX61" fmla="*/ 18117 w 832927"/>
              <a:gd name="connsiteY61" fmla="*/ 499906 h 1498297"/>
              <a:gd name="connsiteX62" fmla="*/ 11150 w 832927"/>
              <a:gd name="connsiteY62" fmla="*/ 498175 h 1498297"/>
              <a:gd name="connsiteX63" fmla="*/ 5318 w 832927"/>
              <a:gd name="connsiteY63" fmla="*/ 493987 h 1498297"/>
              <a:gd name="connsiteX64" fmla="*/ 1449 w 832927"/>
              <a:gd name="connsiteY64" fmla="*/ 487938 h 1498297"/>
              <a:gd name="connsiteX65" fmla="*/ 95 w 832927"/>
              <a:gd name="connsiteY65" fmla="*/ 480887 h 1498297"/>
              <a:gd name="connsiteX66" fmla="*/ 0 w 832927"/>
              <a:gd name="connsiteY66" fmla="*/ 19109 h 149829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</a:cxnLst>
            <a:rect l="l" t="t" r="r" b="b"/>
            <a:pathLst>
              <a:path w="832927" h="1498297">
                <a:moveTo>
                  <a:pt x="0" y="19109"/>
                </a:moveTo>
                <a:cubicBezTo>
                  <a:pt x="0" y="16544"/>
                  <a:pt x="497" y="14079"/>
                  <a:pt x="1491" y="11715"/>
                </a:cubicBezTo>
                <a:cubicBezTo>
                  <a:pt x="2487" y="9351"/>
                  <a:pt x="3901" y="7273"/>
                  <a:pt x="5736" y="5480"/>
                </a:cubicBezTo>
                <a:cubicBezTo>
                  <a:pt x="7570" y="3687"/>
                  <a:pt x="9680" y="2321"/>
                  <a:pt x="12067" y="1381"/>
                </a:cubicBezTo>
                <a:cubicBezTo>
                  <a:pt x="14453" y="441"/>
                  <a:pt x="16928" y="0"/>
                  <a:pt x="19493" y="60"/>
                </a:cubicBezTo>
                <a:cubicBezTo>
                  <a:pt x="40887" y="556"/>
                  <a:pt x="62232" y="1876"/>
                  <a:pt x="83524" y="4018"/>
                </a:cubicBezTo>
                <a:cubicBezTo>
                  <a:pt x="104818" y="6161"/>
                  <a:pt x="125997" y="9120"/>
                  <a:pt x="147062" y="12895"/>
                </a:cubicBezTo>
                <a:cubicBezTo>
                  <a:pt x="168126" y="16671"/>
                  <a:pt x="189015" y="21252"/>
                  <a:pt x="209727" y="26638"/>
                </a:cubicBezTo>
                <a:cubicBezTo>
                  <a:pt x="230439" y="32024"/>
                  <a:pt x="250912" y="38199"/>
                  <a:pt x="271147" y="45164"/>
                </a:cubicBezTo>
                <a:cubicBezTo>
                  <a:pt x="291383" y="52129"/>
                  <a:pt x="311321" y="59862"/>
                  <a:pt x="330960" y="68364"/>
                </a:cubicBezTo>
                <a:cubicBezTo>
                  <a:pt x="350599" y="76866"/>
                  <a:pt x="369881" y="86112"/>
                  <a:pt x="388807" y="96101"/>
                </a:cubicBezTo>
                <a:cubicBezTo>
                  <a:pt x="407734" y="106089"/>
                  <a:pt x="426248" y="116792"/>
                  <a:pt x="444349" y="128208"/>
                </a:cubicBezTo>
                <a:cubicBezTo>
                  <a:pt x="462450" y="139625"/>
                  <a:pt x="480085" y="151721"/>
                  <a:pt x="497253" y="164497"/>
                </a:cubicBezTo>
                <a:cubicBezTo>
                  <a:pt x="514421" y="177273"/>
                  <a:pt x="531073" y="190691"/>
                  <a:pt x="547207" y="204751"/>
                </a:cubicBezTo>
                <a:cubicBezTo>
                  <a:pt x="563341" y="218811"/>
                  <a:pt x="578910" y="233471"/>
                  <a:pt x="593913" y="248732"/>
                </a:cubicBezTo>
                <a:cubicBezTo>
                  <a:pt x="608916" y="263992"/>
                  <a:pt x="623311" y="279808"/>
                  <a:pt x="637094" y="296178"/>
                </a:cubicBezTo>
                <a:cubicBezTo>
                  <a:pt x="650878" y="312548"/>
                  <a:pt x="664011" y="329425"/>
                  <a:pt x="676494" y="346808"/>
                </a:cubicBezTo>
                <a:cubicBezTo>
                  <a:pt x="688977" y="364191"/>
                  <a:pt x="700772" y="382029"/>
                  <a:pt x="711879" y="400321"/>
                </a:cubicBezTo>
                <a:cubicBezTo>
                  <a:pt x="722986" y="418614"/>
                  <a:pt x="733373" y="437306"/>
                  <a:pt x="743038" y="456400"/>
                </a:cubicBezTo>
                <a:cubicBezTo>
                  <a:pt x="752705" y="475493"/>
                  <a:pt x="761622" y="494930"/>
                  <a:pt x="769789" y="514711"/>
                </a:cubicBezTo>
                <a:cubicBezTo>
                  <a:pt x="777957" y="534492"/>
                  <a:pt x="785351" y="554557"/>
                  <a:pt x="791969" y="574908"/>
                </a:cubicBezTo>
                <a:cubicBezTo>
                  <a:pt x="798590" y="595259"/>
                  <a:pt x="804417" y="615835"/>
                  <a:pt x="809450" y="636635"/>
                </a:cubicBezTo>
                <a:cubicBezTo>
                  <a:pt x="814484" y="657435"/>
                  <a:pt x="818709" y="678398"/>
                  <a:pt x="822127" y="699524"/>
                </a:cubicBezTo>
                <a:cubicBezTo>
                  <a:pt x="825543" y="720650"/>
                  <a:pt x="828143" y="741876"/>
                  <a:pt x="829923" y="763203"/>
                </a:cubicBezTo>
                <a:cubicBezTo>
                  <a:pt x="831703" y="784529"/>
                  <a:pt x="832661" y="805892"/>
                  <a:pt x="832793" y="827293"/>
                </a:cubicBezTo>
                <a:cubicBezTo>
                  <a:pt x="832927" y="848693"/>
                  <a:pt x="832237" y="870066"/>
                  <a:pt x="830722" y="891413"/>
                </a:cubicBezTo>
                <a:cubicBezTo>
                  <a:pt x="829208" y="912760"/>
                  <a:pt x="826874" y="934017"/>
                  <a:pt x="823719" y="955184"/>
                </a:cubicBezTo>
                <a:cubicBezTo>
                  <a:pt x="820565" y="976351"/>
                  <a:pt x="816601" y="997365"/>
                  <a:pt x="811828" y="1018226"/>
                </a:cubicBezTo>
                <a:cubicBezTo>
                  <a:pt x="807053" y="1039087"/>
                  <a:pt x="801483" y="1059734"/>
                  <a:pt x="795117" y="1080165"/>
                </a:cubicBezTo>
                <a:cubicBezTo>
                  <a:pt x="788751" y="1100598"/>
                  <a:pt x="781608" y="1120754"/>
                  <a:pt x="773688" y="1140635"/>
                </a:cubicBezTo>
                <a:cubicBezTo>
                  <a:pt x="765768" y="1160516"/>
                  <a:pt x="757094" y="1180062"/>
                  <a:pt x="747666" y="1199275"/>
                </a:cubicBezTo>
                <a:cubicBezTo>
                  <a:pt x="738239" y="1218487"/>
                  <a:pt x="728087" y="1237308"/>
                  <a:pt x="717207" y="1255737"/>
                </a:cubicBezTo>
                <a:cubicBezTo>
                  <a:pt x="706329" y="1274167"/>
                  <a:pt x="694757" y="1292150"/>
                  <a:pt x="682492" y="1309687"/>
                </a:cubicBezTo>
                <a:cubicBezTo>
                  <a:pt x="670227" y="1327224"/>
                  <a:pt x="657305" y="1344263"/>
                  <a:pt x="643726" y="1360803"/>
                </a:cubicBezTo>
                <a:cubicBezTo>
                  <a:pt x="630148" y="1377344"/>
                  <a:pt x="615952" y="1393338"/>
                  <a:pt x="601139" y="1408784"/>
                </a:cubicBezTo>
                <a:cubicBezTo>
                  <a:pt x="586327" y="1424230"/>
                  <a:pt x="570942" y="1439083"/>
                  <a:pt x="554985" y="1453343"/>
                </a:cubicBezTo>
                <a:cubicBezTo>
                  <a:pt x="539028" y="1467603"/>
                  <a:pt x="522544" y="1481227"/>
                  <a:pt x="505537" y="1494216"/>
                </a:cubicBezTo>
                <a:cubicBezTo>
                  <a:pt x="503498" y="1495773"/>
                  <a:pt x="501238" y="1496873"/>
                  <a:pt x="498755" y="1497517"/>
                </a:cubicBezTo>
                <a:cubicBezTo>
                  <a:pt x="496272" y="1498161"/>
                  <a:pt x="493761" y="1498297"/>
                  <a:pt x="491224" y="1497927"/>
                </a:cubicBezTo>
                <a:cubicBezTo>
                  <a:pt x="488686" y="1497557"/>
                  <a:pt x="486319" y="1496708"/>
                  <a:pt x="484124" y="1495382"/>
                </a:cubicBezTo>
                <a:cubicBezTo>
                  <a:pt x="481929" y="1494056"/>
                  <a:pt x="480076" y="1492356"/>
                  <a:pt x="478568" y="1490282"/>
                </a:cubicBezTo>
                <a:lnTo>
                  <a:pt x="206963" y="1116824"/>
                </a:lnTo>
                <a:cubicBezTo>
                  <a:pt x="205529" y="1114853"/>
                  <a:pt x="204512" y="1112687"/>
                  <a:pt x="203909" y="1110326"/>
                </a:cubicBezTo>
                <a:cubicBezTo>
                  <a:pt x="203307" y="1107964"/>
                  <a:pt x="203164" y="1105575"/>
                  <a:pt x="203478" y="1103159"/>
                </a:cubicBezTo>
                <a:cubicBezTo>
                  <a:pt x="203793" y="1100742"/>
                  <a:pt x="204544" y="1098470"/>
                  <a:pt x="205731" y="1096341"/>
                </a:cubicBezTo>
                <a:cubicBezTo>
                  <a:pt x="206918" y="1094213"/>
                  <a:pt x="208456" y="1092379"/>
                  <a:pt x="210347" y="1090842"/>
                </a:cubicBezTo>
                <a:cubicBezTo>
                  <a:pt x="223315" y="1080292"/>
                  <a:pt x="235421" y="1068831"/>
                  <a:pt x="246662" y="1056458"/>
                </a:cubicBezTo>
                <a:cubicBezTo>
                  <a:pt x="257905" y="1044086"/>
                  <a:pt x="268157" y="1030942"/>
                  <a:pt x="277420" y="1017026"/>
                </a:cubicBezTo>
                <a:cubicBezTo>
                  <a:pt x="286683" y="1003109"/>
                  <a:pt x="294853" y="988578"/>
                  <a:pt x="301927" y="973431"/>
                </a:cubicBezTo>
                <a:cubicBezTo>
                  <a:pt x="309002" y="958285"/>
                  <a:pt x="314903" y="942694"/>
                  <a:pt x="319630" y="926659"/>
                </a:cubicBezTo>
                <a:cubicBezTo>
                  <a:pt x="324358" y="910624"/>
                  <a:pt x="327858" y="894326"/>
                  <a:pt x="330131" y="877764"/>
                </a:cubicBezTo>
                <a:cubicBezTo>
                  <a:pt x="332404" y="861202"/>
                  <a:pt x="333424" y="844563"/>
                  <a:pt x="333191" y="827847"/>
                </a:cubicBezTo>
                <a:cubicBezTo>
                  <a:pt x="332959" y="811131"/>
                  <a:pt x="331476" y="794528"/>
                  <a:pt x="328743" y="778035"/>
                </a:cubicBezTo>
                <a:cubicBezTo>
                  <a:pt x="326011" y="761543"/>
                  <a:pt x="322059" y="745348"/>
                  <a:pt x="316888" y="729451"/>
                </a:cubicBezTo>
                <a:cubicBezTo>
                  <a:pt x="311716" y="713554"/>
                  <a:pt x="305384" y="698133"/>
                  <a:pt x="297890" y="683189"/>
                </a:cubicBezTo>
                <a:cubicBezTo>
                  <a:pt x="290398" y="668246"/>
                  <a:pt x="281828" y="653947"/>
                  <a:pt x="272181" y="640293"/>
                </a:cubicBezTo>
                <a:cubicBezTo>
                  <a:pt x="262534" y="626640"/>
                  <a:pt x="251920" y="613786"/>
                  <a:pt x="240339" y="601731"/>
                </a:cubicBezTo>
                <a:cubicBezTo>
                  <a:pt x="228757" y="589676"/>
                  <a:pt x="216337" y="578556"/>
                  <a:pt x="203081" y="568371"/>
                </a:cubicBezTo>
                <a:cubicBezTo>
                  <a:pt x="189824" y="558186"/>
                  <a:pt x="175880" y="549051"/>
                  <a:pt x="161248" y="540966"/>
                </a:cubicBezTo>
                <a:cubicBezTo>
                  <a:pt x="146616" y="532881"/>
                  <a:pt x="131461" y="525937"/>
                  <a:pt x="115784" y="520133"/>
                </a:cubicBezTo>
                <a:cubicBezTo>
                  <a:pt x="100106" y="514330"/>
                  <a:pt x="84082" y="509733"/>
                  <a:pt x="67712" y="506343"/>
                </a:cubicBezTo>
                <a:cubicBezTo>
                  <a:pt x="51342" y="502953"/>
                  <a:pt x="34810" y="500807"/>
                  <a:pt x="18117" y="499906"/>
                </a:cubicBezTo>
                <a:cubicBezTo>
                  <a:pt x="15684" y="499775"/>
                  <a:pt x="13362" y="499197"/>
                  <a:pt x="11150" y="498175"/>
                </a:cubicBezTo>
                <a:cubicBezTo>
                  <a:pt x="8937" y="497152"/>
                  <a:pt x="6993" y="495756"/>
                  <a:pt x="5318" y="493987"/>
                </a:cubicBezTo>
                <a:cubicBezTo>
                  <a:pt x="3641" y="492218"/>
                  <a:pt x="2351" y="490202"/>
                  <a:pt x="1449" y="487938"/>
                </a:cubicBezTo>
                <a:cubicBezTo>
                  <a:pt x="546" y="485675"/>
                  <a:pt x="95" y="483324"/>
                  <a:pt x="95" y="480887"/>
                </a:cubicBezTo>
                <a:lnTo>
                  <a:pt x="0" y="19109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9042234" y="2174246"/>
            <a:ext cx="832927" cy="1498297"/>
          </a:xfrm>
          <a:custGeom>
            <a:avLst/>
            <a:gdLst>
              <a:gd name="connsiteX0" fmla="*/ 0 w 832927"/>
              <a:gd name="connsiteY0" fmla="*/ 19109 h 1498297"/>
              <a:gd name="connsiteX1" fmla="*/ 1491 w 832927"/>
              <a:gd name="connsiteY1" fmla="*/ 11715 h 1498297"/>
              <a:gd name="connsiteX2" fmla="*/ 5736 w 832927"/>
              <a:gd name="connsiteY2" fmla="*/ 5480 h 1498297"/>
              <a:gd name="connsiteX3" fmla="*/ 12067 w 832927"/>
              <a:gd name="connsiteY3" fmla="*/ 1381 h 1498297"/>
              <a:gd name="connsiteX4" fmla="*/ 19493 w 832927"/>
              <a:gd name="connsiteY4" fmla="*/ 60 h 1498297"/>
              <a:gd name="connsiteX5" fmla="*/ 83524 w 832927"/>
              <a:gd name="connsiteY5" fmla="*/ 4018 h 1498297"/>
              <a:gd name="connsiteX6" fmla="*/ 147062 w 832927"/>
              <a:gd name="connsiteY6" fmla="*/ 12895 h 1498297"/>
              <a:gd name="connsiteX7" fmla="*/ 209727 w 832927"/>
              <a:gd name="connsiteY7" fmla="*/ 26638 h 1498297"/>
              <a:gd name="connsiteX8" fmla="*/ 271147 w 832927"/>
              <a:gd name="connsiteY8" fmla="*/ 45164 h 1498297"/>
              <a:gd name="connsiteX9" fmla="*/ 330960 w 832927"/>
              <a:gd name="connsiteY9" fmla="*/ 68364 h 1498297"/>
              <a:gd name="connsiteX10" fmla="*/ 388807 w 832927"/>
              <a:gd name="connsiteY10" fmla="*/ 96101 h 1498297"/>
              <a:gd name="connsiteX11" fmla="*/ 444349 w 832927"/>
              <a:gd name="connsiteY11" fmla="*/ 128208 h 1498297"/>
              <a:gd name="connsiteX12" fmla="*/ 497253 w 832927"/>
              <a:gd name="connsiteY12" fmla="*/ 164497 h 1498297"/>
              <a:gd name="connsiteX13" fmla="*/ 547207 w 832927"/>
              <a:gd name="connsiteY13" fmla="*/ 204751 h 1498297"/>
              <a:gd name="connsiteX14" fmla="*/ 593913 w 832927"/>
              <a:gd name="connsiteY14" fmla="*/ 248732 h 1498297"/>
              <a:gd name="connsiteX15" fmla="*/ 637094 w 832927"/>
              <a:gd name="connsiteY15" fmla="*/ 296178 h 1498297"/>
              <a:gd name="connsiteX16" fmla="*/ 676494 w 832927"/>
              <a:gd name="connsiteY16" fmla="*/ 346808 h 1498297"/>
              <a:gd name="connsiteX17" fmla="*/ 711879 w 832927"/>
              <a:gd name="connsiteY17" fmla="*/ 400321 h 1498297"/>
              <a:gd name="connsiteX18" fmla="*/ 743038 w 832927"/>
              <a:gd name="connsiteY18" fmla="*/ 456400 h 1498297"/>
              <a:gd name="connsiteX19" fmla="*/ 769789 w 832927"/>
              <a:gd name="connsiteY19" fmla="*/ 514711 h 1498297"/>
              <a:gd name="connsiteX20" fmla="*/ 791969 w 832927"/>
              <a:gd name="connsiteY20" fmla="*/ 574908 h 1498297"/>
              <a:gd name="connsiteX21" fmla="*/ 809450 w 832927"/>
              <a:gd name="connsiteY21" fmla="*/ 636635 h 1498297"/>
              <a:gd name="connsiteX22" fmla="*/ 822127 w 832927"/>
              <a:gd name="connsiteY22" fmla="*/ 699524 h 1498297"/>
              <a:gd name="connsiteX23" fmla="*/ 829923 w 832927"/>
              <a:gd name="connsiteY23" fmla="*/ 763203 h 1498297"/>
              <a:gd name="connsiteX24" fmla="*/ 832793 w 832927"/>
              <a:gd name="connsiteY24" fmla="*/ 827293 h 1498297"/>
              <a:gd name="connsiteX25" fmla="*/ 830722 w 832927"/>
              <a:gd name="connsiteY25" fmla="*/ 891413 h 1498297"/>
              <a:gd name="connsiteX26" fmla="*/ 823719 w 832927"/>
              <a:gd name="connsiteY26" fmla="*/ 955184 h 1498297"/>
              <a:gd name="connsiteX27" fmla="*/ 811828 w 832927"/>
              <a:gd name="connsiteY27" fmla="*/ 1018226 h 1498297"/>
              <a:gd name="connsiteX28" fmla="*/ 795117 w 832927"/>
              <a:gd name="connsiteY28" fmla="*/ 1080165 h 1498297"/>
              <a:gd name="connsiteX29" fmla="*/ 773688 w 832927"/>
              <a:gd name="connsiteY29" fmla="*/ 1140635 h 1498297"/>
              <a:gd name="connsiteX30" fmla="*/ 747666 w 832927"/>
              <a:gd name="connsiteY30" fmla="*/ 1199275 h 1498297"/>
              <a:gd name="connsiteX31" fmla="*/ 717207 w 832927"/>
              <a:gd name="connsiteY31" fmla="*/ 1255737 h 1498297"/>
              <a:gd name="connsiteX32" fmla="*/ 682492 w 832927"/>
              <a:gd name="connsiteY32" fmla="*/ 1309687 h 1498297"/>
              <a:gd name="connsiteX33" fmla="*/ 643726 w 832927"/>
              <a:gd name="connsiteY33" fmla="*/ 1360803 h 1498297"/>
              <a:gd name="connsiteX34" fmla="*/ 601139 w 832927"/>
              <a:gd name="connsiteY34" fmla="*/ 1408784 h 1498297"/>
              <a:gd name="connsiteX35" fmla="*/ 554985 w 832927"/>
              <a:gd name="connsiteY35" fmla="*/ 1453343 h 1498297"/>
              <a:gd name="connsiteX36" fmla="*/ 505537 w 832927"/>
              <a:gd name="connsiteY36" fmla="*/ 1494216 h 1498297"/>
              <a:gd name="connsiteX37" fmla="*/ 498755 w 832927"/>
              <a:gd name="connsiteY37" fmla="*/ 1497517 h 1498297"/>
              <a:gd name="connsiteX38" fmla="*/ 491224 w 832927"/>
              <a:gd name="connsiteY38" fmla="*/ 1497927 h 1498297"/>
              <a:gd name="connsiteX39" fmla="*/ 484124 w 832927"/>
              <a:gd name="connsiteY39" fmla="*/ 1495382 h 1498297"/>
              <a:gd name="connsiteX40" fmla="*/ 478568 w 832927"/>
              <a:gd name="connsiteY40" fmla="*/ 1490282 h 1498297"/>
              <a:gd name="connsiteX41" fmla="*/ 206963 w 832927"/>
              <a:gd name="connsiteY41" fmla="*/ 1116824 h 1498297"/>
              <a:gd name="connsiteX42" fmla="*/ 203909 w 832927"/>
              <a:gd name="connsiteY42" fmla="*/ 1110326 h 1498297"/>
              <a:gd name="connsiteX43" fmla="*/ 203478 w 832927"/>
              <a:gd name="connsiteY43" fmla="*/ 1103159 h 1498297"/>
              <a:gd name="connsiteX44" fmla="*/ 205731 w 832927"/>
              <a:gd name="connsiteY44" fmla="*/ 1096341 h 1498297"/>
              <a:gd name="connsiteX45" fmla="*/ 210347 w 832927"/>
              <a:gd name="connsiteY45" fmla="*/ 1090842 h 1498297"/>
              <a:gd name="connsiteX46" fmla="*/ 246662 w 832927"/>
              <a:gd name="connsiteY46" fmla="*/ 1056458 h 1498297"/>
              <a:gd name="connsiteX47" fmla="*/ 277420 w 832927"/>
              <a:gd name="connsiteY47" fmla="*/ 1017026 h 1498297"/>
              <a:gd name="connsiteX48" fmla="*/ 301927 w 832927"/>
              <a:gd name="connsiteY48" fmla="*/ 973431 h 1498297"/>
              <a:gd name="connsiteX49" fmla="*/ 319630 w 832927"/>
              <a:gd name="connsiteY49" fmla="*/ 926659 h 1498297"/>
              <a:gd name="connsiteX50" fmla="*/ 330131 w 832927"/>
              <a:gd name="connsiteY50" fmla="*/ 877764 h 1498297"/>
              <a:gd name="connsiteX51" fmla="*/ 333191 w 832927"/>
              <a:gd name="connsiteY51" fmla="*/ 827847 h 1498297"/>
              <a:gd name="connsiteX52" fmla="*/ 328743 w 832927"/>
              <a:gd name="connsiteY52" fmla="*/ 778035 h 1498297"/>
              <a:gd name="connsiteX53" fmla="*/ 316888 w 832927"/>
              <a:gd name="connsiteY53" fmla="*/ 729451 h 1498297"/>
              <a:gd name="connsiteX54" fmla="*/ 297890 w 832927"/>
              <a:gd name="connsiteY54" fmla="*/ 683189 h 1498297"/>
              <a:gd name="connsiteX55" fmla="*/ 272181 w 832927"/>
              <a:gd name="connsiteY55" fmla="*/ 640293 h 1498297"/>
              <a:gd name="connsiteX56" fmla="*/ 240339 w 832927"/>
              <a:gd name="connsiteY56" fmla="*/ 601731 h 1498297"/>
              <a:gd name="connsiteX57" fmla="*/ 203081 w 832927"/>
              <a:gd name="connsiteY57" fmla="*/ 568371 h 1498297"/>
              <a:gd name="connsiteX58" fmla="*/ 161248 w 832927"/>
              <a:gd name="connsiteY58" fmla="*/ 540966 h 1498297"/>
              <a:gd name="connsiteX59" fmla="*/ 115784 w 832927"/>
              <a:gd name="connsiteY59" fmla="*/ 520133 h 1498297"/>
              <a:gd name="connsiteX60" fmla="*/ 67712 w 832927"/>
              <a:gd name="connsiteY60" fmla="*/ 506343 h 1498297"/>
              <a:gd name="connsiteX61" fmla="*/ 18117 w 832927"/>
              <a:gd name="connsiteY61" fmla="*/ 499906 h 1498297"/>
              <a:gd name="connsiteX62" fmla="*/ 11150 w 832927"/>
              <a:gd name="connsiteY62" fmla="*/ 498175 h 1498297"/>
              <a:gd name="connsiteX63" fmla="*/ 5318 w 832927"/>
              <a:gd name="connsiteY63" fmla="*/ 493987 h 1498297"/>
              <a:gd name="connsiteX64" fmla="*/ 1449 w 832927"/>
              <a:gd name="connsiteY64" fmla="*/ 487938 h 1498297"/>
              <a:gd name="connsiteX65" fmla="*/ 95 w 832927"/>
              <a:gd name="connsiteY65" fmla="*/ 480887 h 1498297"/>
              <a:gd name="connsiteX66" fmla="*/ 0 w 832927"/>
              <a:gd name="connsiteY66" fmla="*/ 19109 h 149829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</a:cxnLst>
            <a:rect l="l" t="t" r="r" b="b"/>
            <a:pathLst>
              <a:path w="832927" h="1498297">
                <a:moveTo>
                  <a:pt x="0" y="19109"/>
                </a:moveTo>
                <a:cubicBezTo>
                  <a:pt x="0" y="16544"/>
                  <a:pt x="497" y="14079"/>
                  <a:pt x="1491" y="11715"/>
                </a:cubicBezTo>
                <a:cubicBezTo>
                  <a:pt x="2487" y="9351"/>
                  <a:pt x="3901" y="7273"/>
                  <a:pt x="5736" y="5480"/>
                </a:cubicBezTo>
                <a:cubicBezTo>
                  <a:pt x="7570" y="3687"/>
                  <a:pt x="9680" y="2321"/>
                  <a:pt x="12067" y="1381"/>
                </a:cubicBezTo>
                <a:cubicBezTo>
                  <a:pt x="14453" y="441"/>
                  <a:pt x="16928" y="0"/>
                  <a:pt x="19493" y="60"/>
                </a:cubicBezTo>
                <a:cubicBezTo>
                  <a:pt x="40887" y="556"/>
                  <a:pt x="62232" y="1876"/>
                  <a:pt x="83524" y="4018"/>
                </a:cubicBezTo>
                <a:cubicBezTo>
                  <a:pt x="104818" y="6161"/>
                  <a:pt x="125997" y="9120"/>
                  <a:pt x="147062" y="12895"/>
                </a:cubicBezTo>
                <a:cubicBezTo>
                  <a:pt x="168126" y="16671"/>
                  <a:pt x="189015" y="21252"/>
                  <a:pt x="209727" y="26638"/>
                </a:cubicBezTo>
                <a:cubicBezTo>
                  <a:pt x="230439" y="32024"/>
                  <a:pt x="250912" y="38199"/>
                  <a:pt x="271147" y="45164"/>
                </a:cubicBezTo>
                <a:cubicBezTo>
                  <a:pt x="291383" y="52129"/>
                  <a:pt x="311321" y="59862"/>
                  <a:pt x="330960" y="68364"/>
                </a:cubicBezTo>
                <a:cubicBezTo>
                  <a:pt x="350599" y="76866"/>
                  <a:pt x="369881" y="86112"/>
                  <a:pt x="388807" y="96101"/>
                </a:cubicBezTo>
                <a:cubicBezTo>
                  <a:pt x="407734" y="106089"/>
                  <a:pt x="426248" y="116792"/>
                  <a:pt x="444349" y="128208"/>
                </a:cubicBezTo>
                <a:cubicBezTo>
                  <a:pt x="462450" y="139625"/>
                  <a:pt x="480085" y="151721"/>
                  <a:pt x="497253" y="164497"/>
                </a:cubicBezTo>
                <a:cubicBezTo>
                  <a:pt x="514421" y="177273"/>
                  <a:pt x="531073" y="190691"/>
                  <a:pt x="547207" y="204751"/>
                </a:cubicBezTo>
                <a:cubicBezTo>
                  <a:pt x="563341" y="218811"/>
                  <a:pt x="578910" y="233471"/>
                  <a:pt x="593913" y="248732"/>
                </a:cubicBezTo>
                <a:cubicBezTo>
                  <a:pt x="608916" y="263992"/>
                  <a:pt x="623311" y="279808"/>
                  <a:pt x="637094" y="296178"/>
                </a:cubicBezTo>
                <a:cubicBezTo>
                  <a:pt x="650878" y="312548"/>
                  <a:pt x="664011" y="329425"/>
                  <a:pt x="676494" y="346808"/>
                </a:cubicBezTo>
                <a:cubicBezTo>
                  <a:pt x="688977" y="364191"/>
                  <a:pt x="700772" y="382029"/>
                  <a:pt x="711879" y="400321"/>
                </a:cubicBezTo>
                <a:cubicBezTo>
                  <a:pt x="722986" y="418614"/>
                  <a:pt x="733373" y="437306"/>
                  <a:pt x="743038" y="456400"/>
                </a:cubicBezTo>
                <a:cubicBezTo>
                  <a:pt x="752705" y="475493"/>
                  <a:pt x="761622" y="494930"/>
                  <a:pt x="769789" y="514711"/>
                </a:cubicBezTo>
                <a:cubicBezTo>
                  <a:pt x="777957" y="534492"/>
                  <a:pt x="785351" y="554557"/>
                  <a:pt x="791969" y="574908"/>
                </a:cubicBezTo>
                <a:cubicBezTo>
                  <a:pt x="798590" y="595259"/>
                  <a:pt x="804417" y="615835"/>
                  <a:pt x="809450" y="636635"/>
                </a:cubicBezTo>
                <a:cubicBezTo>
                  <a:pt x="814484" y="657435"/>
                  <a:pt x="818709" y="678398"/>
                  <a:pt x="822127" y="699524"/>
                </a:cubicBezTo>
                <a:cubicBezTo>
                  <a:pt x="825543" y="720650"/>
                  <a:pt x="828143" y="741876"/>
                  <a:pt x="829923" y="763203"/>
                </a:cubicBezTo>
                <a:cubicBezTo>
                  <a:pt x="831703" y="784529"/>
                  <a:pt x="832661" y="805892"/>
                  <a:pt x="832793" y="827293"/>
                </a:cubicBezTo>
                <a:cubicBezTo>
                  <a:pt x="832927" y="848693"/>
                  <a:pt x="832237" y="870066"/>
                  <a:pt x="830722" y="891413"/>
                </a:cubicBezTo>
                <a:cubicBezTo>
                  <a:pt x="829208" y="912760"/>
                  <a:pt x="826874" y="934017"/>
                  <a:pt x="823719" y="955184"/>
                </a:cubicBezTo>
                <a:cubicBezTo>
                  <a:pt x="820565" y="976351"/>
                  <a:pt x="816601" y="997365"/>
                  <a:pt x="811828" y="1018226"/>
                </a:cubicBezTo>
                <a:cubicBezTo>
                  <a:pt x="807053" y="1039087"/>
                  <a:pt x="801483" y="1059734"/>
                  <a:pt x="795117" y="1080165"/>
                </a:cubicBezTo>
                <a:cubicBezTo>
                  <a:pt x="788751" y="1100598"/>
                  <a:pt x="781608" y="1120754"/>
                  <a:pt x="773688" y="1140635"/>
                </a:cubicBezTo>
                <a:cubicBezTo>
                  <a:pt x="765768" y="1160516"/>
                  <a:pt x="757094" y="1180062"/>
                  <a:pt x="747666" y="1199275"/>
                </a:cubicBezTo>
                <a:cubicBezTo>
                  <a:pt x="738239" y="1218487"/>
                  <a:pt x="728087" y="1237308"/>
                  <a:pt x="717207" y="1255737"/>
                </a:cubicBezTo>
                <a:cubicBezTo>
                  <a:pt x="706329" y="1274167"/>
                  <a:pt x="694757" y="1292150"/>
                  <a:pt x="682492" y="1309687"/>
                </a:cubicBezTo>
                <a:cubicBezTo>
                  <a:pt x="670227" y="1327224"/>
                  <a:pt x="657305" y="1344263"/>
                  <a:pt x="643726" y="1360803"/>
                </a:cubicBezTo>
                <a:cubicBezTo>
                  <a:pt x="630148" y="1377344"/>
                  <a:pt x="615952" y="1393338"/>
                  <a:pt x="601139" y="1408784"/>
                </a:cubicBezTo>
                <a:cubicBezTo>
                  <a:pt x="586327" y="1424230"/>
                  <a:pt x="570942" y="1439083"/>
                  <a:pt x="554985" y="1453343"/>
                </a:cubicBezTo>
                <a:cubicBezTo>
                  <a:pt x="539028" y="1467603"/>
                  <a:pt x="522544" y="1481227"/>
                  <a:pt x="505537" y="1494216"/>
                </a:cubicBezTo>
                <a:cubicBezTo>
                  <a:pt x="503498" y="1495773"/>
                  <a:pt x="501238" y="1496873"/>
                  <a:pt x="498755" y="1497517"/>
                </a:cubicBezTo>
                <a:cubicBezTo>
                  <a:pt x="496272" y="1498161"/>
                  <a:pt x="493761" y="1498297"/>
                  <a:pt x="491224" y="1497927"/>
                </a:cubicBezTo>
                <a:cubicBezTo>
                  <a:pt x="488686" y="1497557"/>
                  <a:pt x="486319" y="1496708"/>
                  <a:pt x="484124" y="1495382"/>
                </a:cubicBezTo>
                <a:cubicBezTo>
                  <a:pt x="481929" y="1494056"/>
                  <a:pt x="480076" y="1492356"/>
                  <a:pt x="478568" y="1490282"/>
                </a:cubicBezTo>
                <a:lnTo>
                  <a:pt x="206963" y="1116824"/>
                </a:lnTo>
                <a:cubicBezTo>
                  <a:pt x="205529" y="1114853"/>
                  <a:pt x="204512" y="1112687"/>
                  <a:pt x="203909" y="1110326"/>
                </a:cubicBezTo>
                <a:cubicBezTo>
                  <a:pt x="203307" y="1107964"/>
                  <a:pt x="203164" y="1105575"/>
                  <a:pt x="203478" y="1103159"/>
                </a:cubicBezTo>
                <a:cubicBezTo>
                  <a:pt x="203793" y="1100742"/>
                  <a:pt x="204544" y="1098470"/>
                  <a:pt x="205731" y="1096341"/>
                </a:cubicBezTo>
                <a:cubicBezTo>
                  <a:pt x="206918" y="1094213"/>
                  <a:pt x="208456" y="1092379"/>
                  <a:pt x="210347" y="1090842"/>
                </a:cubicBezTo>
                <a:cubicBezTo>
                  <a:pt x="223315" y="1080292"/>
                  <a:pt x="235421" y="1068831"/>
                  <a:pt x="246662" y="1056458"/>
                </a:cubicBezTo>
                <a:cubicBezTo>
                  <a:pt x="257905" y="1044086"/>
                  <a:pt x="268157" y="1030942"/>
                  <a:pt x="277420" y="1017026"/>
                </a:cubicBezTo>
                <a:cubicBezTo>
                  <a:pt x="286683" y="1003109"/>
                  <a:pt x="294853" y="988578"/>
                  <a:pt x="301927" y="973431"/>
                </a:cubicBezTo>
                <a:cubicBezTo>
                  <a:pt x="309002" y="958285"/>
                  <a:pt x="314903" y="942694"/>
                  <a:pt x="319630" y="926659"/>
                </a:cubicBezTo>
                <a:cubicBezTo>
                  <a:pt x="324358" y="910624"/>
                  <a:pt x="327858" y="894326"/>
                  <a:pt x="330131" y="877764"/>
                </a:cubicBezTo>
                <a:cubicBezTo>
                  <a:pt x="332404" y="861202"/>
                  <a:pt x="333424" y="844563"/>
                  <a:pt x="333191" y="827847"/>
                </a:cubicBezTo>
                <a:cubicBezTo>
                  <a:pt x="332959" y="811131"/>
                  <a:pt x="331476" y="794528"/>
                  <a:pt x="328743" y="778035"/>
                </a:cubicBezTo>
                <a:cubicBezTo>
                  <a:pt x="326011" y="761543"/>
                  <a:pt x="322059" y="745348"/>
                  <a:pt x="316888" y="729451"/>
                </a:cubicBezTo>
                <a:cubicBezTo>
                  <a:pt x="311716" y="713554"/>
                  <a:pt x="305384" y="698133"/>
                  <a:pt x="297890" y="683189"/>
                </a:cubicBezTo>
                <a:cubicBezTo>
                  <a:pt x="290398" y="668246"/>
                  <a:pt x="281828" y="653947"/>
                  <a:pt x="272181" y="640293"/>
                </a:cubicBezTo>
                <a:cubicBezTo>
                  <a:pt x="262534" y="626640"/>
                  <a:pt x="251920" y="613786"/>
                  <a:pt x="240339" y="601731"/>
                </a:cubicBezTo>
                <a:cubicBezTo>
                  <a:pt x="228757" y="589676"/>
                  <a:pt x="216337" y="578556"/>
                  <a:pt x="203081" y="568371"/>
                </a:cubicBezTo>
                <a:cubicBezTo>
                  <a:pt x="189824" y="558186"/>
                  <a:pt x="175880" y="549051"/>
                  <a:pt x="161248" y="540966"/>
                </a:cubicBezTo>
                <a:cubicBezTo>
                  <a:pt x="146616" y="532881"/>
                  <a:pt x="131461" y="525937"/>
                  <a:pt x="115784" y="520133"/>
                </a:cubicBezTo>
                <a:cubicBezTo>
                  <a:pt x="100106" y="514330"/>
                  <a:pt x="84082" y="509733"/>
                  <a:pt x="67712" y="506343"/>
                </a:cubicBezTo>
                <a:cubicBezTo>
                  <a:pt x="51342" y="502953"/>
                  <a:pt x="34810" y="500807"/>
                  <a:pt x="18117" y="499906"/>
                </a:cubicBezTo>
                <a:cubicBezTo>
                  <a:pt x="15684" y="499775"/>
                  <a:pt x="13362" y="499197"/>
                  <a:pt x="11150" y="498175"/>
                </a:cubicBezTo>
                <a:cubicBezTo>
                  <a:pt x="8937" y="497152"/>
                  <a:pt x="6993" y="495756"/>
                  <a:pt x="5318" y="493987"/>
                </a:cubicBezTo>
                <a:cubicBezTo>
                  <a:pt x="3641" y="492218"/>
                  <a:pt x="2351" y="490202"/>
                  <a:pt x="1449" y="487938"/>
                </a:cubicBezTo>
                <a:cubicBezTo>
                  <a:pt x="546" y="485675"/>
                  <a:pt x="95" y="483324"/>
                  <a:pt x="95" y="480887"/>
                </a:cubicBezTo>
                <a:lnTo>
                  <a:pt x="0" y="19109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8209917" y="3006392"/>
            <a:ext cx="1314689" cy="833610"/>
          </a:xfrm>
          <a:custGeom>
            <a:avLst/>
            <a:gdLst>
              <a:gd name="connsiteX0" fmla="*/ 1310884 w 1314689"/>
              <a:gd name="connsiteY0" fmla="*/ 658135 h 833610"/>
              <a:gd name="connsiteX1" fmla="*/ 1314025 w 1314689"/>
              <a:gd name="connsiteY1" fmla="*/ 664992 h 833610"/>
              <a:gd name="connsiteX2" fmla="*/ 1314259 w 1314689"/>
              <a:gd name="connsiteY2" fmla="*/ 672531 h 833610"/>
              <a:gd name="connsiteX3" fmla="*/ 1311548 w 1314689"/>
              <a:gd name="connsiteY3" fmla="*/ 679569 h 833610"/>
              <a:gd name="connsiteX4" fmla="*/ 1306319 w 1314689"/>
              <a:gd name="connsiteY4" fmla="*/ 685004 h 833610"/>
              <a:gd name="connsiteX5" fmla="*/ 1210174 w 1314689"/>
              <a:gd name="connsiteY5" fmla="*/ 742387 h 833610"/>
              <a:gd name="connsiteX6" fmla="*/ 1107200 w 1314689"/>
              <a:gd name="connsiteY6" fmla="*/ 786351 h 833610"/>
              <a:gd name="connsiteX7" fmla="*/ 999258 w 1314689"/>
              <a:gd name="connsiteY7" fmla="*/ 816103 h 833610"/>
              <a:gd name="connsiteX8" fmla="*/ 888301 w 1314689"/>
              <a:gd name="connsiteY8" fmla="*/ 831103 h 833610"/>
              <a:gd name="connsiteX9" fmla="*/ 776334 w 1314689"/>
              <a:gd name="connsiteY9" fmla="*/ 831081 h 833610"/>
              <a:gd name="connsiteX10" fmla="*/ 665383 w 1314689"/>
              <a:gd name="connsiteY10" fmla="*/ 816037 h 833610"/>
              <a:gd name="connsiteX11" fmla="*/ 557453 w 1314689"/>
              <a:gd name="connsiteY11" fmla="*/ 786242 h 833610"/>
              <a:gd name="connsiteX12" fmla="*/ 454496 w 1314689"/>
              <a:gd name="connsiteY12" fmla="*/ 742237 h 833610"/>
              <a:gd name="connsiteX13" fmla="*/ 358375 w 1314689"/>
              <a:gd name="connsiteY13" fmla="*/ 684816 h 833610"/>
              <a:gd name="connsiteX14" fmla="*/ 270826 w 1314689"/>
              <a:gd name="connsiteY14" fmla="*/ 615017 h 833610"/>
              <a:gd name="connsiteX15" fmla="*/ 193434 w 1314689"/>
              <a:gd name="connsiteY15" fmla="*/ 534104 h 833610"/>
              <a:gd name="connsiteX16" fmla="*/ 127597 w 1314689"/>
              <a:gd name="connsiteY16" fmla="*/ 443539 h 833610"/>
              <a:gd name="connsiteX17" fmla="*/ 74506 w 1314689"/>
              <a:gd name="connsiteY17" fmla="*/ 344960 h 833610"/>
              <a:gd name="connsiteX18" fmla="*/ 35122 w 1314689"/>
              <a:gd name="connsiteY18" fmla="*/ 240148 h 833610"/>
              <a:gd name="connsiteX19" fmla="*/ 10156 w 1314689"/>
              <a:gd name="connsiteY19" fmla="*/ 131000 h 833610"/>
              <a:gd name="connsiteX20" fmla="*/ 59 w 1314689"/>
              <a:gd name="connsiteY20" fmla="*/ 19490 h 833610"/>
              <a:gd name="connsiteX21" fmla="*/ 1381 w 1314689"/>
              <a:gd name="connsiteY21" fmla="*/ 12064 h 833610"/>
              <a:gd name="connsiteX22" fmla="*/ 5483 w 1314689"/>
              <a:gd name="connsiteY22" fmla="*/ 5734 h 833610"/>
              <a:gd name="connsiteX23" fmla="*/ 11719 w 1314689"/>
              <a:gd name="connsiteY23" fmla="*/ 1491 h 833610"/>
              <a:gd name="connsiteX24" fmla="*/ 19112 w 1314689"/>
              <a:gd name="connsiteY24" fmla="*/ 1 h 833610"/>
              <a:gd name="connsiteX25" fmla="*/ 480891 w 1314689"/>
              <a:gd name="connsiteY25" fmla="*/ 189 h 833610"/>
              <a:gd name="connsiteX26" fmla="*/ 487942 w 1314689"/>
              <a:gd name="connsiteY26" fmla="*/ 1545 h 833610"/>
              <a:gd name="connsiteX27" fmla="*/ 493990 w 1314689"/>
              <a:gd name="connsiteY27" fmla="*/ 5415 h 833610"/>
              <a:gd name="connsiteX28" fmla="*/ 498176 w 1314689"/>
              <a:gd name="connsiteY28" fmla="*/ 11248 h 833610"/>
              <a:gd name="connsiteX29" fmla="*/ 499906 w 1314689"/>
              <a:gd name="connsiteY29" fmla="*/ 18216 h 833610"/>
              <a:gd name="connsiteX30" fmla="*/ 501783 w 1314689"/>
              <a:gd name="connsiteY30" fmla="*/ 39902 h 833610"/>
              <a:gd name="connsiteX31" fmla="*/ 505075 w 1314689"/>
              <a:gd name="connsiteY31" fmla="*/ 61419 h 833610"/>
              <a:gd name="connsiteX32" fmla="*/ 509764 w 1314689"/>
              <a:gd name="connsiteY32" fmla="*/ 82675 h 833610"/>
              <a:gd name="connsiteX33" fmla="*/ 515832 w 1314689"/>
              <a:gd name="connsiteY33" fmla="*/ 103579 h 833610"/>
              <a:gd name="connsiteX34" fmla="*/ 523253 w 1314689"/>
              <a:gd name="connsiteY34" fmla="*/ 124042 h 833610"/>
              <a:gd name="connsiteX35" fmla="*/ 531994 w 1314689"/>
              <a:gd name="connsiteY35" fmla="*/ 143977 h 833610"/>
              <a:gd name="connsiteX36" fmla="*/ 542018 w 1314689"/>
              <a:gd name="connsiteY36" fmla="*/ 163299 h 833610"/>
              <a:gd name="connsiteX37" fmla="*/ 553284 w 1314689"/>
              <a:gd name="connsiteY37" fmla="*/ 181924 h 833610"/>
              <a:gd name="connsiteX38" fmla="*/ 565741 w 1314689"/>
              <a:gd name="connsiteY38" fmla="*/ 199773 h 833610"/>
              <a:gd name="connsiteX39" fmla="*/ 579339 w 1314689"/>
              <a:gd name="connsiteY39" fmla="*/ 216771 h 833610"/>
              <a:gd name="connsiteX40" fmla="*/ 594017 w 1314689"/>
              <a:gd name="connsiteY40" fmla="*/ 232844 h 833610"/>
              <a:gd name="connsiteX41" fmla="*/ 609715 w 1314689"/>
              <a:gd name="connsiteY41" fmla="*/ 247924 h 833610"/>
              <a:gd name="connsiteX42" fmla="*/ 626363 w 1314689"/>
              <a:gd name="connsiteY42" fmla="*/ 261947 h 833610"/>
              <a:gd name="connsiteX43" fmla="*/ 643892 w 1314689"/>
              <a:gd name="connsiteY43" fmla="*/ 274852 h 833610"/>
              <a:gd name="connsiteX44" fmla="*/ 662226 w 1314689"/>
              <a:gd name="connsiteY44" fmla="*/ 286584 h 833610"/>
              <a:gd name="connsiteX45" fmla="*/ 681288 w 1314689"/>
              <a:gd name="connsiteY45" fmla="*/ 297094 h 833610"/>
              <a:gd name="connsiteX46" fmla="*/ 700995 w 1314689"/>
              <a:gd name="connsiteY46" fmla="*/ 306336 h 833610"/>
              <a:gd name="connsiteX47" fmla="*/ 721265 w 1314689"/>
              <a:gd name="connsiteY47" fmla="*/ 314272 h 833610"/>
              <a:gd name="connsiteX48" fmla="*/ 742009 w 1314689"/>
              <a:gd name="connsiteY48" fmla="*/ 320866 h 833610"/>
              <a:gd name="connsiteX49" fmla="*/ 763139 w 1314689"/>
              <a:gd name="connsiteY49" fmla="*/ 326092 h 833610"/>
              <a:gd name="connsiteX50" fmla="*/ 784567 w 1314689"/>
              <a:gd name="connsiteY50" fmla="*/ 329925 h 833610"/>
              <a:gd name="connsiteX51" fmla="*/ 806198 w 1314689"/>
              <a:gd name="connsiteY51" fmla="*/ 332351 h 833610"/>
              <a:gd name="connsiteX52" fmla="*/ 827942 w 1314689"/>
              <a:gd name="connsiteY52" fmla="*/ 333359 h 833610"/>
              <a:gd name="connsiteX53" fmla="*/ 849705 w 1314689"/>
              <a:gd name="connsiteY53" fmla="*/ 332944 h 833610"/>
              <a:gd name="connsiteX54" fmla="*/ 871394 w 1314689"/>
              <a:gd name="connsiteY54" fmla="*/ 331109 h 833610"/>
              <a:gd name="connsiteX55" fmla="*/ 892918 w 1314689"/>
              <a:gd name="connsiteY55" fmla="*/ 327861 h 833610"/>
              <a:gd name="connsiteX56" fmla="*/ 914183 w 1314689"/>
              <a:gd name="connsiteY56" fmla="*/ 323214 h 833610"/>
              <a:gd name="connsiteX57" fmla="*/ 935100 w 1314689"/>
              <a:gd name="connsiteY57" fmla="*/ 317188 h 833610"/>
              <a:gd name="connsiteX58" fmla="*/ 955577 w 1314689"/>
              <a:gd name="connsiteY58" fmla="*/ 309808 h 833610"/>
              <a:gd name="connsiteX59" fmla="*/ 975529 w 1314689"/>
              <a:gd name="connsiteY59" fmla="*/ 301106 h 833610"/>
              <a:gd name="connsiteX60" fmla="*/ 994870 w 1314689"/>
              <a:gd name="connsiteY60" fmla="*/ 291120 h 833610"/>
              <a:gd name="connsiteX61" fmla="*/ 1013518 w 1314689"/>
              <a:gd name="connsiteY61" fmla="*/ 279892 h 833610"/>
              <a:gd name="connsiteX62" fmla="*/ 1020172 w 1314689"/>
              <a:gd name="connsiteY62" fmla="*/ 277195 h 833610"/>
              <a:gd name="connsiteX63" fmla="*/ 1027351 w 1314689"/>
              <a:gd name="connsiteY63" fmla="*/ 277152 h 833610"/>
              <a:gd name="connsiteX64" fmla="*/ 1034038 w 1314689"/>
              <a:gd name="connsiteY64" fmla="*/ 279771 h 833610"/>
              <a:gd name="connsiteX65" fmla="*/ 1039279 w 1314689"/>
              <a:gd name="connsiteY65" fmla="*/ 284678 h 833610"/>
              <a:gd name="connsiteX66" fmla="*/ 1310884 w 1314689"/>
              <a:gd name="connsiteY66" fmla="*/ 658135 h 83361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</a:cxnLst>
            <a:rect l="l" t="t" r="r" b="b"/>
            <a:pathLst>
              <a:path w="1314689" h="833610">
                <a:moveTo>
                  <a:pt x="1310884" y="658135"/>
                </a:moveTo>
                <a:cubicBezTo>
                  <a:pt x="1312393" y="660209"/>
                  <a:pt x="1313439" y="662495"/>
                  <a:pt x="1314025" y="664992"/>
                </a:cubicBezTo>
                <a:cubicBezTo>
                  <a:pt x="1314610" y="667489"/>
                  <a:pt x="1314689" y="670002"/>
                  <a:pt x="1314259" y="672531"/>
                </a:cubicBezTo>
                <a:cubicBezTo>
                  <a:pt x="1313829" y="675060"/>
                  <a:pt x="1312925" y="677405"/>
                  <a:pt x="1311548" y="679569"/>
                </a:cubicBezTo>
                <a:cubicBezTo>
                  <a:pt x="1310171" y="681733"/>
                  <a:pt x="1308427" y="683544"/>
                  <a:pt x="1306319" y="685004"/>
                </a:cubicBezTo>
                <a:cubicBezTo>
                  <a:pt x="1275559" y="706291"/>
                  <a:pt x="1243512" y="725419"/>
                  <a:pt x="1210174" y="742387"/>
                </a:cubicBezTo>
                <a:cubicBezTo>
                  <a:pt x="1176837" y="759355"/>
                  <a:pt x="1142512" y="774010"/>
                  <a:pt x="1107200" y="786351"/>
                </a:cubicBezTo>
                <a:cubicBezTo>
                  <a:pt x="1071888" y="798693"/>
                  <a:pt x="1035907" y="808610"/>
                  <a:pt x="999258" y="816103"/>
                </a:cubicBezTo>
                <a:cubicBezTo>
                  <a:pt x="962609" y="823595"/>
                  <a:pt x="925624" y="828595"/>
                  <a:pt x="888301" y="831103"/>
                </a:cubicBezTo>
                <a:cubicBezTo>
                  <a:pt x="850978" y="833610"/>
                  <a:pt x="813656" y="833603"/>
                  <a:pt x="776334" y="831081"/>
                </a:cubicBezTo>
                <a:cubicBezTo>
                  <a:pt x="739012" y="828559"/>
                  <a:pt x="702028" y="823544"/>
                  <a:pt x="665383" y="816037"/>
                </a:cubicBezTo>
                <a:cubicBezTo>
                  <a:pt x="628737" y="808530"/>
                  <a:pt x="592761" y="798598"/>
                  <a:pt x="557453" y="786242"/>
                </a:cubicBezTo>
                <a:cubicBezTo>
                  <a:pt x="522146" y="773887"/>
                  <a:pt x="487827" y="759218"/>
                  <a:pt x="454496" y="742237"/>
                </a:cubicBezTo>
                <a:cubicBezTo>
                  <a:pt x="421166" y="725256"/>
                  <a:pt x="389125" y="706115"/>
                  <a:pt x="358375" y="684816"/>
                </a:cubicBezTo>
                <a:cubicBezTo>
                  <a:pt x="327624" y="663516"/>
                  <a:pt x="298441" y="640250"/>
                  <a:pt x="270826" y="615017"/>
                </a:cubicBezTo>
                <a:cubicBezTo>
                  <a:pt x="243212" y="589785"/>
                  <a:pt x="217414" y="562814"/>
                  <a:pt x="193434" y="534104"/>
                </a:cubicBezTo>
                <a:cubicBezTo>
                  <a:pt x="169454" y="505395"/>
                  <a:pt x="147508" y="475206"/>
                  <a:pt x="127597" y="443539"/>
                </a:cubicBezTo>
                <a:cubicBezTo>
                  <a:pt x="107686" y="411872"/>
                  <a:pt x="89989" y="379012"/>
                  <a:pt x="74506" y="344960"/>
                </a:cubicBezTo>
                <a:cubicBezTo>
                  <a:pt x="59024" y="310907"/>
                  <a:pt x="45896" y="275970"/>
                  <a:pt x="35122" y="240148"/>
                </a:cubicBezTo>
                <a:cubicBezTo>
                  <a:pt x="24348" y="204326"/>
                  <a:pt x="16026" y="167944"/>
                  <a:pt x="10156" y="131000"/>
                </a:cubicBezTo>
                <a:cubicBezTo>
                  <a:pt x="4285" y="94057"/>
                  <a:pt x="919" y="56886"/>
                  <a:pt x="59" y="19490"/>
                </a:cubicBezTo>
                <a:cubicBezTo>
                  <a:pt x="0" y="16925"/>
                  <a:pt x="441" y="14450"/>
                  <a:pt x="1381" y="12064"/>
                </a:cubicBezTo>
                <a:cubicBezTo>
                  <a:pt x="2322" y="9678"/>
                  <a:pt x="3690" y="7568"/>
                  <a:pt x="5483" y="5734"/>
                </a:cubicBezTo>
                <a:cubicBezTo>
                  <a:pt x="7276" y="3900"/>
                  <a:pt x="9354" y="2486"/>
                  <a:pt x="11719" y="1491"/>
                </a:cubicBezTo>
                <a:cubicBezTo>
                  <a:pt x="14082" y="497"/>
                  <a:pt x="16547" y="0"/>
                  <a:pt x="19112" y="1"/>
                </a:cubicBezTo>
                <a:lnTo>
                  <a:pt x="480891" y="189"/>
                </a:lnTo>
                <a:cubicBezTo>
                  <a:pt x="483328" y="190"/>
                  <a:pt x="485678" y="642"/>
                  <a:pt x="487942" y="1545"/>
                </a:cubicBezTo>
                <a:cubicBezTo>
                  <a:pt x="490205" y="2448"/>
                  <a:pt x="492221" y="3738"/>
                  <a:pt x="493990" y="5415"/>
                </a:cubicBezTo>
                <a:cubicBezTo>
                  <a:pt x="495758" y="7091"/>
                  <a:pt x="497154" y="9036"/>
                  <a:pt x="498176" y="11248"/>
                </a:cubicBezTo>
                <a:cubicBezTo>
                  <a:pt x="499198" y="13460"/>
                  <a:pt x="499775" y="15783"/>
                  <a:pt x="499906" y="18216"/>
                </a:cubicBezTo>
                <a:cubicBezTo>
                  <a:pt x="500295" y="25465"/>
                  <a:pt x="500921" y="32694"/>
                  <a:pt x="501783" y="39902"/>
                </a:cubicBezTo>
                <a:cubicBezTo>
                  <a:pt x="502646" y="47110"/>
                  <a:pt x="503743" y="54283"/>
                  <a:pt x="505075" y="61419"/>
                </a:cubicBezTo>
                <a:cubicBezTo>
                  <a:pt x="506406" y="68556"/>
                  <a:pt x="507969" y="75641"/>
                  <a:pt x="509764" y="82675"/>
                </a:cubicBezTo>
                <a:cubicBezTo>
                  <a:pt x="511559" y="89709"/>
                  <a:pt x="513582" y="96677"/>
                  <a:pt x="515832" y="103579"/>
                </a:cubicBezTo>
                <a:cubicBezTo>
                  <a:pt x="518083" y="110482"/>
                  <a:pt x="520557" y="117303"/>
                  <a:pt x="523253" y="124042"/>
                </a:cubicBezTo>
                <a:cubicBezTo>
                  <a:pt x="525949" y="130783"/>
                  <a:pt x="528863" y="137428"/>
                  <a:pt x="531994" y="143977"/>
                </a:cubicBezTo>
                <a:cubicBezTo>
                  <a:pt x="535125" y="150527"/>
                  <a:pt x="538466" y="156967"/>
                  <a:pt x="542018" y="163299"/>
                </a:cubicBezTo>
                <a:cubicBezTo>
                  <a:pt x="545571" y="169630"/>
                  <a:pt x="549326" y="175838"/>
                  <a:pt x="553284" y="181924"/>
                </a:cubicBezTo>
                <a:cubicBezTo>
                  <a:pt x="557242" y="188009"/>
                  <a:pt x="561394" y="193959"/>
                  <a:pt x="565741" y="199773"/>
                </a:cubicBezTo>
                <a:cubicBezTo>
                  <a:pt x="570089" y="205587"/>
                  <a:pt x="574621" y="211253"/>
                  <a:pt x="579339" y="216771"/>
                </a:cubicBezTo>
                <a:cubicBezTo>
                  <a:pt x="584057" y="222289"/>
                  <a:pt x="588949" y="227647"/>
                  <a:pt x="594017" y="232844"/>
                </a:cubicBezTo>
                <a:cubicBezTo>
                  <a:pt x="599086" y="238042"/>
                  <a:pt x="604318" y="243069"/>
                  <a:pt x="609715" y="247924"/>
                </a:cubicBezTo>
                <a:cubicBezTo>
                  <a:pt x="615111" y="252780"/>
                  <a:pt x="620661" y="257454"/>
                  <a:pt x="626363" y="261947"/>
                </a:cubicBezTo>
                <a:cubicBezTo>
                  <a:pt x="632065" y="266440"/>
                  <a:pt x="637908" y="270741"/>
                  <a:pt x="643892" y="274852"/>
                </a:cubicBezTo>
                <a:cubicBezTo>
                  <a:pt x="649876" y="278962"/>
                  <a:pt x="655987" y="282873"/>
                  <a:pt x="662226" y="286584"/>
                </a:cubicBezTo>
                <a:cubicBezTo>
                  <a:pt x="668465" y="290295"/>
                  <a:pt x="674819" y="293799"/>
                  <a:pt x="681288" y="297094"/>
                </a:cubicBezTo>
                <a:cubicBezTo>
                  <a:pt x="687756" y="300390"/>
                  <a:pt x="694326" y="303471"/>
                  <a:pt x="700995" y="306336"/>
                </a:cubicBezTo>
                <a:cubicBezTo>
                  <a:pt x="707665" y="309202"/>
                  <a:pt x="714422" y="311848"/>
                  <a:pt x="721265" y="314272"/>
                </a:cubicBezTo>
                <a:cubicBezTo>
                  <a:pt x="728107" y="316696"/>
                  <a:pt x="735023" y="318894"/>
                  <a:pt x="742009" y="320866"/>
                </a:cubicBezTo>
                <a:cubicBezTo>
                  <a:pt x="748995" y="322838"/>
                  <a:pt x="756039" y="324580"/>
                  <a:pt x="763139" y="326092"/>
                </a:cubicBezTo>
                <a:cubicBezTo>
                  <a:pt x="770241" y="327603"/>
                  <a:pt x="777383" y="328881"/>
                  <a:pt x="784567" y="329925"/>
                </a:cubicBezTo>
                <a:cubicBezTo>
                  <a:pt x="791750" y="330970"/>
                  <a:pt x="798961" y="331778"/>
                  <a:pt x="806198" y="332351"/>
                </a:cubicBezTo>
                <a:cubicBezTo>
                  <a:pt x="813435" y="332924"/>
                  <a:pt x="820682" y="333260"/>
                  <a:pt x="827942" y="333359"/>
                </a:cubicBezTo>
                <a:cubicBezTo>
                  <a:pt x="835200" y="333458"/>
                  <a:pt x="842455" y="333320"/>
                  <a:pt x="849705" y="332944"/>
                </a:cubicBezTo>
                <a:cubicBezTo>
                  <a:pt x="856955" y="332569"/>
                  <a:pt x="864184" y="331957"/>
                  <a:pt x="871394" y="331109"/>
                </a:cubicBezTo>
                <a:cubicBezTo>
                  <a:pt x="878604" y="330261"/>
                  <a:pt x="885778" y="329178"/>
                  <a:pt x="892918" y="327861"/>
                </a:cubicBezTo>
                <a:cubicBezTo>
                  <a:pt x="900057" y="326544"/>
                  <a:pt x="907145" y="324995"/>
                  <a:pt x="914183" y="323214"/>
                </a:cubicBezTo>
                <a:cubicBezTo>
                  <a:pt x="921221" y="321433"/>
                  <a:pt x="928193" y="319425"/>
                  <a:pt x="935100" y="317188"/>
                </a:cubicBezTo>
                <a:cubicBezTo>
                  <a:pt x="942006" y="314951"/>
                  <a:pt x="948831" y="312491"/>
                  <a:pt x="955577" y="309808"/>
                </a:cubicBezTo>
                <a:cubicBezTo>
                  <a:pt x="962323" y="307125"/>
                  <a:pt x="968973" y="304224"/>
                  <a:pt x="975529" y="301106"/>
                </a:cubicBezTo>
                <a:cubicBezTo>
                  <a:pt x="982085" y="297989"/>
                  <a:pt x="988532" y="294660"/>
                  <a:pt x="994870" y="291120"/>
                </a:cubicBezTo>
                <a:cubicBezTo>
                  <a:pt x="1001209" y="287581"/>
                  <a:pt x="1007424" y="283838"/>
                  <a:pt x="1013518" y="279892"/>
                </a:cubicBezTo>
                <a:cubicBezTo>
                  <a:pt x="1015563" y="278567"/>
                  <a:pt x="1017781" y="277668"/>
                  <a:pt x="1020172" y="277195"/>
                </a:cubicBezTo>
                <a:cubicBezTo>
                  <a:pt x="1022562" y="276721"/>
                  <a:pt x="1024955" y="276708"/>
                  <a:pt x="1027351" y="277152"/>
                </a:cubicBezTo>
                <a:cubicBezTo>
                  <a:pt x="1029747" y="277598"/>
                  <a:pt x="1031976" y="278470"/>
                  <a:pt x="1034038" y="279771"/>
                </a:cubicBezTo>
                <a:cubicBezTo>
                  <a:pt x="1036098" y="281071"/>
                  <a:pt x="1037845" y="282707"/>
                  <a:pt x="1039279" y="284678"/>
                </a:cubicBezTo>
                <a:lnTo>
                  <a:pt x="1310884" y="658135"/>
                </a:ln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8209917" y="3006392"/>
            <a:ext cx="1314689" cy="833610"/>
          </a:xfrm>
          <a:custGeom>
            <a:avLst/>
            <a:gdLst>
              <a:gd name="connsiteX0" fmla="*/ 1310884 w 1314689"/>
              <a:gd name="connsiteY0" fmla="*/ 658135 h 833610"/>
              <a:gd name="connsiteX1" fmla="*/ 1314025 w 1314689"/>
              <a:gd name="connsiteY1" fmla="*/ 664992 h 833610"/>
              <a:gd name="connsiteX2" fmla="*/ 1314259 w 1314689"/>
              <a:gd name="connsiteY2" fmla="*/ 672531 h 833610"/>
              <a:gd name="connsiteX3" fmla="*/ 1311548 w 1314689"/>
              <a:gd name="connsiteY3" fmla="*/ 679569 h 833610"/>
              <a:gd name="connsiteX4" fmla="*/ 1306319 w 1314689"/>
              <a:gd name="connsiteY4" fmla="*/ 685004 h 833610"/>
              <a:gd name="connsiteX5" fmla="*/ 1210174 w 1314689"/>
              <a:gd name="connsiteY5" fmla="*/ 742387 h 833610"/>
              <a:gd name="connsiteX6" fmla="*/ 1107200 w 1314689"/>
              <a:gd name="connsiteY6" fmla="*/ 786351 h 833610"/>
              <a:gd name="connsiteX7" fmla="*/ 999258 w 1314689"/>
              <a:gd name="connsiteY7" fmla="*/ 816103 h 833610"/>
              <a:gd name="connsiteX8" fmla="*/ 888301 w 1314689"/>
              <a:gd name="connsiteY8" fmla="*/ 831103 h 833610"/>
              <a:gd name="connsiteX9" fmla="*/ 776334 w 1314689"/>
              <a:gd name="connsiteY9" fmla="*/ 831081 h 833610"/>
              <a:gd name="connsiteX10" fmla="*/ 665383 w 1314689"/>
              <a:gd name="connsiteY10" fmla="*/ 816037 h 833610"/>
              <a:gd name="connsiteX11" fmla="*/ 557453 w 1314689"/>
              <a:gd name="connsiteY11" fmla="*/ 786242 h 833610"/>
              <a:gd name="connsiteX12" fmla="*/ 454496 w 1314689"/>
              <a:gd name="connsiteY12" fmla="*/ 742237 h 833610"/>
              <a:gd name="connsiteX13" fmla="*/ 358375 w 1314689"/>
              <a:gd name="connsiteY13" fmla="*/ 684816 h 833610"/>
              <a:gd name="connsiteX14" fmla="*/ 270826 w 1314689"/>
              <a:gd name="connsiteY14" fmla="*/ 615017 h 833610"/>
              <a:gd name="connsiteX15" fmla="*/ 193434 w 1314689"/>
              <a:gd name="connsiteY15" fmla="*/ 534104 h 833610"/>
              <a:gd name="connsiteX16" fmla="*/ 127597 w 1314689"/>
              <a:gd name="connsiteY16" fmla="*/ 443539 h 833610"/>
              <a:gd name="connsiteX17" fmla="*/ 74506 w 1314689"/>
              <a:gd name="connsiteY17" fmla="*/ 344960 h 833610"/>
              <a:gd name="connsiteX18" fmla="*/ 35122 w 1314689"/>
              <a:gd name="connsiteY18" fmla="*/ 240148 h 833610"/>
              <a:gd name="connsiteX19" fmla="*/ 10156 w 1314689"/>
              <a:gd name="connsiteY19" fmla="*/ 131000 h 833610"/>
              <a:gd name="connsiteX20" fmla="*/ 59 w 1314689"/>
              <a:gd name="connsiteY20" fmla="*/ 19490 h 833610"/>
              <a:gd name="connsiteX21" fmla="*/ 1381 w 1314689"/>
              <a:gd name="connsiteY21" fmla="*/ 12064 h 833610"/>
              <a:gd name="connsiteX22" fmla="*/ 5483 w 1314689"/>
              <a:gd name="connsiteY22" fmla="*/ 5734 h 833610"/>
              <a:gd name="connsiteX23" fmla="*/ 11719 w 1314689"/>
              <a:gd name="connsiteY23" fmla="*/ 1491 h 833610"/>
              <a:gd name="connsiteX24" fmla="*/ 19112 w 1314689"/>
              <a:gd name="connsiteY24" fmla="*/ 1 h 833610"/>
              <a:gd name="connsiteX25" fmla="*/ 480891 w 1314689"/>
              <a:gd name="connsiteY25" fmla="*/ 189 h 833610"/>
              <a:gd name="connsiteX26" fmla="*/ 487942 w 1314689"/>
              <a:gd name="connsiteY26" fmla="*/ 1545 h 833610"/>
              <a:gd name="connsiteX27" fmla="*/ 493990 w 1314689"/>
              <a:gd name="connsiteY27" fmla="*/ 5415 h 833610"/>
              <a:gd name="connsiteX28" fmla="*/ 498176 w 1314689"/>
              <a:gd name="connsiteY28" fmla="*/ 11248 h 833610"/>
              <a:gd name="connsiteX29" fmla="*/ 499906 w 1314689"/>
              <a:gd name="connsiteY29" fmla="*/ 18216 h 833610"/>
              <a:gd name="connsiteX30" fmla="*/ 501783 w 1314689"/>
              <a:gd name="connsiteY30" fmla="*/ 39902 h 833610"/>
              <a:gd name="connsiteX31" fmla="*/ 505075 w 1314689"/>
              <a:gd name="connsiteY31" fmla="*/ 61419 h 833610"/>
              <a:gd name="connsiteX32" fmla="*/ 509764 w 1314689"/>
              <a:gd name="connsiteY32" fmla="*/ 82675 h 833610"/>
              <a:gd name="connsiteX33" fmla="*/ 515832 w 1314689"/>
              <a:gd name="connsiteY33" fmla="*/ 103579 h 833610"/>
              <a:gd name="connsiteX34" fmla="*/ 523253 w 1314689"/>
              <a:gd name="connsiteY34" fmla="*/ 124042 h 833610"/>
              <a:gd name="connsiteX35" fmla="*/ 531994 w 1314689"/>
              <a:gd name="connsiteY35" fmla="*/ 143977 h 833610"/>
              <a:gd name="connsiteX36" fmla="*/ 542018 w 1314689"/>
              <a:gd name="connsiteY36" fmla="*/ 163299 h 833610"/>
              <a:gd name="connsiteX37" fmla="*/ 553284 w 1314689"/>
              <a:gd name="connsiteY37" fmla="*/ 181924 h 833610"/>
              <a:gd name="connsiteX38" fmla="*/ 565741 w 1314689"/>
              <a:gd name="connsiteY38" fmla="*/ 199773 h 833610"/>
              <a:gd name="connsiteX39" fmla="*/ 579339 w 1314689"/>
              <a:gd name="connsiteY39" fmla="*/ 216771 h 833610"/>
              <a:gd name="connsiteX40" fmla="*/ 594017 w 1314689"/>
              <a:gd name="connsiteY40" fmla="*/ 232844 h 833610"/>
              <a:gd name="connsiteX41" fmla="*/ 609715 w 1314689"/>
              <a:gd name="connsiteY41" fmla="*/ 247924 h 833610"/>
              <a:gd name="connsiteX42" fmla="*/ 626363 w 1314689"/>
              <a:gd name="connsiteY42" fmla="*/ 261947 h 833610"/>
              <a:gd name="connsiteX43" fmla="*/ 643892 w 1314689"/>
              <a:gd name="connsiteY43" fmla="*/ 274852 h 833610"/>
              <a:gd name="connsiteX44" fmla="*/ 662226 w 1314689"/>
              <a:gd name="connsiteY44" fmla="*/ 286584 h 833610"/>
              <a:gd name="connsiteX45" fmla="*/ 681288 w 1314689"/>
              <a:gd name="connsiteY45" fmla="*/ 297094 h 833610"/>
              <a:gd name="connsiteX46" fmla="*/ 700995 w 1314689"/>
              <a:gd name="connsiteY46" fmla="*/ 306336 h 833610"/>
              <a:gd name="connsiteX47" fmla="*/ 721265 w 1314689"/>
              <a:gd name="connsiteY47" fmla="*/ 314272 h 833610"/>
              <a:gd name="connsiteX48" fmla="*/ 742009 w 1314689"/>
              <a:gd name="connsiteY48" fmla="*/ 320866 h 833610"/>
              <a:gd name="connsiteX49" fmla="*/ 763139 w 1314689"/>
              <a:gd name="connsiteY49" fmla="*/ 326092 h 833610"/>
              <a:gd name="connsiteX50" fmla="*/ 784567 w 1314689"/>
              <a:gd name="connsiteY50" fmla="*/ 329925 h 833610"/>
              <a:gd name="connsiteX51" fmla="*/ 806198 w 1314689"/>
              <a:gd name="connsiteY51" fmla="*/ 332351 h 833610"/>
              <a:gd name="connsiteX52" fmla="*/ 827942 w 1314689"/>
              <a:gd name="connsiteY52" fmla="*/ 333359 h 833610"/>
              <a:gd name="connsiteX53" fmla="*/ 849705 w 1314689"/>
              <a:gd name="connsiteY53" fmla="*/ 332944 h 833610"/>
              <a:gd name="connsiteX54" fmla="*/ 871394 w 1314689"/>
              <a:gd name="connsiteY54" fmla="*/ 331109 h 833610"/>
              <a:gd name="connsiteX55" fmla="*/ 892918 w 1314689"/>
              <a:gd name="connsiteY55" fmla="*/ 327861 h 833610"/>
              <a:gd name="connsiteX56" fmla="*/ 914183 w 1314689"/>
              <a:gd name="connsiteY56" fmla="*/ 323214 h 833610"/>
              <a:gd name="connsiteX57" fmla="*/ 935100 w 1314689"/>
              <a:gd name="connsiteY57" fmla="*/ 317188 h 833610"/>
              <a:gd name="connsiteX58" fmla="*/ 955577 w 1314689"/>
              <a:gd name="connsiteY58" fmla="*/ 309808 h 833610"/>
              <a:gd name="connsiteX59" fmla="*/ 975529 w 1314689"/>
              <a:gd name="connsiteY59" fmla="*/ 301106 h 833610"/>
              <a:gd name="connsiteX60" fmla="*/ 994870 w 1314689"/>
              <a:gd name="connsiteY60" fmla="*/ 291120 h 833610"/>
              <a:gd name="connsiteX61" fmla="*/ 1013518 w 1314689"/>
              <a:gd name="connsiteY61" fmla="*/ 279892 h 833610"/>
              <a:gd name="connsiteX62" fmla="*/ 1020172 w 1314689"/>
              <a:gd name="connsiteY62" fmla="*/ 277195 h 833610"/>
              <a:gd name="connsiteX63" fmla="*/ 1027351 w 1314689"/>
              <a:gd name="connsiteY63" fmla="*/ 277152 h 833610"/>
              <a:gd name="connsiteX64" fmla="*/ 1034038 w 1314689"/>
              <a:gd name="connsiteY64" fmla="*/ 279771 h 833610"/>
              <a:gd name="connsiteX65" fmla="*/ 1039279 w 1314689"/>
              <a:gd name="connsiteY65" fmla="*/ 284678 h 833610"/>
              <a:gd name="connsiteX66" fmla="*/ 1310884 w 1314689"/>
              <a:gd name="connsiteY66" fmla="*/ 658135 h 83361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</a:cxnLst>
            <a:rect l="l" t="t" r="r" b="b"/>
            <a:pathLst>
              <a:path w="1314689" h="833610">
                <a:moveTo>
                  <a:pt x="1310884" y="658135"/>
                </a:moveTo>
                <a:cubicBezTo>
                  <a:pt x="1312393" y="660209"/>
                  <a:pt x="1313439" y="662495"/>
                  <a:pt x="1314025" y="664992"/>
                </a:cubicBezTo>
                <a:cubicBezTo>
                  <a:pt x="1314610" y="667489"/>
                  <a:pt x="1314689" y="670002"/>
                  <a:pt x="1314259" y="672531"/>
                </a:cubicBezTo>
                <a:cubicBezTo>
                  <a:pt x="1313829" y="675060"/>
                  <a:pt x="1312925" y="677405"/>
                  <a:pt x="1311548" y="679569"/>
                </a:cubicBezTo>
                <a:cubicBezTo>
                  <a:pt x="1310171" y="681733"/>
                  <a:pt x="1308427" y="683544"/>
                  <a:pt x="1306319" y="685004"/>
                </a:cubicBezTo>
                <a:cubicBezTo>
                  <a:pt x="1275559" y="706291"/>
                  <a:pt x="1243512" y="725419"/>
                  <a:pt x="1210174" y="742387"/>
                </a:cubicBezTo>
                <a:cubicBezTo>
                  <a:pt x="1176837" y="759355"/>
                  <a:pt x="1142512" y="774010"/>
                  <a:pt x="1107200" y="786351"/>
                </a:cubicBezTo>
                <a:cubicBezTo>
                  <a:pt x="1071888" y="798693"/>
                  <a:pt x="1035907" y="808610"/>
                  <a:pt x="999258" y="816103"/>
                </a:cubicBezTo>
                <a:cubicBezTo>
                  <a:pt x="962609" y="823595"/>
                  <a:pt x="925624" y="828595"/>
                  <a:pt x="888301" y="831103"/>
                </a:cubicBezTo>
                <a:cubicBezTo>
                  <a:pt x="850978" y="833610"/>
                  <a:pt x="813656" y="833603"/>
                  <a:pt x="776334" y="831081"/>
                </a:cubicBezTo>
                <a:cubicBezTo>
                  <a:pt x="739012" y="828559"/>
                  <a:pt x="702028" y="823544"/>
                  <a:pt x="665383" y="816037"/>
                </a:cubicBezTo>
                <a:cubicBezTo>
                  <a:pt x="628737" y="808530"/>
                  <a:pt x="592761" y="798598"/>
                  <a:pt x="557453" y="786242"/>
                </a:cubicBezTo>
                <a:cubicBezTo>
                  <a:pt x="522146" y="773887"/>
                  <a:pt x="487827" y="759218"/>
                  <a:pt x="454496" y="742237"/>
                </a:cubicBezTo>
                <a:cubicBezTo>
                  <a:pt x="421166" y="725256"/>
                  <a:pt x="389125" y="706115"/>
                  <a:pt x="358375" y="684816"/>
                </a:cubicBezTo>
                <a:cubicBezTo>
                  <a:pt x="327624" y="663516"/>
                  <a:pt x="298441" y="640250"/>
                  <a:pt x="270826" y="615017"/>
                </a:cubicBezTo>
                <a:cubicBezTo>
                  <a:pt x="243212" y="589785"/>
                  <a:pt x="217414" y="562814"/>
                  <a:pt x="193434" y="534104"/>
                </a:cubicBezTo>
                <a:cubicBezTo>
                  <a:pt x="169454" y="505395"/>
                  <a:pt x="147508" y="475206"/>
                  <a:pt x="127597" y="443539"/>
                </a:cubicBezTo>
                <a:cubicBezTo>
                  <a:pt x="107686" y="411872"/>
                  <a:pt x="89989" y="379012"/>
                  <a:pt x="74506" y="344960"/>
                </a:cubicBezTo>
                <a:cubicBezTo>
                  <a:pt x="59024" y="310907"/>
                  <a:pt x="45896" y="275970"/>
                  <a:pt x="35122" y="240148"/>
                </a:cubicBezTo>
                <a:cubicBezTo>
                  <a:pt x="24348" y="204326"/>
                  <a:pt x="16026" y="167944"/>
                  <a:pt x="10156" y="131000"/>
                </a:cubicBezTo>
                <a:cubicBezTo>
                  <a:pt x="4285" y="94057"/>
                  <a:pt x="919" y="56886"/>
                  <a:pt x="59" y="19490"/>
                </a:cubicBezTo>
                <a:cubicBezTo>
                  <a:pt x="0" y="16925"/>
                  <a:pt x="441" y="14450"/>
                  <a:pt x="1381" y="12064"/>
                </a:cubicBezTo>
                <a:cubicBezTo>
                  <a:pt x="2322" y="9678"/>
                  <a:pt x="3690" y="7568"/>
                  <a:pt x="5483" y="5734"/>
                </a:cubicBezTo>
                <a:cubicBezTo>
                  <a:pt x="7276" y="3900"/>
                  <a:pt x="9354" y="2486"/>
                  <a:pt x="11719" y="1491"/>
                </a:cubicBezTo>
                <a:cubicBezTo>
                  <a:pt x="14082" y="497"/>
                  <a:pt x="16547" y="0"/>
                  <a:pt x="19112" y="1"/>
                </a:cubicBezTo>
                <a:lnTo>
                  <a:pt x="480891" y="189"/>
                </a:lnTo>
                <a:cubicBezTo>
                  <a:pt x="483328" y="190"/>
                  <a:pt x="485678" y="642"/>
                  <a:pt x="487942" y="1545"/>
                </a:cubicBezTo>
                <a:cubicBezTo>
                  <a:pt x="490205" y="2448"/>
                  <a:pt x="492221" y="3738"/>
                  <a:pt x="493990" y="5415"/>
                </a:cubicBezTo>
                <a:cubicBezTo>
                  <a:pt x="495758" y="7091"/>
                  <a:pt x="497154" y="9036"/>
                  <a:pt x="498176" y="11248"/>
                </a:cubicBezTo>
                <a:cubicBezTo>
                  <a:pt x="499198" y="13460"/>
                  <a:pt x="499775" y="15783"/>
                  <a:pt x="499906" y="18216"/>
                </a:cubicBezTo>
                <a:cubicBezTo>
                  <a:pt x="500295" y="25465"/>
                  <a:pt x="500921" y="32694"/>
                  <a:pt x="501783" y="39902"/>
                </a:cubicBezTo>
                <a:cubicBezTo>
                  <a:pt x="502646" y="47110"/>
                  <a:pt x="503743" y="54283"/>
                  <a:pt x="505075" y="61419"/>
                </a:cubicBezTo>
                <a:cubicBezTo>
                  <a:pt x="506406" y="68556"/>
                  <a:pt x="507969" y="75641"/>
                  <a:pt x="509764" y="82675"/>
                </a:cubicBezTo>
                <a:cubicBezTo>
                  <a:pt x="511559" y="89709"/>
                  <a:pt x="513582" y="96677"/>
                  <a:pt x="515832" y="103579"/>
                </a:cubicBezTo>
                <a:cubicBezTo>
                  <a:pt x="518083" y="110482"/>
                  <a:pt x="520557" y="117303"/>
                  <a:pt x="523253" y="124042"/>
                </a:cubicBezTo>
                <a:cubicBezTo>
                  <a:pt x="525949" y="130783"/>
                  <a:pt x="528863" y="137428"/>
                  <a:pt x="531994" y="143977"/>
                </a:cubicBezTo>
                <a:cubicBezTo>
                  <a:pt x="535125" y="150527"/>
                  <a:pt x="538466" y="156967"/>
                  <a:pt x="542018" y="163299"/>
                </a:cubicBezTo>
                <a:cubicBezTo>
                  <a:pt x="545571" y="169630"/>
                  <a:pt x="549326" y="175838"/>
                  <a:pt x="553284" y="181924"/>
                </a:cubicBezTo>
                <a:cubicBezTo>
                  <a:pt x="557242" y="188009"/>
                  <a:pt x="561394" y="193959"/>
                  <a:pt x="565741" y="199773"/>
                </a:cubicBezTo>
                <a:cubicBezTo>
                  <a:pt x="570089" y="205587"/>
                  <a:pt x="574621" y="211253"/>
                  <a:pt x="579339" y="216771"/>
                </a:cubicBezTo>
                <a:cubicBezTo>
                  <a:pt x="584057" y="222289"/>
                  <a:pt x="588949" y="227647"/>
                  <a:pt x="594017" y="232844"/>
                </a:cubicBezTo>
                <a:cubicBezTo>
                  <a:pt x="599086" y="238042"/>
                  <a:pt x="604318" y="243069"/>
                  <a:pt x="609715" y="247924"/>
                </a:cubicBezTo>
                <a:cubicBezTo>
                  <a:pt x="615111" y="252780"/>
                  <a:pt x="620661" y="257454"/>
                  <a:pt x="626363" y="261947"/>
                </a:cubicBezTo>
                <a:cubicBezTo>
                  <a:pt x="632065" y="266440"/>
                  <a:pt x="637908" y="270741"/>
                  <a:pt x="643892" y="274852"/>
                </a:cubicBezTo>
                <a:cubicBezTo>
                  <a:pt x="649876" y="278962"/>
                  <a:pt x="655987" y="282873"/>
                  <a:pt x="662226" y="286584"/>
                </a:cubicBezTo>
                <a:cubicBezTo>
                  <a:pt x="668465" y="290295"/>
                  <a:pt x="674819" y="293799"/>
                  <a:pt x="681288" y="297094"/>
                </a:cubicBezTo>
                <a:cubicBezTo>
                  <a:pt x="687756" y="300390"/>
                  <a:pt x="694326" y="303471"/>
                  <a:pt x="700995" y="306336"/>
                </a:cubicBezTo>
                <a:cubicBezTo>
                  <a:pt x="707665" y="309202"/>
                  <a:pt x="714422" y="311848"/>
                  <a:pt x="721265" y="314272"/>
                </a:cubicBezTo>
                <a:cubicBezTo>
                  <a:pt x="728107" y="316696"/>
                  <a:pt x="735023" y="318894"/>
                  <a:pt x="742009" y="320866"/>
                </a:cubicBezTo>
                <a:cubicBezTo>
                  <a:pt x="748995" y="322838"/>
                  <a:pt x="756039" y="324580"/>
                  <a:pt x="763139" y="326092"/>
                </a:cubicBezTo>
                <a:cubicBezTo>
                  <a:pt x="770241" y="327603"/>
                  <a:pt x="777383" y="328881"/>
                  <a:pt x="784567" y="329925"/>
                </a:cubicBezTo>
                <a:cubicBezTo>
                  <a:pt x="791750" y="330970"/>
                  <a:pt x="798961" y="331778"/>
                  <a:pt x="806198" y="332351"/>
                </a:cubicBezTo>
                <a:cubicBezTo>
                  <a:pt x="813435" y="332924"/>
                  <a:pt x="820682" y="333260"/>
                  <a:pt x="827942" y="333359"/>
                </a:cubicBezTo>
                <a:cubicBezTo>
                  <a:pt x="835200" y="333458"/>
                  <a:pt x="842455" y="333320"/>
                  <a:pt x="849705" y="332944"/>
                </a:cubicBezTo>
                <a:cubicBezTo>
                  <a:pt x="856955" y="332569"/>
                  <a:pt x="864184" y="331957"/>
                  <a:pt x="871394" y="331109"/>
                </a:cubicBezTo>
                <a:cubicBezTo>
                  <a:pt x="878604" y="330261"/>
                  <a:pt x="885778" y="329178"/>
                  <a:pt x="892918" y="327861"/>
                </a:cubicBezTo>
                <a:cubicBezTo>
                  <a:pt x="900057" y="326544"/>
                  <a:pt x="907145" y="324995"/>
                  <a:pt x="914183" y="323214"/>
                </a:cubicBezTo>
                <a:cubicBezTo>
                  <a:pt x="921221" y="321433"/>
                  <a:pt x="928193" y="319425"/>
                  <a:pt x="935100" y="317188"/>
                </a:cubicBezTo>
                <a:cubicBezTo>
                  <a:pt x="942006" y="314951"/>
                  <a:pt x="948831" y="312491"/>
                  <a:pt x="955577" y="309808"/>
                </a:cubicBezTo>
                <a:cubicBezTo>
                  <a:pt x="962323" y="307125"/>
                  <a:pt x="968973" y="304224"/>
                  <a:pt x="975529" y="301106"/>
                </a:cubicBezTo>
                <a:cubicBezTo>
                  <a:pt x="982085" y="297989"/>
                  <a:pt x="988532" y="294660"/>
                  <a:pt x="994870" y="291120"/>
                </a:cubicBezTo>
                <a:cubicBezTo>
                  <a:pt x="1001209" y="287581"/>
                  <a:pt x="1007424" y="283838"/>
                  <a:pt x="1013518" y="279892"/>
                </a:cubicBezTo>
                <a:cubicBezTo>
                  <a:pt x="1015563" y="278567"/>
                  <a:pt x="1017781" y="277668"/>
                  <a:pt x="1020172" y="277195"/>
                </a:cubicBezTo>
                <a:cubicBezTo>
                  <a:pt x="1022562" y="276721"/>
                  <a:pt x="1024955" y="276708"/>
                  <a:pt x="1027351" y="277152"/>
                </a:cubicBezTo>
                <a:cubicBezTo>
                  <a:pt x="1029747" y="277598"/>
                  <a:pt x="1031976" y="278470"/>
                  <a:pt x="1034038" y="279771"/>
                </a:cubicBezTo>
                <a:cubicBezTo>
                  <a:pt x="1036098" y="281071"/>
                  <a:pt x="1037845" y="282707"/>
                  <a:pt x="1039279" y="284678"/>
                </a:cubicBezTo>
                <a:lnTo>
                  <a:pt x="1310884" y="658135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8209931" y="2219942"/>
            <a:ext cx="724796" cy="786641"/>
          </a:xfrm>
          <a:custGeom>
            <a:avLst/>
            <a:gdLst>
              <a:gd name="connsiteX0" fmla="*/ 19098 w 724796"/>
              <a:gd name="connsiteY0" fmla="*/ 786452 h 786641"/>
              <a:gd name="connsiteX1" fmla="*/ 11705 w 724796"/>
              <a:gd name="connsiteY1" fmla="*/ 784956 h 786641"/>
              <a:gd name="connsiteX2" fmla="*/ 5473 w 724796"/>
              <a:gd name="connsiteY2" fmla="*/ 780709 h 786641"/>
              <a:gd name="connsiteX3" fmla="*/ 1378 w 724796"/>
              <a:gd name="connsiteY3" fmla="*/ 774375 h 786641"/>
              <a:gd name="connsiteX4" fmla="*/ 61 w 724796"/>
              <a:gd name="connsiteY4" fmla="*/ 766948 h 786641"/>
              <a:gd name="connsiteX5" fmla="*/ 3935 w 724796"/>
              <a:gd name="connsiteY5" fmla="*/ 704157 h 786641"/>
              <a:gd name="connsiteX6" fmla="*/ 12537 w 724796"/>
              <a:gd name="connsiteY6" fmla="*/ 641838 h 786641"/>
              <a:gd name="connsiteX7" fmla="*/ 25822 w 724796"/>
              <a:gd name="connsiteY7" fmla="*/ 580346 h 786641"/>
              <a:gd name="connsiteX8" fmla="*/ 43711 w 724796"/>
              <a:gd name="connsiteY8" fmla="*/ 520033 h 786641"/>
              <a:gd name="connsiteX9" fmla="*/ 66101 w 724796"/>
              <a:gd name="connsiteY9" fmla="*/ 461242 h 786641"/>
              <a:gd name="connsiteX10" fmla="*/ 92867 w 724796"/>
              <a:gd name="connsiteY10" fmla="*/ 404310 h 786641"/>
              <a:gd name="connsiteX11" fmla="*/ 123856 w 724796"/>
              <a:gd name="connsiteY11" fmla="*/ 349561 h 786641"/>
              <a:gd name="connsiteX12" fmla="*/ 158889 w 724796"/>
              <a:gd name="connsiteY12" fmla="*/ 297308 h 786641"/>
              <a:gd name="connsiteX13" fmla="*/ 197767 w 724796"/>
              <a:gd name="connsiteY13" fmla="*/ 247849 h 786641"/>
              <a:gd name="connsiteX14" fmla="*/ 240269 w 724796"/>
              <a:gd name="connsiteY14" fmla="*/ 201467 h 786641"/>
              <a:gd name="connsiteX15" fmla="*/ 286152 w 724796"/>
              <a:gd name="connsiteY15" fmla="*/ 158426 h 786641"/>
              <a:gd name="connsiteX16" fmla="*/ 335152 w 724796"/>
              <a:gd name="connsiteY16" fmla="*/ 118972 h 786641"/>
              <a:gd name="connsiteX17" fmla="*/ 386993 w 724796"/>
              <a:gd name="connsiteY17" fmla="*/ 83330 h 786641"/>
              <a:gd name="connsiteX18" fmla="*/ 441375 w 724796"/>
              <a:gd name="connsiteY18" fmla="*/ 51704 h 786641"/>
              <a:gd name="connsiteX19" fmla="*/ 497991 w 724796"/>
              <a:gd name="connsiteY19" fmla="*/ 24274 h 786641"/>
              <a:gd name="connsiteX20" fmla="*/ 556516 w 724796"/>
              <a:gd name="connsiteY20" fmla="*/ 1197 h 786641"/>
              <a:gd name="connsiteX21" fmla="*/ 563986 w 724796"/>
              <a:gd name="connsiteY21" fmla="*/ 156 h 786641"/>
              <a:gd name="connsiteX22" fmla="*/ 571274 w 724796"/>
              <a:gd name="connsiteY22" fmla="*/ 2095 h 786641"/>
              <a:gd name="connsiteX23" fmla="*/ 577239 w 724796"/>
              <a:gd name="connsiteY23" fmla="*/ 6711 h 786641"/>
              <a:gd name="connsiteX24" fmla="*/ 580946 w 724796"/>
              <a:gd name="connsiteY24" fmla="*/ 13280 h 786641"/>
              <a:gd name="connsiteX25" fmla="*/ 723744 w 724796"/>
              <a:gd name="connsiteY25" fmla="*/ 452425 h 786641"/>
              <a:gd name="connsiteX26" fmla="*/ 724638 w 724796"/>
              <a:gd name="connsiteY26" fmla="*/ 459549 h 786641"/>
              <a:gd name="connsiteX27" fmla="*/ 722831 w 724796"/>
              <a:gd name="connsiteY27" fmla="*/ 466498 h 786641"/>
              <a:gd name="connsiteX28" fmla="*/ 718581 w 724796"/>
              <a:gd name="connsiteY28" fmla="*/ 472284 h 786641"/>
              <a:gd name="connsiteX29" fmla="*/ 712490 w 724796"/>
              <a:gd name="connsiteY29" fmla="*/ 476087 h 786641"/>
              <a:gd name="connsiteX30" fmla="*/ 669300 w 724796"/>
              <a:gd name="connsiteY30" fmla="*/ 496433 h 786641"/>
              <a:gd name="connsiteX31" fmla="*/ 629464 w 724796"/>
              <a:gd name="connsiteY31" fmla="*/ 522745 h 786641"/>
              <a:gd name="connsiteX32" fmla="*/ 593798 w 724796"/>
              <a:gd name="connsiteY32" fmla="*/ 554482 h 786641"/>
              <a:gd name="connsiteX33" fmla="*/ 563037 w 724796"/>
              <a:gd name="connsiteY33" fmla="*/ 590993 h 786641"/>
              <a:gd name="connsiteX34" fmla="*/ 537811 w 724796"/>
              <a:gd name="connsiteY34" fmla="*/ 631527 h 786641"/>
              <a:gd name="connsiteX35" fmla="*/ 518641 w 724796"/>
              <a:gd name="connsiteY35" fmla="*/ 675251 h 786641"/>
              <a:gd name="connsiteX36" fmla="*/ 505919 w 724796"/>
              <a:gd name="connsiteY36" fmla="*/ 721267 h 786641"/>
              <a:gd name="connsiteX37" fmla="*/ 499906 w 724796"/>
              <a:gd name="connsiteY37" fmla="*/ 768629 h 786641"/>
              <a:gd name="connsiteX38" fmla="*/ 498171 w 724796"/>
              <a:gd name="connsiteY38" fmla="*/ 775596 h 786641"/>
              <a:gd name="connsiteX39" fmla="*/ 493980 w 724796"/>
              <a:gd name="connsiteY39" fmla="*/ 781426 h 786641"/>
              <a:gd name="connsiteX40" fmla="*/ 487928 w 724796"/>
              <a:gd name="connsiteY40" fmla="*/ 785290 h 786641"/>
              <a:gd name="connsiteX41" fmla="*/ 480877 w 724796"/>
              <a:gd name="connsiteY41" fmla="*/ 786640 h 786641"/>
              <a:gd name="connsiteX42" fmla="*/ 19098 w 724796"/>
              <a:gd name="connsiteY42" fmla="*/ 786452 h 7866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</a:cxnLst>
            <a:rect l="l" t="t" r="r" b="b"/>
            <a:pathLst>
              <a:path w="724796" h="786641">
                <a:moveTo>
                  <a:pt x="19098" y="786452"/>
                </a:moveTo>
                <a:cubicBezTo>
                  <a:pt x="16533" y="786451"/>
                  <a:pt x="14069" y="785952"/>
                  <a:pt x="11705" y="784956"/>
                </a:cubicBezTo>
                <a:cubicBezTo>
                  <a:pt x="9342" y="783960"/>
                  <a:pt x="7265" y="782544"/>
                  <a:pt x="5473" y="780709"/>
                </a:cubicBezTo>
                <a:cubicBezTo>
                  <a:pt x="3682" y="778873"/>
                  <a:pt x="2316" y="776762"/>
                  <a:pt x="1378" y="774375"/>
                </a:cubicBezTo>
                <a:cubicBezTo>
                  <a:pt x="439" y="771988"/>
                  <a:pt x="0" y="769512"/>
                  <a:pt x="61" y="766948"/>
                </a:cubicBezTo>
                <a:cubicBezTo>
                  <a:pt x="561" y="745969"/>
                  <a:pt x="1853" y="725039"/>
                  <a:pt x="3935" y="704157"/>
                </a:cubicBezTo>
                <a:cubicBezTo>
                  <a:pt x="6017" y="683276"/>
                  <a:pt x="8885" y="662503"/>
                  <a:pt x="12537" y="641838"/>
                </a:cubicBezTo>
                <a:cubicBezTo>
                  <a:pt x="16190" y="621173"/>
                  <a:pt x="20619" y="600676"/>
                  <a:pt x="25822" y="580346"/>
                </a:cubicBezTo>
                <a:cubicBezTo>
                  <a:pt x="31024" y="560016"/>
                  <a:pt x="36987" y="539912"/>
                  <a:pt x="43711" y="520033"/>
                </a:cubicBezTo>
                <a:cubicBezTo>
                  <a:pt x="50433" y="500154"/>
                  <a:pt x="57896" y="480557"/>
                  <a:pt x="66101" y="461242"/>
                </a:cubicBezTo>
                <a:cubicBezTo>
                  <a:pt x="74306" y="441927"/>
                  <a:pt x="83227" y="422950"/>
                  <a:pt x="92867" y="404310"/>
                </a:cubicBezTo>
                <a:cubicBezTo>
                  <a:pt x="102507" y="385669"/>
                  <a:pt x="112837" y="367420"/>
                  <a:pt x="123856" y="349561"/>
                </a:cubicBezTo>
                <a:cubicBezTo>
                  <a:pt x="134875" y="331702"/>
                  <a:pt x="146552" y="314284"/>
                  <a:pt x="158889" y="297308"/>
                </a:cubicBezTo>
                <a:cubicBezTo>
                  <a:pt x="171225" y="280332"/>
                  <a:pt x="184184" y="263846"/>
                  <a:pt x="197767" y="247849"/>
                </a:cubicBezTo>
                <a:cubicBezTo>
                  <a:pt x="211350" y="231853"/>
                  <a:pt x="225517" y="216392"/>
                  <a:pt x="240269" y="201467"/>
                </a:cubicBezTo>
                <a:cubicBezTo>
                  <a:pt x="255020" y="186542"/>
                  <a:pt x="270315" y="172195"/>
                  <a:pt x="286152" y="158426"/>
                </a:cubicBezTo>
                <a:cubicBezTo>
                  <a:pt x="301988" y="144657"/>
                  <a:pt x="318322" y="131506"/>
                  <a:pt x="335152" y="118972"/>
                </a:cubicBezTo>
                <a:cubicBezTo>
                  <a:pt x="351983" y="106438"/>
                  <a:pt x="369263" y="94557"/>
                  <a:pt x="386993" y="83330"/>
                </a:cubicBezTo>
                <a:cubicBezTo>
                  <a:pt x="404721" y="72103"/>
                  <a:pt x="422849" y="61561"/>
                  <a:pt x="441375" y="51704"/>
                </a:cubicBezTo>
                <a:cubicBezTo>
                  <a:pt x="459901" y="41847"/>
                  <a:pt x="478773" y="32704"/>
                  <a:pt x="497991" y="24274"/>
                </a:cubicBezTo>
                <a:cubicBezTo>
                  <a:pt x="517209" y="15844"/>
                  <a:pt x="536717" y="8152"/>
                  <a:pt x="556516" y="1197"/>
                </a:cubicBezTo>
                <a:cubicBezTo>
                  <a:pt x="558936" y="347"/>
                  <a:pt x="561425" y="0"/>
                  <a:pt x="563986" y="156"/>
                </a:cubicBezTo>
                <a:cubicBezTo>
                  <a:pt x="566546" y="311"/>
                  <a:pt x="568975" y="958"/>
                  <a:pt x="571274" y="2095"/>
                </a:cubicBezTo>
                <a:cubicBezTo>
                  <a:pt x="573574" y="3232"/>
                  <a:pt x="575562" y="4771"/>
                  <a:pt x="577239" y="6711"/>
                </a:cubicBezTo>
                <a:cubicBezTo>
                  <a:pt x="578917" y="8651"/>
                  <a:pt x="580152" y="10840"/>
                  <a:pt x="580946" y="13280"/>
                </a:cubicBezTo>
                <a:lnTo>
                  <a:pt x="723744" y="452425"/>
                </a:lnTo>
                <a:cubicBezTo>
                  <a:pt x="724498" y="454742"/>
                  <a:pt x="724796" y="457117"/>
                  <a:pt x="724638" y="459549"/>
                </a:cubicBezTo>
                <a:cubicBezTo>
                  <a:pt x="724480" y="461981"/>
                  <a:pt x="723878" y="464297"/>
                  <a:pt x="722831" y="466498"/>
                </a:cubicBezTo>
                <a:cubicBezTo>
                  <a:pt x="721785" y="468699"/>
                  <a:pt x="720368" y="470627"/>
                  <a:pt x="718581" y="472284"/>
                </a:cubicBezTo>
                <a:cubicBezTo>
                  <a:pt x="716793" y="473941"/>
                  <a:pt x="714763" y="475209"/>
                  <a:pt x="712490" y="476087"/>
                </a:cubicBezTo>
                <a:cubicBezTo>
                  <a:pt x="697606" y="481834"/>
                  <a:pt x="683209" y="488616"/>
                  <a:pt x="669300" y="496433"/>
                </a:cubicBezTo>
                <a:cubicBezTo>
                  <a:pt x="655391" y="504249"/>
                  <a:pt x="642113" y="513020"/>
                  <a:pt x="629464" y="522745"/>
                </a:cubicBezTo>
                <a:cubicBezTo>
                  <a:pt x="616815" y="532470"/>
                  <a:pt x="604927" y="543049"/>
                  <a:pt x="593798" y="554482"/>
                </a:cubicBezTo>
                <a:cubicBezTo>
                  <a:pt x="582670" y="565916"/>
                  <a:pt x="572416" y="578086"/>
                  <a:pt x="563037" y="590993"/>
                </a:cubicBezTo>
                <a:cubicBezTo>
                  <a:pt x="553658" y="603900"/>
                  <a:pt x="545249" y="617412"/>
                  <a:pt x="537811" y="631527"/>
                </a:cubicBezTo>
                <a:cubicBezTo>
                  <a:pt x="530374" y="645642"/>
                  <a:pt x="523984" y="660217"/>
                  <a:pt x="518641" y="675251"/>
                </a:cubicBezTo>
                <a:cubicBezTo>
                  <a:pt x="513298" y="690285"/>
                  <a:pt x="509057" y="705623"/>
                  <a:pt x="505919" y="721267"/>
                </a:cubicBezTo>
                <a:cubicBezTo>
                  <a:pt x="502780" y="736910"/>
                  <a:pt x="500776" y="752697"/>
                  <a:pt x="499906" y="768629"/>
                </a:cubicBezTo>
                <a:cubicBezTo>
                  <a:pt x="499773" y="771062"/>
                  <a:pt x="499195" y="773384"/>
                  <a:pt x="498171" y="775596"/>
                </a:cubicBezTo>
                <a:cubicBezTo>
                  <a:pt x="497146" y="777807"/>
                  <a:pt x="495750" y="779750"/>
                  <a:pt x="493980" y="781426"/>
                </a:cubicBezTo>
                <a:cubicBezTo>
                  <a:pt x="492210" y="783101"/>
                  <a:pt x="490193" y="784389"/>
                  <a:pt x="487928" y="785290"/>
                </a:cubicBezTo>
                <a:cubicBezTo>
                  <a:pt x="485664" y="786191"/>
                  <a:pt x="483314" y="786641"/>
                  <a:pt x="480877" y="786640"/>
                </a:cubicBezTo>
                <a:lnTo>
                  <a:pt x="19098" y="786452"/>
                </a:ln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8209931" y="2219942"/>
            <a:ext cx="724796" cy="786641"/>
          </a:xfrm>
          <a:custGeom>
            <a:avLst/>
            <a:gdLst>
              <a:gd name="connsiteX0" fmla="*/ 19098 w 724796"/>
              <a:gd name="connsiteY0" fmla="*/ 786452 h 786641"/>
              <a:gd name="connsiteX1" fmla="*/ 11705 w 724796"/>
              <a:gd name="connsiteY1" fmla="*/ 784956 h 786641"/>
              <a:gd name="connsiteX2" fmla="*/ 5473 w 724796"/>
              <a:gd name="connsiteY2" fmla="*/ 780709 h 786641"/>
              <a:gd name="connsiteX3" fmla="*/ 1378 w 724796"/>
              <a:gd name="connsiteY3" fmla="*/ 774375 h 786641"/>
              <a:gd name="connsiteX4" fmla="*/ 61 w 724796"/>
              <a:gd name="connsiteY4" fmla="*/ 766948 h 786641"/>
              <a:gd name="connsiteX5" fmla="*/ 3935 w 724796"/>
              <a:gd name="connsiteY5" fmla="*/ 704157 h 786641"/>
              <a:gd name="connsiteX6" fmla="*/ 12537 w 724796"/>
              <a:gd name="connsiteY6" fmla="*/ 641838 h 786641"/>
              <a:gd name="connsiteX7" fmla="*/ 25822 w 724796"/>
              <a:gd name="connsiteY7" fmla="*/ 580346 h 786641"/>
              <a:gd name="connsiteX8" fmla="*/ 43711 w 724796"/>
              <a:gd name="connsiteY8" fmla="*/ 520033 h 786641"/>
              <a:gd name="connsiteX9" fmla="*/ 66101 w 724796"/>
              <a:gd name="connsiteY9" fmla="*/ 461242 h 786641"/>
              <a:gd name="connsiteX10" fmla="*/ 92867 w 724796"/>
              <a:gd name="connsiteY10" fmla="*/ 404310 h 786641"/>
              <a:gd name="connsiteX11" fmla="*/ 123856 w 724796"/>
              <a:gd name="connsiteY11" fmla="*/ 349561 h 786641"/>
              <a:gd name="connsiteX12" fmla="*/ 158889 w 724796"/>
              <a:gd name="connsiteY12" fmla="*/ 297308 h 786641"/>
              <a:gd name="connsiteX13" fmla="*/ 197767 w 724796"/>
              <a:gd name="connsiteY13" fmla="*/ 247849 h 786641"/>
              <a:gd name="connsiteX14" fmla="*/ 240269 w 724796"/>
              <a:gd name="connsiteY14" fmla="*/ 201467 h 786641"/>
              <a:gd name="connsiteX15" fmla="*/ 286152 w 724796"/>
              <a:gd name="connsiteY15" fmla="*/ 158426 h 786641"/>
              <a:gd name="connsiteX16" fmla="*/ 335152 w 724796"/>
              <a:gd name="connsiteY16" fmla="*/ 118972 h 786641"/>
              <a:gd name="connsiteX17" fmla="*/ 386993 w 724796"/>
              <a:gd name="connsiteY17" fmla="*/ 83330 h 786641"/>
              <a:gd name="connsiteX18" fmla="*/ 441375 w 724796"/>
              <a:gd name="connsiteY18" fmla="*/ 51704 h 786641"/>
              <a:gd name="connsiteX19" fmla="*/ 497991 w 724796"/>
              <a:gd name="connsiteY19" fmla="*/ 24274 h 786641"/>
              <a:gd name="connsiteX20" fmla="*/ 556516 w 724796"/>
              <a:gd name="connsiteY20" fmla="*/ 1197 h 786641"/>
              <a:gd name="connsiteX21" fmla="*/ 563986 w 724796"/>
              <a:gd name="connsiteY21" fmla="*/ 156 h 786641"/>
              <a:gd name="connsiteX22" fmla="*/ 571274 w 724796"/>
              <a:gd name="connsiteY22" fmla="*/ 2095 h 786641"/>
              <a:gd name="connsiteX23" fmla="*/ 577239 w 724796"/>
              <a:gd name="connsiteY23" fmla="*/ 6711 h 786641"/>
              <a:gd name="connsiteX24" fmla="*/ 580946 w 724796"/>
              <a:gd name="connsiteY24" fmla="*/ 13280 h 786641"/>
              <a:gd name="connsiteX25" fmla="*/ 723744 w 724796"/>
              <a:gd name="connsiteY25" fmla="*/ 452425 h 786641"/>
              <a:gd name="connsiteX26" fmla="*/ 724638 w 724796"/>
              <a:gd name="connsiteY26" fmla="*/ 459549 h 786641"/>
              <a:gd name="connsiteX27" fmla="*/ 722831 w 724796"/>
              <a:gd name="connsiteY27" fmla="*/ 466498 h 786641"/>
              <a:gd name="connsiteX28" fmla="*/ 718581 w 724796"/>
              <a:gd name="connsiteY28" fmla="*/ 472284 h 786641"/>
              <a:gd name="connsiteX29" fmla="*/ 712490 w 724796"/>
              <a:gd name="connsiteY29" fmla="*/ 476087 h 786641"/>
              <a:gd name="connsiteX30" fmla="*/ 669300 w 724796"/>
              <a:gd name="connsiteY30" fmla="*/ 496433 h 786641"/>
              <a:gd name="connsiteX31" fmla="*/ 629464 w 724796"/>
              <a:gd name="connsiteY31" fmla="*/ 522745 h 786641"/>
              <a:gd name="connsiteX32" fmla="*/ 593798 w 724796"/>
              <a:gd name="connsiteY32" fmla="*/ 554482 h 786641"/>
              <a:gd name="connsiteX33" fmla="*/ 563037 w 724796"/>
              <a:gd name="connsiteY33" fmla="*/ 590993 h 786641"/>
              <a:gd name="connsiteX34" fmla="*/ 537811 w 724796"/>
              <a:gd name="connsiteY34" fmla="*/ 631527 h 786641"/>
              <a:gd name="connsiteX35" fmla="*/ 518641 w 724796"/>
              <a:gd name="connsiteY35" fmla="*/ 675251 h 786641"/>
              <a:gd name="connsiteX36" fmla="*/ 505919 w 724796"/>
              <a:gd name="connsiteY36" fmla="*/ 721267 h 786641"/>
              <a:gd name="connsiteX37" fmla="*/ 499906 w 724796"/>
              <a:gd name="connsiteY37" fmla="*/ 768629 h 786641"/>
              <a:gd name="connsiteX38" fmla="*/ 498171 w 724796"/>
              <a:gd name="connsiteY38" fmla="*/ 775596 h 786641"/>
              <a:gd name="connsiteX39" fmla="*/ 493980 w 724796"/>
              <a:gd name="connsiteY39" fmla="*/ 781426 h 786641"/>
              <a:gd name="connsiteX40" fmla="*/ 487928 w 724796"/>
              <a:gd name="connsiteY40" fmla="*/ 785290 h 786641"/>
              <a:gd name="connsiteX41" fmla="*/ 480877 w 724796"/>
              <a:gd name="connsiteY41" fmla="*/ 786640 h 786641"/>
              <a:gd name="connsiteX42" fmla="*/ 19098 w 724796"/>
              <a:gd name="connsiteY42" fmla="*/ 786452 h 78664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</a:cxnLst>
            <a:rect l="l" t="t" r="r" b="b"/>
            <a:pathLst>
              <a:path w="724796" h="786641">
                <a:moveTo>
                  <a:pt x="19098" y="786452"/>
                </a:moveTo>
                <a:cubicBezTo>
                  <a:pt x="16533" y="786451"/>
                  <a:pt x="14069" y="785952"/>
                  <a:pt x="11705" y="784956"/>
                </a:cubicBezTo>
                <a:cubicBezTo>
                  <a:pt x="9342" y="783960"/>
                  <a:pt x="7265" y="782544"/>
                  <a:pt x="5473" y="780709"/>
                </a:cubicBezTo>
                <a:cubicBezTo>
                  <a:pt x="3682" y="778873"/>
                  <a:pt x="2316" y="776762"/>
                  <a:pt x="1378" y="774375"/>
                </a:cubicBezTo>
                <a:cubicBezTo>
                  <a:pt x="439" y="771988"/>
                  <a:pt x="0" y="769512"/>
                  <a:pt x="61" y="766948"/>
                </a:cubicBezTo>
                <a:cubicBezTo>
                  <a:pt x="561" y="745969"/>
                  <a:pt x="1853" y="725039"/>
                  <a:pt x="3935" y="704157"/>
                </a:cubicBezTo>
                <a:cubicBezTo>
                  <a:pt x="6017" y="683276"/>
                  <a:pt x="8885" y="662503"/>
                  <a:pt x="12537" y="641838"/>
                </a:cubicBezTo>
                <a:cubicBezTo>
                  <a:pt x="16190" y="621173"/>
                  <a:pt x="20619" y="600676"/>
                  <a:pt x="25822" y="580346"/>
                </a:cubicBezTo>
                <a:cubicBezTo>
                  <a:pt x="31024" y="560016"/>
                  <a:pt x="36987" y="539912"/>
                  <a:pt x="43711" y="520033"/>
                </a:cubicBezTo>
                <a:cubicBezTo>
                  <a:pt x="50433" y="500154"/>
                  <a:pt x="57896" y="480557"/>
                  <a:pt x="66101" y="461242"/>
                </a:cubicBezTo>
                <a:cubicBezTo>
                  <a:pt x="74306" y="441927"/>
                  <a:pt x="83227" y="422950"/>
                  <a:pt x="92867" y="404310"/>
                </a:cubicBezTo>
                <a:cubicBezTo>
                  <a:pt x="102507" y="385669"/>
                  <a:pt x="112837" y="367420"/>
                  <a:pt x="123856" y="349561"/>
                </a:cubicBezTo>
                <a:cubicBezTo>
                  <a:pt x="134875" y="331702"/>
                  <a:pt x="146552" y="314284"/>
                  <a:pt x="158889" y="297308"/>
                </a:cubicBezTo>
                <a:cubicBezTo>
                  <a:pt x="171225" y="280332"/>
                  <a:pt x="184184" y="263846"/>
                  <a:pt x="197767" y="247849"/>
                </a:cubicBezTo>
                <a:cubicBezTo>
                  <a:pt x="211350" y="231853"/>
                  <a:pt x="225517" y="216392"/>
                  <a:pt x="240269" y="201467"/>
                </a:cubicBezTo>
                <a:cubicBezTo>
                  <a:pt x="255020" y="186542"/>
                  <a:pt x="270315" y="172195"/>
                  <a:pt x="286152" y="158426"/>
                </a:cubicBezTo>
                <a:cubicBezTo>
                  <a:pt x="301988" y="144657"/>
                  <a:pt x="318322" y="131506"/>
                  <a:pt x="335152" y="118972"/>
                </a:cubicBezTo>
                <a:cubicBezTo>
                  <a:pt x="351983" y="106438"/>
                  <a:pt x="369263" y="94557"/>
                  <a:pt x="386993" y="83330"/>
                </a:cubicBezTo>
                <a:cubicBezTo>
                  <a:pt x="404721" y="72103"/>
                  <a:pt x="422849" y="61561"/>
                  <a:pt x="441375" y="51704"/>
                </a:cubicBezTo>
                <a:cubicBezTo>
                  <a:pt x="459901" y="41847"/>
                  <a:pt x="478773" y="32704"/>
                  <a:pt x="497991" y="24274"/>
                </a:cubicBezTo>
                <a:cubicBezTo>
                  <a:pt x="517209" y="15844"/>
                  <a:pt x="536717" y="8152"/>
                  <a:pt x="556516" y="1197"/>
                </a:cubicBezTo>
                <a:cubicBezTo>
                  <a:pt x="558936" y="347"/>
                  <a:pt x="561425" y="0"/>
                  <a:pt x="563986" y="156"/>
                </a:cubicBezTo>
                <a:cubicBezTo>
                  <a:pt x="566546" y="311"/>
                  <a:pt x="568975" y="958"/>
                  <a:pt x="571274" y="2095"/>
                </a:cubicBezTo>
                <a:cubicBezTo>
                  <a:pt x="573574" y="3232"/>
                  <a:pt x="575562" y="4771"/>
                  <a:pt x="577239" y="6711"/>
                </a:cubicBezTo>
                <a:cubicBezTo>
                  <a:pt x="578917" y="8651"/>
                  <a:pt x="580152" y="10840"/>
                  <a:pt x="580946" y="13280"/>
                </a:cubicBezTo>
                <a:lnTo>
                  <a:pt x="723744" y="452425"/>
                </a:lnTo>
                <a:cubicBezTo>
                  <a:pt x="724498" y="454742"/>
                  <a:pt x="724796" y="457117"/>
                  <a:pt x="724638" y="459549"/>
                </a:cubicBezTo>
                <a:cubicBezTo>
                  <a:pt x="724480" y="461981"/>
                  <a:pt x="723878" y="464297"/>
                  <a:pt x="722831" y="466498"/>
                </a:cubicBezTo>
                <a:cubicBezTo>
                  <a:pt x="721785" y="468699"/>
                  <a:pt x="720368" y="470627"/>
                  <a:pt x="718581" y="472284"/>
                </a:cubicBezTo>
                <a:cubicBezTo>
                  <a:pt x="716793" y="473941"/>
                  <a:pt x="714763" y="475209"/>
                  <a:pt x="712490" y="476087"/>
                </a:cubicBezTo>
                <a:cubicBezTo>
                  <a:pt x="697606" y="481834"/>
                  <a:pt x="683209" y="488616"/>
                  <a:pt x="669300" y="496433"/>
                </a:cubicBezTo>
                <a:cubicBezTo>
                  <a:pt x="655391" y="504249"/>
                  <a:pt x="642113" y="513020"/>
                  <a:pt x="629464" y="522745"/>
                </a:cubicBezTo>
                <a:cubicBezTo>
                  <a:pt x="616815" y="532470"/>
                  <a:pt x="604927" y="543049"/>
                  <a:pt x="593798" y="554482"/>
                </a:cubicBezTo>
                <a:cubicBezTo>
                  <a:pt x="582670" y="565916"/>
                  <a:pt x="572416" y="578086"/>
                  <a:pt x="563037" y="590993"/>
                </a:cubicBezTo>
                <a:cubicBezTo>
                  <a:pt x="553658" y="603900"/>
                  <a:pt x="545249" y="617412"/>
                  <a:pt x="537811" y="631527"/>
                </a:cubicBezTo>
                <a:cubicBezTo>
                  <a:pt x="530374" y="645642"/>
                  <a:pt x="523984" y="660217"/>
                  <a:pt x="518641" y="675251"/>
                </a:cubicBezTo>
                <a:cubicBezTo>
                  <a:pt x="513298" y="690285"/>
                  <a:pt x="509057" y="705623"/>
                  <a:pt x="505919" y="721267"/>
                </a:cubicBezTo>
                <a:cubicBezTo>
                  <a:pt x="502780" y="736910"/>
                  <a:pt x="500776" y="752697"/>
                  <a:pt x="499906" y="768629"/>
                </a:cubicBezTo>
                <a:cubicBezTo>
                  <a:pt x="499773" y="771062"/>
                  <a:pt x="499195" y="773384"/>
                  <a:pt x="498171" y="775596"/>
                </a:cubicBezTo>
                <a:cubicBezTo>
                  <a:pt x="497146" y="777807"/>
                  <a:pt x="495750" y="779750"/>
                  <a:pt x="493980" y="781426"/>
                </a:cubicBezTo>
                <a:cubicBezTo>
                  <a:pt x="492210" y="783101"/>
                  <a:pt x="490193" y="784389"/>
                  <a:pt x="487928" y="785290"/>
                </a:cubicBezTo>
                <a:cubicBezTo>
                  <a:pt x="485664" y="786191"/>
                  <a:pt x="483314" y="786641"/>
                  <a:pt x="480877" y="786640"/>
                </a:cubicBezTo>
                <a:lnTo>
                  <a:pt x="19098" y="786452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8789795" y="2174256"/>
            <a:ext cx="252469" cy="511424"/>
          </a:xfrm>
          <a:custGeom>
            <a:avLst/>
            <a:gdLst>
              <a:gd name="connsiteX0" fmla="*/ 1082 w 252469"/>
              <a:gd name="connsiteY0" fmla="*/ 58965 h 511424"/>
              <a:gd name="connsiteX1" fmla="*/ 215 w 252469"/>
              <a:gd name="connsiteY1" fmla="*/ 51473 h 511424"/>
              <a:gd name="connsiteX2" fmla="*/ 2325 w 252469"/>
              <a:gd name="connsiteY2" fmla="*/ 44231 h 511424"/>
              <a:gd name="connsiteX3" fmla="*/ 7079 w 252469"/>
              <a:gd name="connsiteY3" fmla="*/ 38376 h 511424"/>
              <a:gd name="connsiteX4" fmla="*/ 13732 w 252469"/>
              <a:gd name="connsiteY4" fmla="*/ 34825 h 511424"/>
              <a:gd name="connsiteX5" fmla="*/ 232785 w 252469"/>
              <a:gd name="connsiteY5" fmla="*/ 61 h 511424"/>
              <a:gd name="connsiteX6" fmla="*/ 240212 w 252469"/>
              <a:gd name="connsiteY6" fmla="*/ 1378 h 511424"/>
              <a:gd name="connsiteX7" fmla="*/ 246545 w 252469"/>
              <a:gd name="connsiteY7" fmla="*/ 5473 h 511424"/>
              <a:gd name="connsiteX8" fmla="*/ 250792 w 252469"/>
              <a:gd name="connsiteY8" fmla="*/ 11706 h 511424"/>
              <a:gd name="connsiteX9" fmla="*/ 252288 w 252469"/>
              <a:gd name="connsiteY9" fmla="*/ 19098 h 511424"/>
              <a:gd name="connsiteX10" fmla="*/ 252468 w 252469"/>
              <a:gd name="connsiteY10" fmla="*/ 480877 h 511424"/>
              <a:gd name="connsiteX11" fmla="*/ 251118 w 252469"/>
              <a:gd name="connsiteY11" fmla="*/ 487929 h 511424"/>
              <a:gd name="connsiteX12" fmla="*/ 247253 w 252469"/>
              <a:gd name="connsiteY12" fmla="*/ 493980 h 511424"/>
              <a:gd name="connsiteX13" fmla="*/ 241423 w 252469"/>
              <a:gd name="connsiteY13" fmla="*/ 498171 h 511424"/>
              <a:gd name="connsiteX14" fmla="*/ 234456 w 252469"/>
              <a:gd name="connsiteY14" fmla="*/ 499906 h 511424"/>
              <a:gd name="connsiteX15" fmla="*/ 166898 w 252469"/>
              <a:gd name="connsiteY15" fmla="*/ 510628 h 511424"/>
              <a:gd name="connsiteX16" fmla="*/ 159736 w 252469"/>
              <a:gd name="connsiteY16" fmla="*/ 511135 h 511424"/>
              <a:gd name="connsiteX17" fmla="*/ 152895 w 252469"/>
              <a:gd name="connsiteY17" fmla="*/ 508955 h 511424"/>
              <a:gd name="connsiteX18" fmla="*/ 147348 w 252469"/>
              <a:gd name="connsiteY18" fmla="*/ 504398 h 511424"/>
              <a:gd name="connsiteX19" fmla="*/ 143880 w 252469"/>
              <a:gd name="connsiteY19" fmla="*/ 498110 h 511424"/>
              <a:gd name="connsiteX20" fmla="*/ 1082 w 252469"/>
              <a:gd name="connsiteY20" fmla="*/ 58965 h 5114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</a:cxnLst>
            <a:rect l="l" t="t" r="r" b="b"/>
            <a:pathLst>
              <a:path w="252469" h="511424">
                <a:moveTo>
                  <a:pt x="1082" y="58965"/>
                </a:moveTo>
                <a:cubicBezTo>
                  <a:pt x="288" y="56526"/>
                  <a:pt x="0" y="54028"/>
                  <a:pt x="215" y="51473"/>
                </a:cubicBezTo>
                <a:cubicBezTo>
                  <a:pt x="431" y="48917"/>
                  <a:pt x="1134" y="46503"/>
                  <a:pt x="2325" y="44231"/>
                </a:cubicBezTo>
                <a:cubicBezTo>
                  <a:pt x="3515" y="41960"/>
                  <a:pt x="5100" y="40008"/>
                  <a:pt x="7079" y="38376"/>
                </a:cubicBezTo>
                <a:cubicBezTo>
                  <a:pt x="9058" y="36745"/>
                  <a:pt x="11276" y="35561"/>
                  <a:pt x="13732" y="34825"/>
                </a:cubicBezTo>
                <a:cubicBezTo>
                  <a:pt x="85193" y="13425"/>
                  <a:pt x="158210" y="1837"/>
                  <a:pt x="232785" y="61"/>
                </a:cubicBezTo>
                <a:cubicBezTo>
                  <a:pt x="235348" y="0"/>
                  <a:pt x="237824" y="439"/>
                  <a:pt x="240212" y="1378"/>
                </a:cubicBezTo>
                <a:cubicBezTo>
                  <a:pt x="242598" y="2317"/>
                  <a:pt x="244709" y="3682"/>
                  <a:pt x="246545" y="5473"/>
                </a:cubicBezTo>
                <a:cubicBezTo>
                  <a:pt x="248380" y="7265"/>
                  <a:pt x="249796" y="9342"/>
                  <a:pt x="250792" y="11706"/>
                </a:cubicBezTo>
                <a:cubicBezTo>
                  <a:pt x="251789" y="14069"/>
                  <a:pt x="252287" y="16533"/>
                  <a:pt x="252288" y="19098"/>
                </a:cubicBezTo>
                <a:lnTo>
                  <a:pt x="252468" y="480877"/>
                </a:lnTo>
                <a:cubicBezTo>
                  <a:pt x="252469" y="483314"/>
                  <a:pt x="252019" y="485665"/>
                  <a:pt x="251118" y="487929"/>
                </a:cubicBezTo>
                <a:cubicBezTo>
                  <a:pt x="250217" y="490193"/>
                  <a:pt x="248928" y="492210"/>
                  <a:pt x="247253" y="493980"/>
                </a:cubicBezTo>
                <a:cubicBezTo>
                  <a:pt x="245578" y="495750"/>
                  <a:pt x="243635" y="497147"/>
                  <a:pt x="241423" y="498171"/>
                </a:cubicBezTo>
                <a:cubicBezTo>
                  <a:pt x="239212" y="499195"/>
                  <a:pt x="236889" y="499773"/>
                  <a:pt x="234456" y="499906"/>
                </a:cubicBezTo>
                <a:cubicBezTo>
                  <a:pt x="211568" y="501155"/>
                  <a:pt x="189049" y="504729"/>
                  <a:pt x="166898" y="510628"/>
                </a:cubicBezTo>
                <a:cubicBezTo>
                  <a:pt x="164543" y="511255"/>
                  <a:pt x="162156" y="511424"/>
                  <a:pt x="159736" y="511135"/>
                </a:cubicBezTo>
                <a:cubicBezTo>
                  <a:pt x="157317" y="510846"/>
                  <a:pt x="155036" y="510119"/>
                  <a:pt x="152895" y="508955"/>
                </a:cubicBezTo>
                <a:cubicBezTo>
                  <a:pt x="150754" y="507791"/>
                  <a:pt x="148905" y="506271"/>
                  <a:pt x="147348" y="504398"/>
                </a:cubicBezTo>
                <a:cubicBezTo>
                  <a:pt x="145790" y="502524"/>
                  <a:pt x="144634" y="500428"/>
                  <a:pt x="143880" y="498110"/>
                </a:cubicBezTo>
                <a:lnTo>
                  <a:pt x="1082" y="58965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8789795" y="2174256"/>
            <a:ext cx="252469" cy="511424"/>
          </a:xfrm>
          <a:custGeom>
            <a:avLst/>
            <a:gdLst>
              <a:gd name="connsiteX0" fmla="*/ 1082 w 252469"/>
              <a:gd name="connsiteY0" fmla="*/ 58965 h 511424"/>
              <a:gd name="connsiteX1" fmla="*/ 215 w 252469"/>
              <a:gd name="connsiteY1" fmla="*/ 51473 h 511424"/>
              <a:gd name="connsiteX2" fmla="*/ 2325 w 252469"/>
              <a:gd name="connsiteY2" fmla="*/ 44231 h 511424"/>
              <a:gd name="connsiteX3" fmla="*/ 7079 w 252469"/>
              <a:gd name="connsiteY3" fmla="*/ 38376 h 511424"/>
              <a:gd name="connsiteX4" fmla="*/ 13732 w 252469"/>
              <a:gd name="connsiteY4" fmla="*/ 34825 h 511424"/>
              <a:gd name="connsiteX5" fmla="*/ 232785 w 252469"/>
              <a:gd name="connsiteY5" fmla="*/ 61 h 511424"/>
              <a:gd name="connsiteX6" fmla="*/ 240212 w 252469"/>
              <a:gd name="connsiteY6" fmla="*/ 1378 h 511424"/>
              <a:gd name="connsiteX7" fmla="*/ 246545 w 252469"/>
              <a:gd name="connsiteY7" fmla="*/ 5473 h 511424"/>
              <a:gd name="connsiteX8" fmla="*/ 250792 w 252469"/>
              <a:gd name="connsiteY8" fmla="*/ 11706 h 511424"/>
              <a:gd name="connsiteX9" fmla="*/ 252288 w 252469"/>
              <a:gd name="connsiteY9" fmla="*/ 19098 h 511424"/>
              <a:gd name="connsiteX10" fmla="*/ 252468 w 252469"/>
              <a:gd name="connsiteY10" fmla="*/ 480877 h 511424"/>
              <a:gd name="connsiteX11" fmla="*/ 251118 w 252469"/>
              <a:gd name="connsiteY11" fmla="*/ 487929 h 511424"/>
              <a:gd name="connsiteX12" fmla="*/ 247253 w 252469"/>
              <a:gd name="connsiteY12" fmla="*/ 493980 h 511424"/>
              <a:gd name="connsiteX13" fmla="*/ 241423 w 252469"/>
              <a:gd name="connsiteY13" fmla="*/ 498171 h 511424"/>
              <a:gd name="connsiteX14" fmla="*/ 234456 w 252469"/>
              <a:gd name="connsiteY14" fmla="*/ 499906 h 511424"/>
              <a:gd name="connsiteX15" fmla="*/ 166898 w 252469"/>
              <a:gd name="connsiteY15" fmla="*/ 510628 h 511424"/>
              <a:gd name="connsiteX16" fmla="*/ 159736 w 252469"/>
              <a:gd name="connsiteY16" fmla="*/ 511135 h 511424"/>
              <a:gd name="connsiteX17" fmla="*/ 152895 w 252469"/>
              <a:gd name="connsiteY17" fmla="*/ 508955 h 511424"/>
              <a:gd name="connsiteX18" fmla="*/ 147348 w 252469"/>
              <a:gd name="connsiteY18" fmla="*/ 504398 h 511424"/>
              <a:gd name="connsiteX19" fmla="*/ 143880 w 252469"/>
              <a:gd name="connsiteY19" fmla="*/ 498110 h 511424"/>
              <a:gd name="connsiteX20" fmla="*/ 1082 w 252469"/>
              <a:gd name="connsiteY20" fmla="*/ 58965 h 51142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</a:cxnLst>
            <a:rect l="l" t="t" r="r" b="b"/>
            <a:pathLst>
              <a:path w="252469" h="511424">
                <a:moveTo>
                  <a:pt x="1082" y="58965"/>
                </a:moveTo>
                <a:cubicBezTo>
                  <a:pt x="288" y="56526"/>
                  <a:pt x="0" y="54028"/>
                  <a:pt x="215" y="51473"/>
                </a:cubicBezTo>
                <a:cubicBezTo>
                  <a:pt x="431" y="48917"/>
                  <a:pt x="1134" y="46503"/>
                  <a:pt x="2325" y="44231"/>
                </a:cubicBezTo>
                <a:cubicBezTo>
                  <a:pt x="3515" y="41960"/>
                  <a:pt x="5100" y="40008"/>
                  <a:pt x="7079" y="38376"/>
                </a:cubicBezTo>
                <a:cubicBezTo>
                  <a:pt x="9058" y="36745"/>
                  <a:pt x="11276" y="35561"/>
                  <a:pt x="13732" y="34825"/>
                </a:cubicBezTo>
                <a:cubicBezTo>
                  <a:pt x="85193" y="13425"/>
                  <a:pt x="158210" y="1837"/>
                  <a:pt x="232785" y="61"/>
                </a:cubicBezTo>
                <a:cubicBezTo>
                  <a:pt x="235348" y="0"/>
                  <a:pt x="237824" y="439"/>
                  <a:pt x="240212" y="1378"/>
                </a:cubicBezTo>
                <a:cubicBezTo>
                  <a:pt x="242598" y="2317"/>
                  <a:pt x="244709" y="3682"/>
                  <a:pt x="246545" y="5473"/>
                </a:cubicBezTo>
                <a:cubicBezTo>
                  <a:pt x="248380" y="7265"/>
                  <a:pt x="249796" y="9342"/>
                  <a:pt x="250792" y="11706"/>
                </a:cubicBezTo>
                <a:cubicBezTo>
                  <a:pt x="251789" y="14069"/>
                  <a:pt x="252287" y="16533"/>
                  <a:pt x="252288" y="19098"/>
                </a:cubicBezTo>
                <a:lnTo>
                  <a:pt x="252468" y="480877"/>
                </a:lnTo>
                <a:cubicBezTo>
                  <a:pt x="252469" y="483314"/>
                  <a:pt x="252019" y="485665"/>
                  <a:pt x="251118" y="487929"/>
                </a:cubicBezTo>
                <a:cubicBezTo>
                  <a:pt x="250217" y="490193"/>
                  <a:pt x="248928" y="492210"/>
                  <a:pt x="247253" y="493980"/>
                </a:cubicBezTo>
                <a:cubicBezTo>
                  <a:pt x="245578" y="495750"/>
                  <a:pt x="243635" y="497147"/>
                  <a:pt x="241423" y="498171"/>
                </a:cubicBezTo>
                <a:cubicBezTo>
                  <a:pt x="239212" y="499195"/>
                  <a:pt x="236889" y="499773"/>
                  <a:pt x="234456" y="499906"/>
                </a:cubicBezTo>
                <a:cubicBezTo>
                  <a:pt x="211568" y="501155"/>
                  <a:pt x="189049" y="504729"/>
                  <a:pt x="166898" y="510628"/>
                </a:cubicBezTo>
                <a:cubicBezTo>
                  <a:pt x="164543" y="511255"/>
                  <a:pt x="162156" y="511424"/>
                  <a:pt x="159736" y="511135"/>
                </a:cubicBezTo>
                <a:cubicBezTo>
                  <a:pt x="157317" y="510846"/>
                  <a:pt x="155036" y="510119"/>
                  <a:pt x="152895" y="508955"/>
                </a:cubicBezTo>
                <a:cubicBezTo>
                  <a:pt x="150754" y="507791"/>
                  <a:pt x="148905" y="506271"/>
                  <a:pt x="147348" y="504398"/>
                </a:cubicBezTo>
                <a:cubicBezTo>
                  <a:pt x="145790" y="502524"/>
                  <a:pt x="144634" y="500428"/>
                  <a:pt x="143880" y="498110"/>
                </a:cubicBezTo>
                <a:lnTo>
                  <a:pt x="1082" y="58965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9834291" y="2690556"/>
            <a:ext cx="212927" cy="58868"/>
          </a:xfrm>
          <a:custGeom>
            <a:avLst/>
            <a:gdLst>
              <a:gd name="connsiteX0" fmla="*/ 212927 w 212927"/>
              <a:gd name="connsiteY0" fmla="*/ 0 h 58868"/>
              <a:gd name="connsiteX1" fmla="*/ 181177 w 212927"/>
              <a:gd name="connsiteY1" fmla="*/ 0 h 58868"/>
              <a:gd name="connsiteX2" fmla="*/ 36235 w 212927"/>
              <a:gd name="connsiteY2" fmla="*/ 47094 h 58868"/>
              <a:gd name="connsiteX3" fmla="*/ 0 w 212927"/>
              <a:gd name="connsiteY3" fmla="*/ 58868 h 588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212927" h="58868">
                <a:moveTo>
                  <a:pt x="212927" y="0"/>
                </a:moveTo>
                <a:lnTo>
                  <a:pt x="181177" y="0"/>
                </a:lnTo>
                <a:lnTo>
                  <a:pt x="36235" y="47094"/>
                </a:lnTo>
                <a:lnTo>
                  <a:pt x="0" y="58868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1B365D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Freeform 52"/>
          <p:cNvSpPr/>
          <p:nvPr/>
        </p:nvSpPr>
        <p:spPr>
          <a:xfrm>
            <a:off x="8287178" y="3595493"/>
            <a:ext cx="166454" cy="134704"/>
          </a:xfrm>
          <a:custGeom>
            <a:avLst/>
            <a:gdLst>
              <a:gd name="connsiteX0" fmla="*/ 0 w 166454"/>
              <a:gd name="connsiteY0" fmla="*/ 134704 h 134704"/>
              <a:gd name="connsiteX1" fmla="*/ 31750 w 166454"/>
              <a:gd name="connsiteY1" fmla="*/ 134704 h 134704"/>
              <a:gd name="connsiteX2" fmla="*/ 139513 w 166454"/>
              <a:gd name="connsiteY2" fmla="*/ 26941 h 134704"/>
              <a:gd name="connsiteX3" fmla="*/ 166454 w 166454"/>
              <a:gd name="connsiteY3" fmla="*/ 0 h 13470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66454" h="134704">
                <a:moveTo>
                  <a:pt x="0" y="134704"/>
                </a:moveTo>
                <a:lnTo>
                  <a:pt x="31750" y="134704"/>
                </a:lnTo>
                <a:lnTo>
                  <a:pt x="139513" y="26941"/>
                </a:lnTo>
                <a:lnTo>
                  <a:pt x="166454" y="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4A90C2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Freeform 53"/>
          <p:cNvSpPr/>
          <p:nvPr/>
        </p:nvSpPr>
        <p:spPr>
          <a:xfrm>
            <a:off x="8173464" y="2418556"/>
            <a:ext cx="195313" cy="98753"/>
          </a:xfrm>
          <a:custGeom>
            <a:avLst/>
            <a:gdLst>
              <a:gd name="connsiteX0" fmla="*/ 0 w 195313"/>
              <a:gd name="connsiteY0" fmla="*/ 0 h 98753"/>
              <a:gd name="connsiteX1" fmla="*/ 59392 w 195313"/>
              <a:gd name="connsiteY1" fmla="*/ 0 h 98753"/>
              <a:gd name="connsiteX2" fmla="*/ 164489 w 195313"/>
              <a:gd name="connsiteY2" fmla="*/ 76359 h 98753"/>
              <a:gd name="connsiteX3" fmla="*/ 195313 w 195313"/>
              <a:gd name="connsiteY3" fmla="*/ 98753 h 9875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95313" h="98753">
                <a:moveTo>
                  <a:pt x="0" y="0"/>
                </a:moveTo>
                <a:lnTo>
                  <a:pt x="59392" y="0"/>
                </a:lnTo>
                <a:lnTo>
                  <a:pt x="164489" y="76359"/>
                </a:lnTo>
                <a:lnTo>
                  <a:pt x="195313" y="98753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2E8B57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4" name="Freeform 54"/>
          <p:cNvSpPr/>
          <p:nvPr/>
        </p:nvSpPr>
        <p:spPr>
          <a:xfrm>
            <a:off x="8586463" y="2075656"/>
            <a:ext cx="325682" cy="108676"/>
          </a:xfrm>
          <a:custGeom>
            <a:avLst/>
            <a:gdLst>
              <a:gd name="connsiteX0" fmla="*/ 0 w 325682"/>
              <a:gd name="connsiteY0" fmla="*/ 0 h 108676"/>
              <a:gd name="connsiteX1" fmla="*/ 308470 w 325682"/>
              <a:gd name="connsiteY1" fmla="*/ 0 h 108676"/>
              <a:gd name="connsiteX2" fmla="*/ 319722 w 325682"/>
              <a:gd name="connsiteY2" fmla="*/ 71045 h 108676"/>
              <a:gd name="connsiteX3" fmla="*/ 325682 w 325682"/>
              <a:gd name="connsiteY3" fmla="*/ 108676 h 10867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325682" h="108676">
                <a:moveTo>
                  <a:pt x="0" y="0"/>
                </a:moveTo>
                <a:lnTo>
                  <a:pt x="308470" y="0"/>
                </a:lnTo>
                <a:lnTo>
                  <a:pt x="319722" y="71045"/>
                </a:lnTo>
                <a:lnTo>
                  <a:pt x="325682" y="108676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8C00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5" name="TextBox 55"/>
          <p:cNvSpPr txBox="1"/>
          <p:nvPr/>
        </p:nvSpPr>
        <p:spPr>
          <a:xfrm>
            <a:off x="10109199" y="2573215"/>
            <a:ext cx="93125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Product Development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0109199" y="2573215"/>
            <a:ext cx="931256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Product Development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40%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0109199" y="2668465"/>
            <a:ext cx="330043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40%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$10M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109199" y="2763715"/>
            <a:ext cx="33004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$10M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0109199" y="2573215"/>
            <a:ext cx="931256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Product Development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40%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$10M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7607300" y="3608265"/>
            <a:ext cx="79225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Sales &amp; Marketing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7607300" y="3608265"/>
            <a:ext cx="792252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Sales &amp; Marketing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35%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7607300" y="3703515"/>
            <a:ext cx="411477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35%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$8.75M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7607300" y="3798765"/>
            <a:ext cx="41147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$8.75M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7607300" y="3608265"/>
            <a:ext cx="792252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Sales &amp; Marketing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35%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$8.75M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7708900" y="2300165"/>
            <a:ext cx="57013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Engineering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7708900" y="2300165"/>
            <a:ext cx="570130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Engineering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7708900" y="2395415"/>
            <a:ext cx="301892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$5M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7708900" y="2490665"/>
            <a:ext cx="29408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$5M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7708900" y="2300165"/>
            <a:ext cx="570130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Engineering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$5M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8159750" y="1957265"/>
            <a:ext cx="53532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Operations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8159750" y="1957265"/>
            <a:ext cx="535326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Operations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5%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8159750" y="2052515"/>
            <a:ext cx="398447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5%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$1.25M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8159750" y="2147765"/>
            <a:ext cx="39844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$1.25M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8159750" y="1957265"/>
            <a:ext cx="535326" cy="25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Operations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5%</a:t>
            </a:r>
          </a:p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$1.25M</a:t>
            </a:r>
          </a:p>
        </p:txBody>
      </p:sp>
      <p:sp>
        <p:nvSpPr>
          <p:cNvPr id="75" name="TextBox 75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76" name="TextBox 76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77" name="TextBox 77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78" name="TextBox 78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79" name="TextBox 79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80" name="TextBox 80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81" name="TextBox 81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82" name="TextBox 82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121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976300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The $2.7 Trillion Productivity Crisis: Knowledge Work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er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 Trapped in Manual Processes</a:t>
            </a:r>
          </a:p>
        </p:txBody>
      </p:sp>
      <p:sp>
        <p:nvSpPr>
          <p:cNvPr id="6" name="Freeform 6"/>
          <p:cNvSpPr/>
          <p:nvPr/>
        </p:nvSpPr>
        <p:spPr>
          <a:xfrm>
            <a:off x="406400" y="1403350"/>
            <a:ext cx="5486400" cy="1143000"/>
          </a:xfrm>
          <a:custGeom>
            <a:avLst/>
            <a:gdLst>
              <a:gd name="connsiteX0" fmla="*/ 0 w 5486400"/>
              <a:gd name="connsiteY0" fmla="*/ 0 h 1143000"/>
              <a:gd name="connsiteX1" fmla="*/ 5486400 w 5486400"/>
              <a:gd name="connsiteY1" fmla="*/ 0 h 1143000"/>
              <a:gd name="connsiteX2" fmla="*/ 5486400 w 5486400"/>
              <a:gd name="connsiteY2" fmla="*/ 1143000 h 1143000"/>
              <a:gd name="connsiteX3" fmla="*/ 0 w 5486400"/>
              <a:gd name="connsiteY3" fmla="*/ 1143000 h 1143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143000">
                <a:moveTo>
                  <a:pt x="0" y="0"/>
                </a:moveTo>
                <a:lnTo>
                  <a:pt x="5486400" y="0"/>
                </a:lnTo>
                <a:lnTo>
                  <a:pt x="5486400" y="1143000"/>
                </a:lnTo>
                <a:lnTo>
                  <a:pt x="0" y="11430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19100" y="4248150"/>
            <a:ext cx="5473700" cy="914400"/>
          </a:xfrm>
          <a:custGeom>
            <a:avLst/>
            <a:gdLst>
              <a:gd name="connsiteX0" fmla="*/ 0 w 5473700"/>
              <a:gd name="connsiteY0" fmla="*/ 863600 h 914400"/>
              <a:gd name="connsiteX1" fmla="*/ 0 w 5473700"/>
              <a:gd name="connsiteY1" fmla="*/ 50800 h 914400"/>
              <a:gd name="connsiteX2" fmla="*/ 2900 w 5473700"/>
              <a:gd name="connsiteY2" fmla="*/ 31359 h 914400"/>
              <a:gd name="connsiteX3" fmla="*/ 11159 w 5473700"/>
              <a:gd name="connsiteY3" fmla="*/ 14879 h 914400"/>
              <a:gd name="connsiteX4" fmla="*/ 23520 w 5473700"/>
              <a:gd name="connsiteY4" fmla="*/ 3866 h 914400"/>
              <a:gd name="connsiteX5" fmla="*/ 38100 w 5473700"/>
              <a:gd name="connsiteY5" fmla="*/ 0 h 914400"/>
              <a:gd name="connsiteX6" fmla="*/ 5422900 w 5473700"/>
              <a:gd name="connsiteY6" fmla="*/ 0 h 914400"/>
              <a:gd name="connsiteX7" fmla="*/ 5432810 w 5473700"/>
              <a:gd name="connsiteY7" fmla="*/ 976 h 914400"/>
              <a:gd name="connsiteX8" fmla="*/ 5442340 w 5473700"/>
              <a:gd name="connsiteY8" fmla="*/ 3866 h 914400"/>
              <a:gd name="connsiteX9" fmla="*/ 5451122 w 5473700"/>
              <a:gd name="connsiteY9" fmla="*/ 8561 h 914400"/>
              <a:gd name="connsiteX10" fmla="*/ 5458821 w 5473700"/>
              <a:gd name="connsiteY10" fmla="*/ 14879 h 914400"/>
              <a:gd name="connsiteX11" fmla="*/ 5465138 w 5473700"/>
              <a:gd name="connsiteY11" fmla="*/ 22577 h 914400"/>
              <a:gd name="connsiteX12" fmla="*/ 5469832 w 5473700"/>
              <a:gd name="connsiteY12" fmla="*/ 31359 h 914400"/>
              <a:gd name="connsiteX13" fmla="*/ 5472723 w 5473700"/>
              <a:gd name="connsiteY13" fmla="*/ 40889 h 914400"/>
              <a:gd name="connsiteX14" fmla="*/ 5473700 w 5473700"/>
              <a:gd name="connsiteY14" fmla="*/ 50800 h 914400"/>
              <a:gd name="connsiteX15" fmla="*/ 5473700 w 5473700"/>
              <a:gd name="connsiteY15" fmla="*/ 863600 h 914400"/>
              <a:gd name="connsiteX16" fmla="*/ 5472723 w 5473700"/>
              <a:gd name="connsiteY16" fmla="*/ 873510 h 914400"/>
              <a:gd name="connsiteX17" fmla="*/ 5469832 w 5473700"/>
              <a:gd name="connsiteY17" fmla="*/ 883040 h 914400"/>
              <a:gd name="connsiteX18" fmla="*/ 5465138 w 5473700"/>
              <a:gd name="connsiteY18" fmla="*/ 891822 h 914400"/>
              <a:gd name="connsiteX19" fmla="*/ 5458821 w 5473700"/>
              <a:gd name="connsiteY19" fmla="*/ 899521 h 914400"/>
              <a:gd name="connsiteX20" fmla="*/ 5451122 w 5473700"/>
              <a:gd name="connsiteY20" fmla="*/ 905838 h 914400"/>
              <a:gd name="connsiteX21" fmla="*/ 5442340 w 5473700"/>
              <a:gd name="connsiteY21" fmla="*/ 910532 h 914400"/>
              <a:gd name="connsiteX22" fmla="*/ 5432810 w 5473700"/>
              <a:gd name="connsiteY22" fmla="*/ 913423 h 914400"/>
              <a:gd name="connsiteX23" fmla="*/ 5422900 w 5473700"/>
              <a:gd name="connsiteY23" fmla="*/ 914400 h 914400"/>
              <a:gd name="connsiteX24" fmla="*/ 38100 w 5473700"/>
              <a:gd name="connsiteY24" fmla="*/ 914400 h 914400"/>
              <a:gd name="connsiteX25" fmla="*/ 23520 w 5473700"/>
              <a:gd name="connsiteY25" fmla="*/ 910532 h 914400"/>
              <a:gd name="connsiteX26" fmla="*/ 11159 w 5473700"/>
              <a:gd name="connsiteY26" fmla="*/ 899521 h 914400"/>
              <a:gd name="connsiteX27" fmla="*/ 2900 w 5473700"/>
              <a:gd name="connsiteY27" fmla="*/ 883040 h 914400"/>
              <a:gd name="connsiteX28" fmla="*/ 0 w 5473700"/>
              <a:gd name="connsiteY28" fmla="*/ 863600 h 914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914400">
                <a:moveTo>
                  <a:pt x="0" y="863600"/>
                </a:moveTo>
                <a:lnTo>
                  <a:pt x="0" y="50800"/>
                </a:lnTo>
                <a:cubicBezTo>
                  <a:pt x="0" y="44064"/>
                  <a:pt x="967" y="37583"/>
                  <a:pt x="2900" y="31359"/>
                </a:cubicBezTo>
                <a:cubicBezTo>
                  <a:pt x="4834" y="25135"/>
                  <a:pt x="7587" y="19642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4"/>
                  <a:pt x="5473700" y="50800"/>
                </a:cubicBezTo>
                <a:lnTo>
                  <a:pt x="5473700" y="863600"/>
                </a:lnTo>
                <a:cubicBezTo>
                  <a:pt x="5473700" y="866935"/>
                  <a:pt x="5473374" y="870238"/>
                  <a:pt x="5472723" y="873510"/>
                </a:cubicBezTo>
                <a:cubicBezTo>
                  <a:pt x="5472073" y="876781"/>
                  <a:pt x="5471109" y="879958"/>
                  <a:pt x="5469832" y="883040"/>
                </a:cubicBezTo>
                <a:cubicBezTo>
                  <a:pt x="5468556" y="886121"/>
                  <a:pt x="5466991" y="889049"/>
                  <a:pt x="5465138" y="891822"/>
                </a:cubicBezTo>
                <a:cubicBezTo>
                  <a:pt x="5463285" y="894596"/>
                  <a:pt x="5461179" y="897162"/>
                  <a:pt x="5458821" y="899521"/>
                </a:cubicBezTo>
                <a:cubicBezTo>
                  <a:pt x="5456462" y="901879"/>
                  <a:pt x="5453896" y="903985"/>
                  <a:pt x="5451122" y="905838"/>
                </a:cubicBezTo>
                <a:cubicBezTo>
                  <a:pt x="5448349" y="907691"/>
                  <a:pt x="5445422" y="909256"/>
                  <a:pt x="5442340" y="910532"/>
                </a:cubicBezTo>
                <a:cubicBezTo>
                  <a:pt x="5439258" y="911809"/>
                  <a:pt x="5436082" y="912773"/>
                  <a:pt x="5432810" y="913423"/>
                </a:cubicBezTo>
                <a:cubicBezTo>
                  <a:pt x="5429539" y="914074"/>
                  <a:pt x="5426236" y="914400"/>
                  <a:pt x="5422900" y="914400"/>
                </a:cubicBezTo>
                <a:lnTo>
                  <a:pt x="38100" y="914400"/>
                </a:lnTo>
                <a:cubicBezTo>
                  <a:pt x="33048" y="914400"/>
                  <a:pt x="28188" y="913110"/>
                  <a:pt x="23520" y="910532"/>
                </a:cubicBezTo>
                <a:cubicBezTo>
                  <a:pt x="18852" y="907954"/>
                  <a:pt x="14732" y="904284"/>
                  <a:pt x="11159" y="899521"/>
                </a:cubicBezTo>
                <a:cubicBezTo>
                  <a:pt x="7587" y="894757"/>
                  <a:pt x="4834" y="889264"/>
                  <a:pt x="2900" y="883040"/>
                </a:cubicBezTo>
                <a:cubicBezTo>
                  <a:pt x="967" y="876816"/>
                  <a:pt x="0" y="870336"/>
                  <a:pt x="0" y="8636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06400" y="4248150"/>
            <a:ext cx="5486400" cy="914400"/>
          </a:xfrm>
          <a:custGeom>
            <a:avLst/>
            <a:gdLst>
              <a:gd name="connsiteX0" fmla="*/ 0 w 5486400"/>
              <a:gd name="connsiteY0" fmla="*/ 0 h 914400"/>
              <a:gd name="connsiteX1" fmla="*/ 5486400 w 5486400"/>
              <a:gd name="connsiteY1" fmla="*/ 0 h 914400"/>
              <a:gd name="connsiteX2" fmla="*/ 5486400 w 5486400"/>
              <a:gd name="connsiteY2" fmla="*/ 914400 h 914400"/>
              <a:gd name="connsiteX3" fmla="*/ 0 w 5486400"/>
              <a:gd name="connsiteY3" fmla="*/ 914400 h 914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914400">
                <a:moveTo>
                  <a:pt x="0" y="0"/>
                </a:moveTo>
                <a:lnTo>
                  <a:pt x="5486400" y="0"/>
                </a:lnTo>
                <a:lnTo>
                  <a:pt x="5486400" y="914400"/>
                </a:lnTo>
                <a:lnTo>
                  <a:pt x="0" y="9144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TextBox 9"/>
          <p:cNvSpPr txBox="1"/>
          <p:nvPr/>
        </p:nvSpPr>
        <p:spPr>
          <a:xfrm>
            <a:off x="635000" y="1644161"/>
            <a:ext cx="1722826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2.5 T</a:t>
            </a: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ril</a:t>
            </a: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lion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35000" y="2028092"/>
            <a:ext cx="319014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Hours wasted annually on manual, repetitive tasks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35000" y="2246435"/>
            <a:ext cx="1059815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(Business Wire, 2025)</a:t>
            </a:r>
          </a:p>
        </p:txBody>
      </p:sp>
      <p:sp>
        <p:nvSpPr>
          <p:cNvPr id="12" name="Freeform 12"/>
          <p:cNvSpPr/>
          <p:nvPr/>
        </p:nvSpPr>
        <p:spPr>
          <a:xfrm>
            <a:off x="406400" y="2825750"/>
            <a:ext cx="50800" cy="50800"/>
          </a:xfrm>
          <a:custGeom>
            <a:avLst/>
            <a:gdLst>
              <a:gd name="connsiteX0" fmla="*/ 50800 w 50800"/>
              <a:gd name="connsiteY0" fmla="*/ 25400 h 50800"/>
              <a:gd name="connsiteX1" fmla="*/ 48867 w 50800"/>
              <a:gd name="connsiteY1" fmla="*/ 35120 h 50800"/>
              <a:gd name="connsiteX2" fmla="*/ 43361 w 50800"/>
              <a:gd name="connsiteY2" fmla="*/ 43360 h 50800"/>
              <a:gd name="connsiteX3" fmla="*/ 35120 w 50800"/>
              <a:gd name="connsiteY3" fmla="*/ 48866 h 50800"/>
              <a:gd name="connsiteX4" fmla="*/ 25400 w 50800"/>
              <a:gd name="connsiteY4" fmla="*/ 50800 h 50800"/>
              <a:gd name="connsiteX5" fmla="*/ 15680 w 50800"/>
              <a:gd name="connsiteY5" fmla="*/ 48866 h 50800"/>
              <a:gd name="connsiteX6" fmla="*/ 7439 w 50800"/>
              <a:gd name="connsiteY6" fmla="*/ 43360 h 50800"/>
              <a:gd name="connsiteX7" fmla="*/ 1933 w 50800"/>
              <a:gd name="connsiteY7" fmla="*/ 35120 h 50800"/>
              <a:gd name="connsiteX8" fmla="*/ 0 w 50800"/>
              <a:gd name="connsiteY8" fmla="*/ 25400 h 50800"/>
              <a:gd name="connsiteX9" fmla="*/ 1933 w 50800"/>
              <a:gd name="connsiteY9" fmla="*/ 15679 h 50800"/>
              <a:gd name="connsiteX10" fmla="*/ 7439 w 50800"/>
              <a:gd name="connsiteY10" fmla="*/ 7439 h 50800"/>
              <a:gd name="connsiteX11" fmla="*/ 15680 w 50800"/>
              <a:gd name="connsiteY11" fmla="*/ 1933 h 50800"/>
              <a:gd name="connsiteX12" fmla="*/ 25400 w 50800"/>
              <a:gd name="connsiteY12" fmla="*/ 0 h 50800"/>
              <a:gd name="connsiteX13" fmla="*/ 35120 w 50800"/>
              <a:gd name="connsiteY13" fmla="*/ 1933 h 50800"/>
              <a:gd name="connsiteX14" fmla="*/ 43361 w 50800"/>
              <a:gd name="connsiteY14" fmla="*/ 7439 h 50800"/>
              <a:gd name="connsiteX15" fmla="*/ 48867 w 50800"/>
              <a:gd name="connsiteY15" fmla="*/ 15680 h 50800"/>
              <a:gd name="connsiteX16" fmla="*/ 50800 w 50800"/>
              <a:gd name="connsiteY16" fmla="*/ 25400 h 50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0800" h="50800">
                <a:moveTo>
                  <a:pt x="50800" y="25400"/>
                </a:moveTo>
                <a:cubicBezTo>
                  <a:pt x="50800" y="28768"/>
                  <a:pt x="50155" y="32008"/>
                  <a:pt x="48867" y="35120"/>
                </a:cubicBezTo>
                <a:cubicBezTo>
                  <a:pt x="47578" y="38231"/>
                  <a:pt x="45742" y="40978"/>
                  <a:pt x="43361" y="43360"/>
                </a:cubicBezTo>
                <a:cubicBezTo>
                  <a:pt x="40979" y="45742"/>
                  <a:pt x="38232" y="47577"/>
                  <a:pt x="35120" y="48866"/>
                </a:cubicBezTo>
                <a:cubicBezTo>
                  <a:pt x="32008" y="50155"/>
                  <a:pt x="28768" y="50800"/>
                  <a:pt x="25400" y="50800"/>
                </a:cubicBezTo>
                <a:cubicBezTo>
                  <a:pt x="22032" y="50800"/>
                  <a:pt x="18792" y="50155"/>
                  <a:pt x="15680" y="48866"/>
                </a:cubicBezTo>
                <a:cubicBezTo>
                  <a:pt x="12568" y="47577"/>
                  <a:pt x="9821" y="45742"/>
                  <a:pt x="7439" y="43360"/>
                </a:cubicBezTo>
                <a:cubicBezTo>
                  <a:pt x="5058" y="40978"/>
                  <a:pt x="3222" y="38231"/>
                  <a:pt x="1933" y="35120"/>
                </a:cubicBezTo>
                <a:cubicBezTo>
                  <a:pt x="644" y="32008"/>
                  <a:pt x="0" y="28768"/>
                  <a:pt x="0" y="25400"/>
                </a:cubicBezTo>
                <a:cubicBezTo>
                  <a:pt x="0" y="22031"/>
                  <a:pt x="644" y="18791"/>
                  <a:pt x="1933" y="15679"/>
                </a:cubicBezTo>
                <a:cubicBezTo>
                  <a:pt x="3222" y="12567"/>
                  <a:pt x="5058" y="9821"/>
                  <a:pt x="7439" y="7439"/>
                </a:cubicBezTo>
                <a:cubicBezTo>
                  <a:pt x="9821" y="5057"/>
                  <a:pt x="12568" y="3222"/>
                  <a:pt x="15680" y="1933"/>
                </a:cubicBezTo>
                <a:cubicBezTo>
                  <a:pt x="18792" y="644"/>
                  <a:pt x="22032" y="0"/>
                  <a:pt x="25400" y="0"/>
                </a:cubicBezTo>
                <a:cubicBezTo>
                  <a:pt x="28768" y="0"/>
                  <a:pt x="32008" y="644"/>
                  <a:pt x="35120" y="1933"/>
                </a:cubicBezTo>
                <a:cubicBezTo>
                  <a:pt x="38232" y="3222"/>
                  <a:pt x="40979" y="5057"/>
                  <a:pt x="43361" y="7439"/>
                </a:cubicBezTo>
                <a:cubicBezTo>
                  <a:pt x="45742" y="9821"/>
                  <a:pt x="47578" y="12567"/>
                  <a:pt x="48867" y="15680"/>
                </a:cubicBezTo>
                <a:cubicBezTo>
                  <a:pt x="50155" y="18791"/>
                  <a:pt x="50800" y="22031"/>
                  <a:pt x="50800" y="2540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558800" y="2793023"/>
            <a:ext cx="2934912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Office software has barely evolved since the 1990s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(TechCrunch, 2025)</a:t>
            </a:r>
          </a:p>
        </p:txBody>
      </p:sp>
      <p:sp>
        <p:nvSpPr>
          <p:cNvPr id="14" name="Freeform 14"/>
          <p:cNvSpPr/>
          <p:nvPr/>
        </p:nvSpPr>
        <p:spPr>
          <a:xfrm>
            <a:off x="406400" y="3308350"/>
            <a:ext cx="50800" cy="50800"/>
          </a:xfrm>
          <a:custGeom>
            <a:avLst/>
            <a:gdLst>
              <a:gd name="connsiteX0" fmla="*/ 50800 w 50800"/>
              <a:gd name="connsiteY0" fmla="*/ 25400 h 50800"/>
              <a:gd name="connsiteX1" fmla="*/ 48867 w 50800"/>
              <a:gd name="connsiteY1" fmla="*/ 35120 h 50800"/>
              <a:gd name="connsiteX2" fmla="*/ 43361 w 50800"/>
              <a:gd name="connsiteY2" fmla="*/ 43360 h 50800"/>
              <a:gd name="connsiteX3" fmla="*/ 35120 w 50800"/>
              <a:gd name="connsiteY3" fmla="*/ 48866 h 50800"/>
              <a:gd name="connsiteX4" fmla="*/ 25400 w 50800"/>
              <a:gd name="connsiteY4" fmla="*/ 50800 h 50800"/>
              <a:gd name="connsiteX5" fmla="*/ 15680 w 50800"/>
              <a:gd name="connsiteY5" fmla="*/ 48866 h 50800"/>
              <a:gd name="connsiteX6" fmla="*/ 7439 w 50800"/>
              <a:gd name="connsiteY6" fmla="*/ 43360 h 50800"/>
              <a:gd name="connsiteX7" fmla="*/ 1933 w 50800"/>
              <a:gd name="connsiteY7" fmla="*/ 35120 h 50800"/>
              <a:gd name="connsiteX8" fmla="*/ 0 w 50800"/>
              <a:gd name="connsiteY8" fmla="*/ 25400 h 50800"/>
              <a:gd name="connsiteX9" fmla="*/ 1933 w 50800"/>
              <a:gd name="connsiteY9" fmla="*/ 15679 h 50800"/>
              <a:gd name="connsiteX10" fmla="*/ 7439 w 50800"/>
              <a:gd name="connsiteY10" fmla="*/ 7439 h 50800"/>
              <a:gd name="connsiteX11" fmla="*/ 15680 w 50800"/>
              <a:gd name="connsiteY11" fmla="*/ 1933 h 50800"/>
              <a:gd name="connsiteX12" fmla="*/ 25400 w 50800"/>
              <a:gd name="connsiteY12" fmla="*/ 0 h 50800"/>
              <a:gd name="connsiteX13" fmla="*/ 35120 w 50800"/>
              <a:gd name="connsiteY13" fmla="*/ 1933 h 50800"/>
              <a:gd name="connsiteX14" fmla="*/ 43361 w 50800"/>
              <a:gd name="connsiteY14" fmla="*/ 7439 h 50800"/>
              <a:gd name="connsiteX15" fmla="*/ 48867 w 50800"/>
              <a:gd name="connsiteY15" fmla="*/ 15679 h 50800"/>
              <a:gd name="connsiteX16" fmla="*/ 50800 w 50800"/>
              <a:gd name="connsiteY16" fmla="*/ 25400 h 50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0800" h="50800">
                <a:moveTo>
                  <a:pt x="50800" y="25400"/>
                </a:moveTo>
                <a:cubicBezTo>
                  <a:pt x="50800" y="28768"/>
                  <a:pt x="50155" y="32008"/>
                  <a:pt x="48867" y="35120"/>
                </a:cubicBezTo>
                <a:cubicBezTo>
                  <a:pt x="47578" y="38231"/>
                  <a:pt x="45742" y="40979"/>
                  <a:pt x="43361" y="43360"/>
                </a:cubicBezTo>
                <a:cubicBezTo>
                  <a:pt x="40979" y="45742"/>
                  <a:pt x="38232" y="47577"/>
                  <a:pt x="35120" y="48866"/>
                </a:cubicBezTo>
                <a:cubicBezTo>
                  <a:pt x="32008" y="50155"/>
                  <a:pt x="28768" y="50800"/>
                  <a:pt x="25400" y="50800"/>
                </a:cubicBezTo>
                <a:cubicBezTo>
                  <a:pt x="22032" y="50800"/>
                  <a:pt x="18792" y="50155"/>
                  <a:pt x="15680" y="48866"/>
                </a:cubicBezTo>
                <a:cubicBezTo>
                  <a:pt x="12568" y="47577"/>
                  <a:pt x="9821" y="45742"/>
                  <a:pt x="7439" y="43360"/>
                </a:cubicBezTo>
                <a:cubicBezTo>
                  <a:pt x="5058" y="40979"/>
                  <a:pt x="3222" y="38231"/>
                  <a:pt x="1933" y="35120"/>
                </a:cubicBezTo>
                <a:cubicBezTo>
                  <a:pt x="644" y="32008"/>
                  <a:pt x="0" y="28768"/>
                  <a:pt x="0" y="25400"/>
                </a:cubicBezTo>
                <a:cubicBezTo>
                  <a:pt x="0" y="22032"/>
                  <a:pt x="644" y="18791"/>
                  <a:pt x="1933" y="15679"/>
                </a:cubicBezTo>
                <a:cubicBezTo>
                  <a:pt x="3222" y="12567"/>
                  <a:pt x="5058" y="9821"/>
                  <a:pt x="7439" y="7439"/>
                </a:cubicBezTo>
                <a:cubicBezTo>
                  <a:pt x="9821" y="5057"/>
                  <a:pt x="12568" y="3222"/>
                  <a:pt x="15680" y="1933"/>
                </a:cubicBezTo>
                <a:cubicBezTo>
                  <a:pt x="18792" y="645"/>
                  <a:pt x="22032" y="0"/>
                  <a:pt x="25400" y="0"/>
                </a:cubicBezTo>
                <a:cubicBezTo>
                  <a:pt x="28768" y="0"/>
                  <a:pt x="32008" y="645"/>
                  <a:pt x="35120" y="1933"/>
                </a:cubicBezTo>
                <a:cubicBezTo>
                  <a:pt x="38232" y="3222"/>
                  <a:pt x="40979" y="5057"/>
                  <a:pt x="43361" y="7439"/>
                </a:cubicBezTo>
                <a:cubicBezTo>
                  <a:pt x="45742" y="9821"/>
                  <a:pt x="47578" y="12567"/>
                  <a:pt x="48867" y="15679"/>
                </a:cubicBezTo>
                <a:cubicBezTo>
                  <a:pt x="50155" y="18791"/>
                  <a:pt x="50800" y="22032"/>
                  <a:pt x="50800" y="2540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TextBox 15"/>
          <p:cNvSpPr txBox="1"/>
          <p:nvPr/>
        </p:nvSpPr>
        <p:spPr>
          <a:xfrm>
            <a:off x="558800" y="3275623"/>
            <a:ext cx="3934860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Legacy tools retrofit AI as incremental add-ons, not core functionality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(TechCrunch, 2025)</a:t>
            </a:r>
          </a:p>
        </p:txBody>
      </p:sp>
      <p:sp>
        <p:nvSpPr>
          <p:cNvPr id="16" name="Freeform 16"/>
          <p:cNvSpPr/>
          <p:nvPr/>
        </p:nvSpPr>
        <p:spPr>
          <a:xfrm>
            <a:off x="406400" y="3790950"/>
            <a:ext cx="50800" cy="50800"/>
          </a:xfrm>
          <a:custGeom>
            <a:avLst/>
            <a:gdLst>
              <a:gd name="connsiteX0" fmla="*/ 50800 w 50800"/>
              <a:gd name="connsiteY0" fmla="*/ 25400 h 50800"/>
              <a:gd name="connsiteX1" fmla="*/ 48867 w 50800"/>
              <a:gd name="connsiteY1" fmla="*/ 35120 h 50800"/>
              <a:gd name="connsiteX2" fmla="*/ 43361 w 50800"/>
              <a:gd name="connsiteY2" fmla="*/ 43360 h 50800"/>
              <a:gd name="connsiteX3" fmla="*/ 35120 w 50800"/>
              <a:gd name="connsiteY3" fmla="*/ 48866 h 50800"/>
              <a:gd name="connsiteX4" fmla="*/ 25400 w 50800"/>
              <a:gd name="connsiteY4" fmla="*/ 50800 h 50800"/>
              <a:gd name="connsiteX5" fmla="*/ 15680 w 50800"/>
              <a:gd name="connsiteY5" fmla="*/ 48866 h 50800"/>
              <a:gd name="connsiteX6" fmla="*/ 7439 w 50800"/>
              <a:gd name="connsiteY6" fmla="*/ 43360 h 50800"/>
              <a:gd name="connsiteX7" fmla="*/ 1933 w 50800"/>
              <a:gd name="connsiteY7" fmla="*/ 35120 h 50800"/>
              <a:gd name="connsiteX8" fmla="*/ 0 w 50800"/>
              <a:gd name="connsiteY8" fmla="*/ 25400 h 50800"/>
              <a:gd name="connsiteX9" fmla="*/ 1933 w 50800"/>
              <a:gd name="connsiteY9" fmla="*/ 15680 h 50800"/>
              <a:gd name="connsiteX10" fmla="*/ 7439 w 50800"/>
              <a:gd name="connsiteY10" fmla="*/ 7439 h 50800"/>
              <a:gd name="connsiteX11" fmla="*/ 15680 w 50800"/>
              <a:gd name="connsiteY11" fmla="*/ 1933 h 50800"/>
              <a:gd name="connsiteX12" fmla="*/ 25400 w 50800"/>
              <a:gd name="connsiteY12" fmla="*/ 0 h 50800"/>
              <a:gd name="connsiteX13" fmla="*/ 35120 w 50800"/>
              <a:gd name="connsiteY13" fmla="*/ 1933 h 50800"/>
              <a:gd name="connsiteX14" fmla="*/ 43361 w 50800"/>
              <a:gd name="connsiteY14" fmla="*/ 7439 h 50800"/>
              <a:gd name="connsiteX15" fmla="*/ 48867 w 50800"/>
              <a:gd name="connsiteY15" fmla="*/ 15680 h 50800"/>
              <a:gd name="connsiteX16" fmla="*/ 50800 w 50800"/>
              <a:gd name="connsiteY16" fmla="*/ 25400 h 50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0800" h="50800">
                <a:moveTo>
                  <a:pt x="50800" y="25400"/>
                </a:moveTo>
                <a:cubicBezTo>
                  <a:pt x="50800" y="28768"/>
                  <a:pt x="50155" y="32008"/>
                  <a:pt x="48867" y="35120"/>
                </a:cubicBezTo>
                <a:cubicBezTo>
                  <a:pt x="47578" y="38231"/>
                  <a:pt x="45742" y="40978"/>
                  <a:pt x="43361" y="43360"/>
                </a:cubicBezTo>
                <a:cubicBezTo>
                  <a:pt x="40979" y="45742"/>
                  <a:pt x="38232" y="47577"/>
                  <a:pt x="35120" y="48866"/>
                </a:cubicBezTo>
                <a:cubicBezTo>
                  <a:pt x="32008" y="50155"/>
                  <a:pt x="28768" y="50800"/>
                  <a:pt x="25400" y="50800"/>
                </a:cubicBezTo>
                <a:cubicBezTo>
                  <a:pt x="22032" y="50800"/>
                  <a:pt x="18792" y="50155"/>
                  <a:pt x="15680" y="48866"/>
                </a:cubicBezTo>
                <a:cubicBezTo>
                  <a:pt x="12568" y="47577"/>
                  <a:pt x="9821" y="45742"/>
                  <a:pt x="7439" y="43360"/>
                </a:cubicBezTo>
                <a:cubicBezTo>
                  <a:pt x="5058" y="40978"/>
                  <a:pt x="3222" y="38231"/>
                  <a:pt x="1933" y="35120"/>
                </a:cubicBezTo>
                <a:cubicBezTo>
                  <a:pt x="644" y="32008"/>
                  <a:pt x="0" y="28768"/>
                  <a:pt x="0" y="25400"/>
                </a:cubicBezTo>
                <a:cubicBezTo>
                  <a:pt x="0" y="22032"/>
                  <a:pt x="644" y="18791"/>
                  <a:pt x="1933" y="15680"/>
                </a:cubicBezTo>
                <a:cubicBezTo>
                  <a:pt x="3222" y="12567"/>
                  <a:pt x="5058" y="9821"/>
                  <a:pt x="7439" y="7439"/>
                </a:cubicBezTo>
                <a:cubicBezTo>
                  <a:pt x="9821" y="5057"/>
                  <a:pt x="12568" y="3222"/>
                  <a:pt x="15680" y="1933"/>
                </a:cubicBezTo>
                <a:cubicBezTo>
                  <a:pt x="18792" y="645"/>
                  <a:pt x="22032" y="0"/>
                  <a:pt x="25400" y="0"/>
                </a:cubicBezTo>
                <a:cubicBezTo>
                  <a:pt x="28768" y="0"/>
                  <a:pt x="32008" y="645"/>
                  <a:pt x="35120" y="1933"/>
                </a:cubicBezTo>
                <a:cubicBezTo>
                  <a:pt x="38232" y="3222"/>
                  <a:pt x="40979" y="5057"/>
                  <a:pt x="43361" y="7439"/>
                </a:cubicBezTo>
                <a:cubicBezTo>
                  <a:pt x="45742" y="9821"/>
                  <a:pt x="47578" y="12567"/>
                  <a:pt x="48867" y="15680"/>
                </a:cubicBezTo>
                <a:cubicBezTo>
                  <a:pt x="50155" y="18791"/>
                  <a:pt x="50800" y="22032"/>
                  <a:pt x="50800" y="2540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7" name="TextBox 17"/>
          <p:cNvSpPr txBox="1"/>
          <p:nvPr/>
        </p:nvSpPr>
        <p:spPr>
          <a:xfrm>
            <a:off x="558800" y="3758223"/>
            <a:ext cx="5114311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Knowledge workers spend 60% of time on document creation, data analysis, and reporting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(The Business Research Company, 2025)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84200" y="4445488"/>
            <a:ext cx="1241819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altLang="zh-CN" sz="15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$2.7 Trillion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84200" y="4723423"/>
            <a:ext cx="2586772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AI could contribute to Europe's GDP by 2030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(Microsoft News, 2025)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299200" y="1444381"/>
            <a:ext cx="402530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Time Spent on Manual Tasks by Knowledge Workers</a:t>
            </a:r>
          </a:p>
        </p:txBody>
      </p:sp>
      <p:sp>
        <p:nvSpPr>
          <p:cNvPr id="21" name="Freeform 21"/>
          <p:cNvSpPr/>
          <p:nvPr/>
        </p:nvSpPr>
        <p:spPr>
          <a:xfrm>
            <a:off x="6299200" y="1758950"/>
            <a:ext cx="5486400" cy="4978400"/>
          </a:xfrm>
          <a:custGeom>
            <a:avLst/>
            <a:gdLst>
              <a:gd name="connsiteX0" fmla="*/ 0 w 5486400"/>
              <a:gd name="connsiteY0" fmla="*/ 4978400 h 4978400"/>
              <a:gd name="connsiteX1" fmla="*/ 0 w 5486400"/>
              <a:gd name="connsiteY1" fmla="*/ 50800 h 4978400"/>
              <a:gd name="connsiteX2" fmla="*/ 976 w 5486400"/>
              <a:gd name="connsiteY2" fmla="*/ 40889 h 4978400"/>
              <a:gd name="connsiteX3" fmla="*/ 3867 w 5486400"/>
              <a:gd name="connsiteY3" fmla="*/ 31359 h 4978400"/>
              <a:gd name="connsiteX4" fmla="*/ 8561 w 5486400"/>
              <a:gd name="connsiteY4" fmla="*/ 22577 h 4978400"/>
              <a:gd name="connsiteX5" fmla="*/ 14879 w 5486400"/>
              <a:gd name="connsiteY5" fmla="*/ 14879 h 4978400"/>
              <a:gd name="connsiteX6" fmla="*/ 22577 w 5486400"/>
              <a:gd name="connsiteY6" fmla="*/ 8561 h 4978400"/>
              <a:gd name="connsiteX7" fmla="*/ 31359 w 5486400"/>
              <a:gd name="connsiteY7" fmla="*/ 3866 h 4978400"/>
              <a:gd name="connsiteX8" fmla="*/ 40889 w 5486400"/>
              <a:gd name="connsiteY8" fmla="*/ 976 h 4978400"/>
              <a:gd name="connsiteX9" fmla="*/ 50800 w 5486400"/>
              <a:gd name="connsiteY9" fmla="*/ 0 h 4978400"/>
              <a:gd name="connsiteX10" fmla="*/ 5435600 w 5486400"/>
              <a:gd name="connsiteY10" fmla="*/ 0 h 4978400"/>
              <a:gd name="connsiteX11" fmla="*/ 5445510 w 5486400"/>
              <a:gd name="connsiteY11" fmla="*/ 976 h 4978400"/>
              <a:gd name="connsiteX12" fmla="*/ 5455039 w 5486400"/>
              <a:gd name="connsiteY12" fmla="*/ 3866 h 4978400"/>
              <a:gd name="connsiteX13" fmla="*/ 5463822 w 5486400"/>
              <a:gd name="connsiteY13" fmla="*/ 8561 h 4978400"/>
              <a:gd name="connsiteX14" fmla="*/ 5471521 w 5486400"/>
              <a:gd name="connsiteY14" fmla="*/ 14879 h 4978400"/>
              <a:gd name="connsiteX15" fmla="*/ 5477837 w 5486400"/>
              <a:gd name="connsiteY15" fmla="*/ 22577 h 4978400"/>
              <a:gd name="connsiteX16" fmla="*/ 5482532 w 5486400"/>
              <a:gd name="connsiteY16" fmla="*/ 31359 h 4978400"/>
              <a:gd name="connsiteX17" fmla="*/ 5485423 w 5486400"/>
              <a:gd name="connsiteY17" fmla="*/ 40889 h 4978400"/>
              <a:gd name="connsiteX18" fmla="*/ 5486400 w 5486400"/>
              <a:gd name="connsiteY18" fmla="*/ 50800 h 4978400"/>
              <a:gd name="connsiteX19" fmla="*/ 5486400 w 5486400"/>
              <a:gd name="connsiteY19" fmla="*/ 4978400 h 4978400"/>
              <a:gd name="connsiteX20" fmla="*/ 0 w 5486400"/>
              <a:gd name="connsiteY20" fmla="*/ 4978400 h 4978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</a:cxnLst>
            <a:rect l="l" t="t" r="r" b="b"/>
            <a:pathLst>
              <a:path w="5486400" h="4978400">
                <a:moveTo>
                  <a:pt x="0" y="497840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1" y="17238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8"/>
                  <a:pt x="5475984" y="19803"/>
                  <a:pt x="5477837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978400"/>
                </a:lnTo>
                <a:lnTo>
                  <a:pt x="0" y="4978400"/>
                </a:ln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2" name="Freeform 22"/>
          <p:cNvSpPr/>
          <p:nvPr/>
        </p:nvSpPr>
        <p:spPr>
          <a:xfrm>
            <a:off x="0" y="660400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TextBox 23"/>
          <p:cNvSpPr txBox="1"/>
          <p:nvPr/>
        </p:nvSpPr>
        <p:spPr>
          <a:xfrm>
            <a:off x="406400" y="6704135"/>
            <a:ext cx="1030119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Sources: Business Wire, Context AI Press Release, 2025; TechCrunch, Context AI Funding Report, 2025; The Business Research Company, Business Productivity Software Global Market Report, 2025; Microsoft News, AI Trends Report, 2025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11558885" y="6704135"/>
            <a:ext cx="35443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2 / 12</a:t>
            </a:r>
          </a:p>
        </p:txBody>
      </p:sp>
      <p:sp>
        <p:nvSpPr>
          <p:cNvPr id="25" name="Freeform 25"/>
          <p:cNvSpPr/>
          <p:nvPr/>
        </p:nvSpPr>
        <p:spPr>
          <a:xfrm>
            <a:off x="73088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75882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Freeform 27"/>
          <p:cNvSpPr/>
          <p:nvPr/>
        </p:nvSpPr>
        <p:spPr>
          <a:xfrm>
            <a:off x="78740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Freeform 28"/>
          <p:cNvSpPr/>
          <p:nvPr/>
        </p:nvSpPr>
        <p:spPr>
          <a:xfrm>
            <a:off x="81597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84391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87249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90106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92964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95758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Freeform 34"/>
          <p:cNvSpPr/>
          <p:nvPr/>
        </p:nvSpPr>
        <p:spPr>
          <a:xfrm>
            <a:off x="98615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Freeform 35"/>
          <p:cNvSpPr/>
          <p:nvPr/>
        </p:nvSpPr>
        <p:spPr>
          <a:xfrm>
            <a:off x="101473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Freeform 36"/>
          <p:cNvSpPr/>
          <p:nvPr/>
        </p:nvSpPr>
        <p:spPr>
          <a:xfrm>
            <a:off x="104330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7" name="Freeform 37"/>
          <p:cNvSpPr/>
          <p:nvPr/>
        </p:nvSpPr>
        <p:spPr>
          <a:xfrm>
            <a:off x="107124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109982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112839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1156970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TextBox 41"/>
          <p:cNvSpPr txBox="1"/>
          <p:nvPr/>
        </p:nvSpPr>
        <p:spPr>
          <a:xfrm>
            <a:off x="9100641" y="4284785"/>
            <a:ext cx="80969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% of Work Time</a:t>
            </a:r>
          </a:p>
        </p:txBody>
      </p:sp>
      <p:sp>
        <p:nvSpPr>
          <p:cNvPr id="42" name="Freeform 42"/>
          <p:cNvSpPr/>
          <p:nvPr/>
        </p:nvSpPr>
        <p:spPr>
          <a:xfrm>
            <a:off x="7308850" y="1974850"/>
            <a:ext cx="6350" cy="2070100"/>
          </a:xfrm>
          <a:custGeom>
            <a:avLst/>
            <a:gdLst>
              <a:gd name="connsiteX0" fmla="*/ 3175 w 6350"/>
              <a:gd name="connsiteY0" fmla="*/ 0 h 2070100"/>
              <a:gd name="connsiteX1" fmla="*/ 3175 w 6350"/>
              <a:gd name="connsiteY1" fmla="*/ 2070100 h 20701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350" h="2070100">
                <a:moveTo>
                  <a:pt x="3175" y="0"/>
                </a:moveTo>
                <a:lnTo>
                  <a:pt x="3175" y="2070100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333333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Freeform 43"/>
          <p:cNvSpPr/>
          <p:nvPr/>
        </p:nvSpPr>
        <p:spPr>
          <a:xfrm>
            <a:off x="7312025" y="2079625"/>
            <a:ext cx="3549650" cy="203200"/>
          </a:xfrm>
          <a:custGeom>
            <a:avLst/>
            <a:gdLst>
              <a:gd name="connsiteX0" fmla="*/ 3549650 w 3549650"/>
              <a:gd name="connsiteY0" fmla="*/ 184150 h 203200"/>
              <a:gd name="connsiteX1" fmla="*/ 3549650 w 3549650"/>
              <a:gd name="connsiteY1" fmla="*/ 19050 h 203200"/>
              <a:gd name="connsiteX2" fmla="*/ 3548200 w 3549650"/>
              <a:gd name="connsiteY2" fmla="*/ 11760 h 203200"/>
              <a:gd name="connsiteX3" fmla="*/ 3544070 w 3549650"/>
              <a:gd name="connsiteY3" fmla="*/ 5580 h 203200"/>
              <a:gd name="connsiteX4" fmla="*/ 3537890 w 3549650"/>
              <a:gd name="connsiteY4" fmla="*/ 1450 h 203200"/>
              <a:gd name="connsiteX5" fmla="*/ 3530600 w 3549650"/>
              <a:gd name="connsiteY5" fmla="*/ 0 h 203200"/>
              <a:gd name="connsiteX6" fmla="*/ 0 w 3549650"/>
              <a:gd name="connsiteY6" fmla="*/ 0 h 203200"/>
              <a:gd name="connsiteX7" fmla="*/ 0 w 3549650"/>
              <a:gd name="connsiteY7" fmla="*/ 203200 h 203200"/>
              <a:gd name="connsiteX8" fmla="*/ 3530600 w 3549650"/>
              <a:gd name="connsiteY8" fmla="*/ 203200 h 203200"/>
              <a:gd name="connsiteX9" fmla="*/ 3537890 w 3549650"/>
              <a:gd name="connsiteY9" fmla="*/ 201750 h 203200"/>
              <a:gd name="connsiteX10" fmla="*/ 3544070 w 3549650"/>
              <a:gd name="connsiteY10" fmla="*/ 197620 h 203200"/>
              <a:gd name="connsiteX11" fmla="*/ 3548200 w 3549650"/>
              <a:gd name="connsiteY11" fmla="*/ 191440 h 203200"/>
              <a:gd name="connsiteX12" fmla="*/ 3549650 w 35496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3549650" h="203200">
                <a:moveTo>
                  <a:pt x="3549650" y="184150"/>
                </a:moveTo>
                <a:lnTo>
                  <a:pt x="3549650" y="19050"/>
                </a:lnTo>
                <a:cubicBezTo>
                  <a:pt x="3549650" y="16524"/>
                  <a:pt x="3549166" y="14094"/>
                  <a:pt x="3548200" y="11760"/>
                </a:cubicBezTo>
                <a:cubicBezTo>
                  <a:pt x="3547233" y="9426"/>
                  <a:pt x="3545856" y="7366"/>
                  <a:pt x="3544070" y="5580"/>
                </a:cubicBezTo>
                <a:cubicBezTo>
                  <a:pt x="3542285" y="3794"/>
                  <a:pt x="3540224" y="2417"/>
                  <a:pt x="3537890" y="1450"/>
                </a:cubicBezTo>
                <a:cubicBezTo>
                  <a:pt x="3535556" y="484"/>
                  <a:pt x="3533126" y="0"/>
                  <a:pt x="3530600" y="0"/>
                </a:cubicBezTo>
                <a:lnTo>
                  <a:pt x="0" y="0"/>
                </a:lnTo>
                <a:lnTo>
                  <a:pt x="0" y="203200"/>
                </a:lnTo>
                <a:lnTo>
                  <a:pt x="3530600" y="203200"/>
                </a:lnTo>
                <a:cubicBezTo>
                  <a:pt x="3533126" y="203200"/>
                  <a:pt x="3535556" y="202717"/>
                  <a:pt x="3537890" y="201750"/>
                </a:cubicBezTo>
                <a:cubicBezTo>
                  <a:pt x="3540224" y="200783"/>
                  <a:pt x="3542284" y="199407"/>
                  <a:pt x="3544070" y="197620"/>
                </a:cubicBezTo>
                <a:cubicBezTo>
                  <a:pt x="3545856" y="195834"/>
                  <a:pt x="3547233" y="193774"/>
                  <a:pt x="3548200" y="191440"/>
                </a:cubicBezTo>
                <a:cubicBezTo>
                  <a:pt x="3549166" y="189106"/>
                  <a:pt x="3549650" y="186676"/>
                  <a:pt x="3549650" y="18415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7312025" y="2079625"/>
            <a:ext cx="3549650" cy="203200"/>
          </a:xfrm>
          <a:custGeom>
            <a:avLst/>
            <a:gdLst>
              <a:gd name="connsiteX0" fmla="*/ 3549650 w 3549650"/>
              <a:gd name="connsiteY0" fmla="*/ 184150 h 203200"/>
              <a:gd name="connsiteX1" fmla="*/ 3549650 w 3549650"/>
              <a:gd name="connsiteY1" fmla="*/ 19050 h 203200"/>
              <a:gd name="connsiteX2" fmla="*/ 3548200 w 3549650"/>
              <a:gd name="connsiteY2" fmla="*/ 11760 h 203200"/>
              <a:gd name="connsiteX3" fmla="*/ 3544070 w 3549650"/>
              <a:gd name="connsiteY3" fmla="*/ 5580 h 203200"/>
              <a:gd name="connsiteX4" fmla="*/ 3537890 w 3549650"/>
              <a:gd name="connsiteY4" fmla="*/ 1450 h 203200"/>
              <a:gd name="connsiteX5" fmla="*/ 3530600 w 3549650"/>
              <a:gd name="connsiteY5" fmla="*/ 0 h 203200"/>
              <a:gd name="connsiteX6" fmla="*/ 0 w 3549650"/>
              <a:gd name="connsiteY6" fmla="*/ 0 h 203200"/>
              <a:gd name="connsiteX7" fmla="*/ 0 w 3549650"/>
              <a:gd name="connsiteY7" fmla="*/ 203200 h 203200"/>
              <a:gd name="connsiteX8" fmla="*/ 3530600 w 3549650"/>
              <a:gd name="connsiteY8" fmla="*/ 203200 h 203200"/>
              <a:gd name="connsiteX9" fmla="*/ 3537890 w 3549650"/>
              <a:gd name="connsiteY9" fmla="*/ 201750 h 203200"/>
              <a:gd name="connsiteX10" fmla="*/ 3544070 w 3549650"/>
              <a:gd name="connsiteY10" fmla="*/ 197620 h 203200"/>
              <a:gd name="connsiteX11" fmla="*/ 3548200 w 3549650"/>
              <a:gd name="connsiteY11" fmla="*/ 191440 h 203200"/>
              <a:gd name="connsiteX12" fmla="*/ 3549650 w 35496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3549650" h="203200">
                <a:moveTo>
                  <a:pt x="3549650" y="184150"/>
                </a:moveTo>
                <a:lnTo>
                  <a:pt x="3549650" y="19050"/>
                </a:lnTo>
                <a:cubicBezTo>
                  <a:pt x="3549650" y="16524"/>
                  <a:pt x="3549166" y="14094"/>
                  <a:pt x="3548200" y="11760"/>
                </a:cubicBezTo>
                <a:cubicBezTo>
                  <a:pt x="3547233" y="9426"/>
                  <a:pt x="3545856" y="7366"/>
                  <a:pt x="3544070" y="5580"/>
                </a:cubicBezTo>
                <a:cubicBezTo>
                  <a:pt x="3542285" y="3794"/>
                  <a:pt x="3540224" y="2417"/>
                  <a:pt x="3537890" y="1450"/>
                </a:cubicBezTo>
                <a:cubicBezTo>
                  <a:pt x="3535556" y="484"/>
                  <a:pt x="3533126" y="0"/>
                  <a:pt x="3530600" y="0"/>
                </a:cubicBezTo>
                <a:lnTo>
                  <a:pt x="0" y="0"/>
                </a:lnTo>
                <a:lnTo>
                  <a:pt x="0" y="203200"/>
                </a:lnTo>
                <a:lnTo>
                  <a:pt x="3530600" y="203200"/>
                </a:lnTo>
                <a:cubicBezTo>
                  <a:pt x="3533126" y="203200"/>
                  <a:pt x="3535556" y="202717"/>
                  <a:pt x="3537890" y="201750"/>
                </a:cubicBezTo>
                <a:cubicBezTo>
                  <a:pt x="3540224" y="200783"/>
                  <a:pt x="3542284" y="199407"/>
                  <a:pt x="3544070" y="197620"/>
                </a:cubicBezTo>
                <a:cubicBezTo>
                  <a:pt x="3545856" y="195834"/>
                  <a:pt x="3547233" y="193774"/>
                  <a:pt x="3548200" y="191440"/>
                </a:cubicBezTo>
                <a:cubicBezTo>
                  <a:pt x="3549166" y="189106"/>
                  <a:pt x="3549650" y="186676"/>
                  <a:pt x="3549650" y="18415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7312025" y="2492375"/>
            <a:ext cx="2838450" cy="203200"/>
          </a:xfrm>
          <a:custGeom>
            <a:avLst/>
            <a:gdLst>
              <a:gd name="connsiteX0" fmla="*/ 2838450 w 2838450"/>
              <a:gd name="connsiteY0" fmla="*/ 184150 h 203200"/>
              <a:gd name="connsiteX1" fmla="*/ 2838450 w 2838450"/>
              <a:gd name="connsiteY1" fmla="*/ 19050 h 203200"/>
              <a:gd name="connsiteX2" fmla="*/ 2837000 w 2838450"/>
              <a:gd name="connsiteY2" fmla="*/ 11760 h 203200"/>
              <a:gd name="connsiteX3" fmla="*/ 2832870 w 2838450"/>
              <a:gd name="connsiteY3" fmla="*/ 5580 h 203200"/>
              <a:gd name="connsiteX4" fmla="*/ 2826690 w 2838450"/>
              <a:gd name="connsiteY4" fmla="*/ 1450 h 203200"/>
              <a:gd name="connsiteX5" fmla="*/ 2819400 w 2838450"/>
              <a:gd name="connsiteY5" fmla="*/ 0 h 203200"/>
              <a:gd name="connsiteX6" fmla="*/ 0 w 2838450"/>
              <a:gd name="connsiteY6" fmla="*/ 0 h 203200"/>
              <a:gd name="connsiteX7" fmla="*/ 0 w 2838450"/>
              <a:gd name="connsiteY7" fmla="*/ 203200 h 203200"/>
              <a:gd name="connsiteX8" fmla="*/ 2819400 w 2838450"/>
              <a:gd name="connsiteY8" fmla="*/ 203200 h 203200"/>
              <a:gd name="connsiteX9" fmla="*/ 2826690 w 2838450"/>
              <a:gd name="connsiteY9" fmla="*/ 201750 h 203200"/>
              <a:gd name="connsiteX10" fmla="*/ 2832870 w 2838450"/>
              <a:gd name="connsiteY10" fmla="*/ 197620 h 203200"/>
              <a:gd name="connsiteX11" fmla="*/ 2837000 w 2838450"/>
              <a:gd name="connsiteY11" fmla="*/ 191440 h 203200"/>
              <a:gd name="connsiteX12" fmla="*/ 2838450 w 28384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38450" h="203200">
                <a:moveTo>
                  <a:pt x="2838450" y="184150"/>
                </a:moveTo>
                <a:lnTo>
                  <a:pt x="2838450" y="19050"/>
                </a:lnTo>
                <a:cubicBezTo>
                  <a:pt x="2838450" y="16524"/>
                  <a:pt x="2837966" y="14094"/>
                  <a:pt x="2837000" y="11760"/>
                </a:cubicBezTo>
                <a:cubicBezTo>
                  <a:pt x="2836033" y="9426"/>
                  <a:pt x="2834657" y="7366"/>
                  <a:pt x="2832870" y="5580"/>
                </a:cubicBezTo>
                <a:cubicBezTo>
                  <a:pt x="2831085" y="3794"/>
                  <a:pt x="2829024" y="2417"/>
                  <a:pt x="2826690" y="1450"/>
                </a:cubicBezTo>
                <a:cubicBezTo>
                  <a:pt x="2824356" y="483"/>
                  <a:pt x="2821926" y="0"/>
                  <a:pt x="2819400" y="0"/>
                </a:cubicBezTo>
                <a:lnTo>
                  <a:pt x="0" y="0"/>
                </a:lnTo>
                <a:lnTo>
                  <a:pt x="0" y="203200"/>
                </a:lnTo>
                <a:lnTo>
                  <a:pt x="2819400" y="203200"/>
                </a:lnTo>
                <a:cubicBezTo>
                  <a:pt x="2821926" y="203200"/>
                  <a:pt x="2824356" y="202717"/>
                  <a:pt x="2826690" y="201750"/>
                </a:cubicBezTo>
                <a:cubicBezTo>
                  <a:pt x="2829024" y="200783"/>
                  <a:pt x="2831085" y="199406"/>
                  <a:pt x="2832870" y="197620"/>
                </a:cubicBezTo>
                <a:cubicBezTo>
                  <a:pt x="2834656" y="195834"/>
                  <a:pt x="2836033" y="193774"/>
                  <a:pt x="2837000" y="191440"/>
                </a:cubicBezTo>
                <a:cubicBezTo>
                  <a:pt x="2837966" y="189106"/>
                  <a:pt x="2838450" y="186676"/>
                  <a:pt x="2838450" y="18415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7312025" y="2492375"/>
            <a:ext cx="2838450" cy="203200"/>
          </a:xfrm>
          <a:custGeom>
            <a:avLst/>
            <a:gdLst>
              <a:gd name="connsiteX0" fmla="*/ 2838450 w 2838450"/>
              <a:gd name="connsiteY0" fmla="*/ 184150 h 203200"/>
              <a:gd name="connsiteX1" fmla="*/ 2838450 w 2838450"/>
              <a:gd name="connsiteY1" fmla="*/ 19050 h 203200"/>
              <a:gd name="connsiteX2" fmla="*/ 2837000 w 2838450"/>
              <a:gd name="connsiteY2" fmla="*/ 11760 h 203200"/>
              <a:gd name="connsiteX3" fmla="*/ 2832870 w 2838450"/>
              <a:gd name="connsiteY3" fmla="*/ 5580 h 203200"/>
              <a:gd name="connsiteX4" fmla="*/ 2826690 w 2838450"/>
              <a:gd name="connsiteY4" fmla="*/ 1450 h 203200"/>
              <a:gd name="connsiteX5" fmla="*/ 2819400 w 2838450"/>
              <a:gd name="connsiteY5" fmla="*/ 0 h 203200"/>
              <a:gd name="connsiteX6" fmla="*/ 0 w 2838450"/>
              <a:gd name="connsiteY6" fmla="*/ 0 h 203200"/>
              <a:gd name="connsiteX7" fmla="*/ 0 w 2838450"/>
              <a:gd name="connsiteY7" fmla="*/ 203200 h 203200"/>
              <a:gd name="connsiteX8" fmla="*/ 2819400 w 2838450"/>
              <a:gd name="connsiteY8" fmla="*/ 203200 h 203200"/>
              <a:gd name="connsiteX9" fmla="*/ 2826690 w 2838450"/>
              <a:gd name="connsiteY9" fmla="*/ 201750 h 203200"/>
              <a:gd name="connsiteX10" fmla="*/ 2832870 w 2838450"/>
              <a:gd name="connsiteY10" fmla="*/ 197620 h 203200"/>
              <a:gd name="connsiteX11" fmla="*/ 2837000 w 2838450"/>
              <a:gd name="connsiteY11" fmla="*/ 191440 h 203200"/>
              <a:gd name="connsiteX12" fmla="*/ 2838450 w 28384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38450" h="203200">
                <a:moveTo>
                  <a:pt x="2838450" y="184150"/>
                </a:moveTo>
                <a:lnTo>
                  <a:pt x="2838450" y="19050"/>
                </a:lnTo>
                <a:cubicBezTo>
                  <a:pt x="2838450" y="16524"/>
                  <a:pt x="2837966" y="14094"/>
                  <a:pt x="2837000" y="11760"/>
                </a:cubicBezTo>
                <a:cubicBezTo>
                  <a:pt x="2836033" y="9426"/>
                  <a:pt x="2834657" y="7366"/>
                  <a:pt x="2832870" y="5580"/>
                </a:cubicBezTo>
                <a:cubicBezTo>
                  <a:pt x="2831085" y="3794"/>
                  <a:pt x="2829024" y="2417"/>
                  <a:pt x="2826690" y="1450"/>
                </a:cubicBezTo>
                <a:cubicBezTo>
                  <a:pt x="2824356" y="483"/>
                  <a:pt x="2821926" y="0"/>
                  <a:pt x="2819400" y="0"/>
                </a:cubicBezTo>
                <a:lnTo>
                  <a:pt x="0" y="0"/>
                </a:lnTo>
                <a:lnTo>
                  <a:pt x="0" y="203200"/>
                </a:lnTo>
                <a:lnTo>
                  <a:pt x="2819400" y="203200"/>
                </a:lnTo>
                <a:cubicBezTo>
                  <a:pt x="2821926" y="203200"/>
                  <a:pt x="2824356" y="202717"/>
                  <a:pt x="2826690" y="201750"/>
                </a:cubicBezTo>
                <a:cubicBezTo>
                  <a:pt x="2829024" y="200783"/>
                  <a:pt x="2831085" y="199406"/>
                  <a:pt x="2832870" y="197620"/>
                </a:cubicBezTo>
                <a:cubicBezTo>
                  <a:pt x="2834656" y="195834"/>
                  <a:pt x="2836033" y="193774"/>
                  <a:pt x="2837000" y="191440"/>
                </a:cubicBezTo>
                <a:cubicBezTo>
                  <a:pt x="2837966" y="189106"/>
                  <a:pt x="2838450" y="186676"/>
                  <a:pt x="2838450" y="18415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7312025" y="2905125"/>
            <a:ext cx="2127250" cy="203200"/>
          </a:xfrm>
          <a:custGeom>
            <a:avLst/>
            <a:gdLst>
              <a:gd name="connsiteX0" fmla="*/ 2127250 w 2127250"/>
              <a:gd name="connsiteY0" fmla="*/ 184150 h 203200"/>
              <a:gd name="connsiteX1" fmla="*/ 2127250 w 2127250"/>
              <a:gd name="connsiteY1" fmla="*/ 19050 h 203200"/>
              <a:gd name="connsiteX2" fmla="*/ 2125800 w 2127250"/>
              <a:gd name="connsiteY2" fmla="*/ 11760 h 203200"/>
              <a:gd name="connsiteX3" fmla="*/ 2121670 w 2127250"/>
              <a:gd name="connsiteY3" fmla="*/ 5580 h 203200"/>
              <a:gd name="connsiteX4" fmla="*/ 2115490 w 2127250"/>
              <a:gd name="connsiteY4" fmla="*/ 1450 h 203200"/>
              <a:gd name="connsiteX5" fmla="*/ 2108200 w 2127250"/>
              <a:gd name="connsiteY5" fmla="*/ 0 h 203200"/>
              <a:gd name="connsiteX6" fmla="*/ 0 w 2127250"/>
              <a:gd name="connsiteY6" fmla="*/ 0 h 203200"/>
              <a:gd name="connsiteX7" fmla="*/ 0 w 2127250"/>
              <a:gd name="connsiteY7" fmla="*/ 203200 h 203200"/>
              <a:gd name="connsiteX8" fmla="*/ 2108200 w 2127250"/>
              <a:gd name="connsiteY8" fmla="*/ 203200 h 203200"/>
              <a:gd name="connsiteX9" fmla="*/ 2115490 w 2127250"/>
              <a:gd name="connsiteY9" fmla="*/ 201750 h 203200"/>
              <a:gd name="connsiteX10" fmla="*/ 2121670 w 2127250"/>
              <a:gd name="connsiteY10" fmla="*/ 197620 h 203200"/>
              <a:gd name="connsiteX11" fmla="*/ 2125800 w 2127250"/>
              <a:gd name="connsiteY11" fmla="*/ 191440 h 203200"/>
              <a:gd name="connsiteX12" fmla="*/ 2127250 w 21272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127250" h="203200">
                <a:moveTo>
                  <a:pt x="2127250" y="184150"/>
                </a:moveTo>
                <a:lnTo>
                  <a:pt x="2127250" y="19050"/>
                </a:lnTo>
                <a:cubicBezTo>
                  <a:pt x="2127250" y="16524"/>
                  <a:pt x="2126766" y="14094"/>
                  <a:pt x="2125800" y="11760"/>
                </a:cubicBezTo>
                <a:cubicBezTo>
                  <a:pt x="2124833" y="9426"/>
                  <a:pt x="2123456" y="7366"/>
                  <a:pt x="2121670" y="5580"/>
                </a:cubicBezTo>
                <a:cubicBezTo>
                  <a:pt x="2119885" y="3794"/>
                  <a:pt x="2117824" y="2417"/>
                  <a:pt x="2115490" y="1450"/>
                </a:cubicBezTo>
                <a:cubicBezTo>
                  <a:pt x="2113156" y="483"/>
                  <a:pt x="2110726" y="0"/>
                  <a:pt x="2108200" y="0"/>
                </a:cubicBezTo>
                <a:lnTo>
                  <a:pt x="0" y="0"/>
                </a:lnTo>
                <a:lnTo>
                  <a:pt x="0" y="203200"/>
                </a:lnTo>
                <a:lnTo>
                  <a:pt x="2108200" y="203200"/>
                </a:lnTo>
                <a:cubicBezTo>
                  <a:pt x="2110726" y="203200"/>
                  <a:pt x="2113156" y="202717"/>
                  <a:pt x="2115490" y="201750"/>
                </a:cubicBezTo>
                <a:cubicBezTo>
                  <a:pt x="2117824" y="200783"/>
                  <a:pt x="2119884" y="199407"/>
                  <a:pt x="2121670" y="197620"/>
                </a:cubicBezTo>
                <a:cubicBezTo>
                  <a:pt x="2123456" y="195834"/>
                  <a:pt x="2124833" y="193774"/>
                  <a:pt x="2125800" y="191440"/>
                </a:cubicBezTo>
                <a:cubicBezTo>
                  <a:pt x="2126766" y="189106"/>
                  <a:pt x="2127250" y="186676"/>
                  <a:pt x="2127250" y="18415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7312025" y="2905125"/>
            <a:ext cx="2127250" cy="203200"/>
          </a:xfrm>
          <a:custGeom>
            <a:avLst/>
            <a:gdLst>
              <a:gd name="connsiteX0" fmla="*/ 2127250 w 2127250"/>
              <a:gd name="connsiteY0" fmla="*/ 184150 h 203200"/>
              <a:gd name="connsiteX1" fmla="*/ 2127250 w 2127250"/>
              <a:gd name="connsiteY1" fmla="*/ 19050 h 203200"/>
              <a:gd name="connsiteX2" fmla="*/ 2125800 w 2127250"/>
              <a:gd name="connsiteY2" fmla="*/ 11760 h 203200"/>
              <a:gd name="connsiteX3" fmla="*/ 2121670 w 2127250"/>
              <a:gd name="connsiteY3" fmla="*/ 5580 h 203200"/>
              <a:gd name="connsiteX4" fmla="*/ 2115490 w 2127250"/>
              <a:gd name="connsiteY4" fmla="*/ 1450 h 203200"/>
              <a:gd name="connsiteX5" fmla="*/ 2108200 w 2127250"/>
              <a:gd name="connsiteY5" fmla="*/ 0 h 203200"/>
              <a:gd name="connsiteX6" fmla="*/ 0 w 2127250"/>
              <a:gd name="connsiteY6" fmla="*/ 0 h 203200"/>
              <a:gd name="connsiteX7" fmla="*/ 0 w 2127250"/>
              <a:gd name="connsiteY7" fmla="*/ 203200 h 203200"/>
              <a:gd name="connsiteX8" fmla="*/ 2108200 w 2127250"/>
              <a:gd name="connsiteY8" fmla="*/ 203200 h 203200"/>
              <a:gd name="connsiteX9" fmla="*/ 2115490 w 2127250"/>
              <a:gd name="connsiteY9" fmla="*/ 201750 h 203200"/>
              <a:gd name="connsiteX10" fmla="*/ 2121670 w 2127250"/>
              <a:gd name="connsiteY10" fmla="*/ 197620 h 203200"/>
              <a:gd name="connsiteX11" fmla="*/ 2125800 w 2127250"/>
              <a:gd name="connsiteY11" fmla="*/ 191440 h 203200"/>
              <a:gd name="connsiteX12" fmla="*/ 2127250 w 21272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127250" h="203200">
                <a:moveTo>
                  <a:pt x="2127250" y="184150"/>
                </a:moveTo>
                <a:lnTo>
                  <a:pt x="2127250" y="19050"/>
                </a:lnTo>
                <a:cubicBezTo>
                  <a:pt x="2127250" y="16524"/>
                  <a:pt x="2126766" y="14094"/>
                  <a:pt x="2125800" y="11760"/>
                </a:cubicBezTo>
                <a:cubicBezTo>
                  <a:pt x="2124833" y="9426"/>
                  <a:pt x="2123456" y="7366"/>
                  <a:pt x="2121670" y="5580"/>
                </a:cubicBezTo>
                <a:cubicBezTo>
                  <a:pt x="2119885" y="3794"/>
                  <a:pt x="2117824" y="2417"/>
                  <a:pt x="2115490" y="1450"/>
                </a:cubicBezTo>
                <a:cubicBezTo>
                  <a:pt x="2113156" y="483"/>
                  <a:pt x="2110726" y="0"/>
                  <a:pt x="2108200" y="0"/>
                </a:cubicBezTo>
                <a:lnTo>
                  <a:pt x="0" y="0"/>
                </a:lnTo>
                <a:lnTo>
                  <a:pt x="0" y="203200"/>
                </a:lnTo>
                <a:lnTo>
                  <a:pt x="2108200" y="203200"/>
                </a:lnTo>
                <a:cubicBezTo>
                  <a:pt x="2110726" y="203200"/>
                  <a:pt x="2113156" y="202717"/>
                  <a:pt x="2115490" y="201750"/>
                </a:cubicBezTo>
                <a:cubicBezTo>
                  <a:pt x="2117824" y="200783"/>
                  <a:pt x="2119884" y="199407"/>
                  <a:pt x="2121670" y="197620"/>
                </a:cubicBezTo>
                <a:cubicBezTo>
                  <a:pt x="2123456" y="195834"/>
                  <a:pt x="2124833" y="193774"/>
                  <a:pt x="2125800" y="191440"/>
                </a:cubicBezTo>
                <a:cubicBezTo>
                  <a:pt x="2126766" y="189106"/>
                  <a:pt x="2127250" y="186676"/>
                  <a:pt x="2127250" y="18415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7312025" y="3317875"/>
            <a:ext cx="2127250" cy="203200"/>
          </a:xfrm>
          <a:custGeom>
            <a:avLst/>
            <a:gdLst>
              <a:gd name="connsiteX0" fmla="*/ 2127250 w 2127250"/>
              <a:gd name="connsiteY0" fmla="*/ 184150 h 203200"/>
              <a:gd name="connsiteX1" fmla="*/ 2127250 w 2127250"/>
              <a:gd name="connsiteY1" fmla="*/ 19050 h 203200"/>
              <a:gd name="connsiteX2" fmla="*/ 2125800 w 2127250"/>
              <a:gd name="connsiteY2" fmla="*/ 11760 h 203200"/>
              <a:gd name="connsiteX3" fmla="*/ 2121670 w 2127250"/>
              <a:gd name="connsiteY3" fmla="*/ 5580 h 203200"/>
              <a:gd name="connsiteX4" fmla="*/ 2115490 w 2127250"/>
              <a:gd name="connsiteY4" fmla="*/ 1450 h 203200"/>
              <a:gd name="connsiteX5" fmla="*/ 2108200 w 2127250"/>
              <a:gd name="connsiteY5" fmla="*/ 0 h 203200"/>
              <a:gd name="connsiteX6" fmla="*/ 0 w 2127250"/>
              <a:gd name="connsiteY6" fmla="*/ 0 h 203200"/>
              <a:gd name="connsiteX7" fmla="*/ 0 w 2127250"/>
              <a:gd name="connsiteY7" fmla="*/ 203200 h 203200"/>
              <a:gd name="connsiteX8" fmla="*/ 2108200 w 2127250"/>
              <a:gd name="connsiteY8" fmla="*/ 203200 h 203200"/>
              <a:gd name="connsiteX9" fmla="*/ 2115490 w 2127250"/>
              <a:gd name="connsiteY9" fmla="*/ 201750 h 203200"/>
              <a:gd name="connsiteX10" fmla="*/ 2121670 w 2127250"/>
              <a:gd name="connsiteY10" fmla="*/ 197620 h 203200"/>
              <a:gd name="connsiteX11" fmla="*/ 2125800 w 2127250"/>
              <a:gd name="connsiteY11" fmla="*/ 191440 h 203200"/>
              <a:gd name="connsiteX12" fmla="*/ 2127250 w 21272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127250" h="203200">
                <a:moveTo>
                  <a:pt x="2127250" y="184150"/>
                </a:moveTo>
                <a:lnTo>
                  <a:pt x="2127250" y="19050"/>
                </a:lnTo>
                <a:cubicBezTo>
                  <a:pt x="2127250" y="16524"/>
                  <a:pt x="2126766" y="14094"/>
                  <a:pt x="2125800" y="11760"/>
                </a:cubicBezTo>
                <a:cubicBezTo>
                  <a:pt x="2124833" y="9426"/>
                  <a:pt x="2123456" y="7366"/>
                  <a:pt x="2121670" y="5580"/>
                </a:cubicBezTo>
                <a:cubicBezTo>
                  <a:pt x="2119885" y="3794"/>
                  <a:pt x="2117824" y="2417"/>
                  <a:pt x="2115490" y="1450"/>
                </a:cubicBezTo>
                <a:cubicBezTo>
                  <a:pt x="2113156" y="483"/>
                  <a:pt x="2110726" y="0"/>
                  <a:pt x="2108200" y="0"/>
                </a:cubicBezTo>
                <a:lnTo>
                  <a:pt x="0" y="0"/>
                </a:lnTo>
                <a:lnTo>
                  <a:pt x="0" y="203200"/>
                </a:lnTo>
                <a:lnTo>
                  <a:pt x="2108200" y="203200"/>
                </a:lnTo>
                <a:cubicBezTo>
                  <a:pt x="2110726" y="203200"/>
                  <a:pt x="2113156" y="202717"/>
                  <a:pt x="2115490" y="201750"/>
                </a:cubicBezTo>
                <a:cubicBezTo>
                  <a:pt x="2117824" y="200783"/>
                  <a:pt x="2119884" y="199407"/>
                  <a:pt x="2121670" y="197620"/>
                </a:cubicBezTo>
                <a:cubicBezTo>
                  <a:pt x="2123456" y="195834"/>
                  <a:pt x="2124833" y="193774"/>
                  <a:pt x="2125800" y="191440"/>
                </a:cubicBezTo>
                <a:cubicBezTo>
                  <a:pt x="2126766" y="189106"/>
                  <a:pt x="2127250" y="186676"/>
                  <a:pt x="2127250" y="18415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7312025" y="3317875"/>
            <a:ext cx="2127250" cy="203200"/>
          </a:xfrm>
          <a:custGeom>
            <a:avLst/>
            <a:gdLst>
              <a:gd name="connsiteX0" fmla="*/ 2127250 w 2127250"/>
              <a:gd name="connsiteY0" fmla="*/ 184150 h 203200"/>
              <a:gd name="connsiteX1" fmla="*/ 2127250 w 2127250"/>
              <a:gd name="connsiteY1" fmla="*/ 19050 h 203200"/>
              <a:gd name="connsiteX2" fmla="*/ 2125800 w 2127250"/>
              <a:gd name="connsiteY2" fmla="*/ 11760 h 203200"/>
              <a:gd name="connsiteX3" fmla="*/ 2121670 w 2127250"/>
              <a:gd name="connsiteY3" fmla="*/ 5580 h 203200"/>
              <a:gd name="connsiteX4" fmla="*/ 2115490 w 2127250"/>
              <a:gd name="connsiteY4" fmla="*/ 1450 h 203200"/>
              <a:gd name="connsiteX5" fmla="*/ 2108200 w 2127250"/>
              <a:gd name="connsiteY5" fmla="*/ 0 h 203200"/>
              <a:gd name="connsiteX6" fmla="*/ 0 w 2127250"/>
              <a:gd name="connsiteY6" fmla="*/ 0 h 203200"/>
              <a:gd name="connsiteX7" fmla="*/ 0 w 2127250"/>
              <a:gd name="connsiteY7" fmla="*/ 203200 h 203200"/>
              <a:gd name="connsiteX8" fmla="*/ 2108200 w 2127250"/>
              <a:gd name="connsiteY8" fmla="*/ 203200 h 203200"/>
              <a:gd name="connsiteX9" fmla="*/ 2115490 w 2127250"/>
              <a:gd name="connsiteY9" fmla="*/ 201750 h 203200"/>
              <a:gd name="connsiteX10" fmla="*/ 2121670 w 2127250"/>
              <a:gd name="connsiteY10" fmla="*/ 197620 h 203200"/>
              <a:gd name="connsiteX11" fmla="*/ 2125800 w 2127250"/>
              <a:gd name="connsiteY11" fmla="*/ 191440 h 203200"/>
              <a:gd name="connsiteX12" fmla="*/ 2127250 w 21272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127250" h="203200">
                <a:moveTo>
                  <a:pt x="2127250" y="184150"/>
                </a:moveTo>
                <a:lnTo>
                  <a:pt x="2127250" y="19050"/>
                </a:lnTo>
                <a:cubicBezTo>
                  <a:pt x="2127250" y="16524"/>
                  <a:pt x="2126766" y="14094"/>
                  <a:pt x="2125800" y="11760"/>
                </a:cubicBezTo>
                <a:cubicBezTo>
                  <a:pt x="2124833" y="9426"/>
                  <a:pt x="2123456" y="7366"/>
                  <a:pt x="2121670" y="5580"/>
                </a:cubicBezTo>
                <a:cubicBezTo>
                  <a:pt x="2119885" y="3794"/>
                  <a:pt x="2117824" y="2417"/>
                  <a:pt x="2115490" y="1450"/>
                </a:cubicBezTo>
                <a:cubicBezTo>
                  <a:pt x="2113156" y="483"/>
                  <a:pt x="2110726" y="0"/>
                  <a:pt x="2108200" y="0"/>
                </a:cubicBezTo>
                <a:lnTo>
                  <a:pt x="0" y="0"/>
                </a:lnTo>
                <a:lnTo>
                  <a:pt x="0" y="203200"/>
                </a:lnTo>
                <a:lnTo>
                  <a:pt x="2108200" y="203200"/>
                </a:lnTo>
                <a:cubicBezTo>
                  <a:pt x="2110726" y="203200"/>
                  <a:pt x="2113156" y="202717"/>
                  <a:pt x="2115490" y="201750"/>
                </a:cubicBezTo>
                <a:cubicBezTo>
                  <a:pt x="2117824" y="200783"/>
                  <a:pt x="2119884" y="199407"/>
                  <a:pt x="2121670" y="197620"/>
                </a:cubicBezTo>
                <a:cubicBezTo>
                  <a:pt x="2123456" y="195834"/>
                  <a:pt x="2124833" y="193774"/>
                  <a:pt x="2125800" y="191440"/>
                </a:cubicBezTo>
                <a:cubicBezTo>
                  <a:pt x="2126766" y="189106"/>
                  <a:pt x="2127250" y="186676"/>
                  <a:pt x="2127250" y="18415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7312025" y="3736975"/>
            <a:ext cx="1416050" cy="203200"/>
          </a:xfrm>
          <a:custGeom>
            <a:avLst/>
            <a:gdLst>
              <a:gd name="connsiteX0" fmla="*/ 1416050 w 1416050"/>
              <a:gd name="connsiteY0" fmla="*/ 184150 h 203200"/>
              <a:gd name="connsiteX1" fmla="*/ 1416050 w 1416050"/>
              <a:gd name="connsiteY1" fmla="*/ 19050 h 203200"/>
              <a:gd name="connsiteX2" fmla="*/ 1414600 w 1416050"/>
              <a:gd name="connsiteY2" fmla="*/ 11760 h 203200"/>
              <a:gd name="connsiteX3" fmla="*/ 1410470 w 1416050"/>
              <a:gd name="connsiteY3" fmla="*/ 5580 h 203200"/>
              <a:gd name="connsiteX4" fmla="*/ 1404290 w 1416050"/>
              <a:gd name="connsiteY4" fmla="*/ 1450 h 203200"/>
              <a:gd name="connsiteX5" fmla="*/ 1397000 w 1416050"/>
              <a:gd name="connsiteY5" fmla="*/ 0 h 203200"/>
              <a:gd name="connsiteX6" fmla="*/ 0 w 1416050"/>
              <a:gd name="connsiteY6" fmla="*/ 0 h 203200"/>
              <a:gd name="connsiteX7" fmla="*/ 0 w 1416050"/>
              <a:gd name="connsiteY7" fmla="*/ 203200 h 203200"/>
              <a:gd name="connsiteX8" fmla="*/ 1397000 w 1416050"/>
              <a:gd name="connsiteY8" fmla="*/ 203200 h 203200"/>
              <a:gd name="connsiteX9" fmla="*/ 1404290 w 1416050"/>
              <a:gd name="connsiteY9" fmla="*/ 201750 h 203200"/>
              <a:gd name="connsiteX10" fmla="*/ 1410470 w 1416050"/>
              <a:gd name="connsiteY10" fmla="*/ 197620 h 203200"/>
              <a:gd name="connsiteX11" fmla="*/ 1414600 w 1416050"/>
              <a:gd name="connsiteY11" fmla="*/ 191440 h 203200"/>
              <a:gd name="connsiteX12" fmla="*/ 1416050 w 14160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416050" h="203200">
                <a:moveTo>
                  <a:pt x="1416050" y="184150"/>
                </a:moveTo>
                <a:lnTo>
                  <a:pt x="1416050" y="19050"/>
                </a:lnTo>
                <a:cubicBezTo>
                  <a:pt x="1416050" y="16524"/>
                  <a:pt x="1415566" y="14094"/>
                  <a:pt x="1414600" y="11760"/>
                </a:cubicBezTo>
                <a:cubicBezTo>
                  <a:pt x="1413633" y="9426"/>
                  <a:pt x="1412256" y="7366"/>
                  <a:pt x="1410470" y="5580"/>
                </a:cubicBezTo>
                <a:cubicBezTo>
                  <a:pt x="1408684" y="3793"/>
                  <a:pt x="1406624" y="2417"/>
                  <a:pt x="1404290" y="1450"/>
                </a:cubicBezTo>
                <a:cubicBezTo>
                  <a:pt x="1401956" y="483"/>
                  <a:pt x="1399526" y="0"/>
                  <a:pt x="1397000" y="0"/>
                </a:cubicBezTo>
                <a:lnTo>
                  <a:pt x="0" y="0"/>
                </a:lnTo>
                <a:lnTo>
                  <a:pt x="0" y="203200"/>
                </a:lnTo>
                <a:lnTo>
                  <a:pt x="1397000" y="203200"/>
                </a:lnTo>
                <a:cubicBezTo>
                  <a:pt x="1399526" y="203200"/>
                  <a:pt x="1401956" y="202717"/>
                  <a:pt x="1404290" y="201750"/>
                </a:cubicBezTo>
                <a:cubicBezTo>
                  <a:pt x="1406624" y="200783"/>
                  <a:pt x="1408684" y="199407"/>
                  <a:pt x="1410470" y="197620"/>
                </a:cubicBezTo>
                <a:cubicBezTo>
                  <a:pt x="1412256" y="195834"/>
                  <a:pt x="1413633" y="193774"/>
                  <a:pt x="1414600" y="191440"/>
                </a:cubicBezTo>
                <a:cubicBezTo>
                  <a:pt x="1415566" y="189106"/>
                  <a:pt x="1416050" y="186676"/>
                  <a:pt x="1416050" y="18415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Freeform 52"/>
          <p:cNvSpPr/>
          <p:nvPr/>
        </p:nvSpPr>
        <p:spPr>
          <a:xfrm>
            <a:off x="7312025" y="3736975"/>
            <a:ext cx="1416050" cy="203200"/>
          </a:xfrm>
          <a:custGeom>
            <a:avLst/>
            <a:gdLst>
              <a:gd name="connsiteX0" fmla="*/ 1416050 w 1416050"/>
              <a:gd name="connsiteY0" fmla="*/ 184150 h 203200"/>
              <a:gd name="connsiteX1" fmla="*/ 1416050 w 1416050"/>
              <a:gd name="connsiteY1" fmla="*/ 19050 h 203200"/>
              <a:gd name="connsiteX2" fmla="*/ 1414600 w 1416050"/>
              <a:gd name="connsiteY2" fmla="*/ 11760 h 203200"/>
              <a:gd name="connsiteX3" fmla="*/ 1410470 w 1416050"/>
              <a:gd name="connsiteY3" fmla="*/ 5580 h 203200"/>
              <a:gd name="connsiteX4" fmla="*/ 1404290 w 1416050"/>
              <a:gd name="connsiteY4" fmla="*/ 1450 h 203200"/>
              <a:gd name="connsiteX5" fmla="*/ 1397000 w 1416050"/>
              <a:gd name="connsiteY5" fmla="*/ 0 h 203200"/>
              <a:gd name="connsiteX6" fmla="*/ 0 w 1416050"/>
              <a:gd name="connsiteY6" fmla="*/ 0 h 203200"/>
              <a:gd name="connsiteX7" fmla="*/ 0 w 1416050"/>
              <a:gd name="connsiteY7" fmla="*/ 203200 h 203200"/>
              <a:gd name="connsiteX8" fmla="*/ 1397000 w 1416050"/>
              <a:gd name="connsiteY8" fmla="*/ 203200 h 203200"/>
              <a:gd name="connsiteX9" fmla="*/ 1404290 w 1416050"/>
              <a:gd name="connsiteY9" fmla="*/ 201750 h 203200"/>
              <a:gd name="connsiteX10" fmla="*/ 1410470 w 1416050"/>
              <a:gd name="connsiteY10" fmla="*/ 197620 h 203200"/>
              <a:gd name="connsiteX11" fmla="*/ 1414600 w 1416050"/>
              <a:gd name="connsiteY11" fmla="*/ 191440 h 203200"/>
              <a:gd name="connsiteX12" fmla="*/ 1416050 w 1416050"/>
              <a:gd name="connsiteY12" fmla="*/ 184150 h 203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416050" h="203200">
                <a:moveTo>
                  <a:pt x="1416050" y="184150"/>
                </a:moveTo>
                <a:lnTo>
                  <a:pt x="1416050" y="19050"/>
                </a:lnTo>
                <a:cubicBezTo>
                  <a:pt x="1416050" y="16524"/>
                  <a:pt x="1415566" y="14094"/>
                  <a:pt x="1414600" y="11760"/>
                </a:cubicBezTo>
                <a:cubicBezTo>
                  <a:pt x="1413633" y="9426"/>
                  <a:pt x="1412256" y="7366"/>
                  <a:pt x="1410470" y="5580"/>
                </a:cubicBezTo>
                <a:cubicBezTo>
                  <a:pt x="1408684" y="3793"/>
                  <a:pt x="1406624" y="2417"/>
                  <a:pt x="1404290" y="1450"/>
                </a:cubicBezTo>
                <a:cubicBezTo>
                  <a:pt x="1401956" y="483"/>
                  <a:pt x="1399526" y="0"/>
                  <a:pt x="1397000" y="0"/>
                </a:cubicBezTo>
                <a:lnTo>
                  <a:pt x="0" y="0"/>
                </a:lnTo>
                <a:lnTo>
                  <a:pt x="0" y="203200"/>
                </a:lnTo>
                <a:lnTo>
                  <a:pt x="1397000" y="203200"/>
                </a:lnTo>
                <a:cubicBezTo>
                  <a:pt x="1399526" y="203200"/>
                  <a:pt x="1401956" y="202717"/>
                  <a:pt x="1404290" y="201750"/>
                </a:cubicBezTo>
                <a:cubicBezTo>
                  <a:pt x="1406624" y="200783"/>
                  <a:pt x="1408684" y="199407"/>
                  <a:pt x="1410470" y="197620"/>
                </a:cubicBezTo>
                <a:cubicBezTo>
                  <a:pt x="1412256" y="195834"/>
                  <a:pt x="1413633" y="193774"/>
                  <a:pt x="1414600" y="191440"/>
                </a:cubicBezTo>
                <a:cubicBezTo>
                  <a:pt x="1415566" y="189106"/>
                  <a:pt x="1416050" y="186676"/>
                  <a:pt x="1416050" y="18415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TextBox 53"/>
          <p:cNvSpPr txBox="1"/>
          <p:nvPr/>
        </p:nvSpPr>
        <p:spPr>
          <a:xfrm>
            <a:off x="10896600" y="2160465"/>
            <a:ext cx="29827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25%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0896600" y="2160465"/>
            <a:ext cx="29827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25%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0896600" y="2160465"/>
            <a:ext cx="29827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25%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0185399" y="2573215"/>
            <a:ext cx="30189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0185399" y="2573215"/>
            <a:ext cx="30189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10185399" y="2573215"/>
            <a:ext cx="30189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20%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9474200" y="2985965"/>
            <a:ext cx="28296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15%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474200" y="2985965"/>
            <a:ext cx="28296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15%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9474200" y="2985965"/>
            <a:ext cx="28296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15%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9474200" y="3398715"/>
            <a:ext cx="28296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15%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9474200" y="3398715"/>
            <a:ext cx="28296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15%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9474200" y="3398715"/>
            <a:ext cx="28296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15%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8763000" y="3817815"/>
            <a:ext cx="28658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10%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8763000" y="3817815"/>
            <a:ext cx="28658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10%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8763000" y="3817815"/>
            <a:ext cx="28658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10%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7284740" y="4160715"/>
            <a:ext cx="17524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0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7569597" y="4160715"/>
            <a:ext cx="173635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7852271" y="4160715"/>
            <a:ext cx="17639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4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8137327" y="4160715"/>
            <a:ext cx="17441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6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8421390" y="4160715"/>
            <a:ext cx="17430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8689578" y="4160715"/>
            <a:ext cx="20634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10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8974435" y="4160715"/>
            <a:ext cx="20473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12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9257109" y="4160715"/>
            <a:ext cx="20750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14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9542066" y="4160715"/>
            <a:ext cx="20552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16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9826228" y="4160715"/>
            <a:ext cx="20540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18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0102056" y="4160715"/>
            <a:ext cx="22187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10386913" y="4160715"/>
            <a:ext cx="22027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22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0670183" y="4160715"/>
            <a:ext cx="22303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24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0954643" y="4160715"/>
            <a:ext cx="22105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26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11238805" y="4160715"/>
            <a:ext cx="22094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28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1483975" y="4160715"/>
            <a:ext cx="22247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30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6400403" y="2157535"/>
            <a:ext cx="943595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Document Creation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6643985" y="2570285"/>
            <a:ext cx="69773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Data Analysis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6413897" y="2989385"/>
            <a:ext cx="929438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Email Management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6805513" y="3402135"/>
            <a:ext cx="53634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Reporting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6744196" y="3814885"/>
            <a:ext cx="59798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Scheduling</a:t>
            </a:r>
          </a:p>
        </p:txBody>
      </p:sp>
      <p:sp>
        <p:nvSpPr>
          <p:cNvPr id="89" name="TextBox 89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90" name="TextBox 90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1" name="TextBox 91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92" name="TextBox 92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93" name="TextBox 93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94" name="TextBox 94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5" name="TextBox 95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96" name="TextBox 96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121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11226019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 reimagines productivity from the ground up with AI-first architecture, not retrofitted add-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ons</a:t>
            </a:r>
          </a:p>
        </p:txBody>
      </p:sp>
      <p:sp>
        <p:nvSpPr>
          <p:cNvPr id="6" name="Freeform 6"/>
          <p:cNvSpPr/>
          <p:nvPr/>
        </p:nvSpPr>
        <p:spPr>
          <a:xfrm>
            <a:off x="406400" y="1689100"/>
            <a:ext cx="5486400" cy="1371600"/>
          </a:xfrm>
          <a:custGeom>
            <a:avLst/>
            <a:gdLst>
              <a:gd name="connsiteX0" fmla="*/ 0 w 5486400"/>
              <a:gd name="connsiteY0" fmla="*/ 0 h 1371600"/>
              <a:gd name="connsiteX1" fmla="*/ 5486400 w 5486400"/>
              <a:gd name="connsiteY1" fmla="*/ 0 h 1371600"/>
              <a:gd name="connsiteX2" fmla="*/ 5486400 w 5486400"/>
              <a:gd name="connsiteY2" fmla="*/ 1371600 h 1371600"/>
              <a:gd name="connsiteX3" fmla="*/ 0 w 5486400"/>
              <a:gd name="connsiteY3" fmla="*/ 1371600 h 137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371600">
                <a:moveTo>
                  <a:pt x="0" y="0"/>
                </a:moveTo>
                <a:lnTo>
                  <a:pt x="5486400" y="0"/>
                </a:lnTo>
                <a:lnTo>
                  <a:pt x="5486400" y="1371600"/>
                </a:lnTo>
                <a:lnTo>
                  <a:pt x="0" y="137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354330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6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6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10 h 533400"/>
              <a:gd name="connsiteX21" fmla="*/ 5482532 w 5486400"/>
              <a:gd name="connsiteY21" fmla="*/ 502040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2 h 533400"/>
              <a:gd name="connsiteX26" fmla="*/ 5445510 w 5486400"/>
              <a:gd name="connsiteY26" fmla="*/ 532424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4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3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8"/>
                  <a:pt x="5485423" y="492510"/>
                </a:cubicBezTo>
                <a:cubicBezTo>
                  <a:pt x="5484773" y="495781"/>
                  <a:pt x="5483809" y="498958"/>
                  <a:pt x="5482532" y="502040"/>
                </a:cubicBezTo>
                <a:cubicBezTo>
                  <a:pt x="5481256" y="505121"/>
                  <a:pt x="5479691" y="508049"/>
                  <a:pt x="5477838" y="510822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6"/>
                  <a:pt x="5455040" y="529532"/>
                </a:cubicBezTo>
                <a:cubicBezTo>
                  <a:pt x="5451958" y="530809"/>
                  <a:pt x="5448782" y="531773"/>
                  <a:pt x="5445510" y="532424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4"/>
                </a:cubicBezTo>
                <a:cubicBezTo>
                  <a:pt x="37618" y="531773"/>
                  <a:pt x="34441" y="530809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3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1"/>
                  <a:pt x="976" y="492510"/>
                </a:cubicBezTo>
                <a:cubicBezTo>
                  <a:pt x="325" y="489238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06400" y="417830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7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7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10 h 533400"/>
              <a:gd name="connsiteX21" fmla="*/ 5482532 w 5486400"/>
              <a:gd name="connsiteY21" fmla="*/ 502040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2 h 533400"/>
              <a:gd name="connsiteX26" fmla="*/ 5445510 w 5486400"/>
              <a:gd name="connsiteY26" fmla="*/ 532423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3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2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7"/>
                </a:cubicBezTo>
                <a:cubicBezTo>
                  <a:pt x="34441" y="2591"/>
                  <a:pt x="37618" y="1627"/>
                  <a:pt x="40889" y="976"/>
                </a:cubicBezTo>
                <a:cubicBezTo>
                  <a:pt x="44161" y="326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6"/>
                  <a:pt x="5445510" y="976"/>
                </a:cubicBezTo>
                <a:cubicBezTo>
                  <a:pt x="5448782" y="1627"/>
                  <a:pt x="5451958" y="2591"/>
                  <a:pt x="5455040" y="3867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9"/>
                  <a:pt x="5485423" y="492510"/>
                </a:cubicBezTo>
                <a:cubicBezTo>
                  <a:pt x="5484773" y="495781"/>
                  <a:pt x="5483809" y="498958"/>
                  <a:pt x="5482532" y="502040"/>
                </a:cubicBezTo>
                <a:cubicBezTo>
                  <a:pt x="5481256" y="505121"/>
                  <a:pt x="5479691" y="508049"/>
                  <a:pt x="5477838" y="510822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6"/>
                  <a:pt x="5455040" y="529532"/>
                </a:cubicBezTo>
                <a:cubicBezTo>
                  <a:pt x="5451958" y="530809"/>
                  <a:pt x="5448782" y="531773"/>
                  <a:pt x="5445510" y="532423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3"/>
                </a:cubicBezTo>
                <a:cubicBezTo>
                  <a:pt x="37618" y="531773"/>
                  <a:pt x="34441" y="530809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2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2"/>
                  <a:pt x="976" y="492510"/>
                </a:cubicBezTo>
                <a:cubicBezTo>
                  <a:pt x="325" y="489239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06400" y="481330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6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6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6 h 533400"/>
              <a:gd name="connsiteX13" fmla="*/ 5463822 w 5486400"/>
              <a:gd name="connsiteY13" fmla="*/ 8560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10 h 533400"/>
              <a:gd name="connsiteX21" fmla="*/ 5482532 w 5486400"/>
              <a:gd name="connsiteY21" fmla="*/ 502040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2 h 533400"/>
              <a:gd name="connsiteX26" fmla="*/ 5445510 w 5486400"/>
              <a:gd name="connsiteY26" fmla="*/ 532423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3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3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0"/>
                  <a:pt x="3867" y="31359"/>
                </a:cubicBezTo>
                <a:cubicBezTo>
                  <a:pt x="5143" y="28277"/>
                  <a:pt x="6708" y="25349"/>
                  <a:pt x="8561" y="22576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7"/>
                  <a:pt x="5463822" y="8560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9"/>
                  <a:pt x="5485423" y="492510"/>
                </a:cubicBezTo>
                <a:cubicBezTo>
                  <a:pt x="5484773" y="495781"/>
                  <a:pt x="5483809" y="498958"/>
                  <a:pt x="5482532" y="502040"/>
                </a:cubicBezTo>
                <a:cubicBezTo>
                  <a:pt x="5481256" y="505121"/>
                  <a:pt x="5479691" y="508049"/>
                  <a:pt x="5477838" y="510822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6"/>
                  <a:pt x="5455040" y="529532"/>
                </a:cubicBezTo>
                <a:cubicBezTo>
                  <a:pt x="5451958" y="530809"/>
                  <a:pt x="5448782" y="531773"/>
                  <a:pt x="5445510" y="532423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3"/>
                </a:cubicBezTo>
                <a:cubicBezTo>
                  <a:pt x="37618" y="531772"/>
                  <a:pt x="34441" y="530808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3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1"/>
                  <a:pt x="976" y="492510"/>
                </a:cubicBezTo>
                <a:cubicBezTo>
                  <a:pt x="325" y="489239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06400" y="544830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6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6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09 h 533400"/>
              <a:gd name="connsiteX21" fmla="*/ 5482532 w 5486400"/>
              <a:gd name="connsiteY21" fmla="*/ 502039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2 h 533400"/>
              <a:gd name="connsiteX26" fmla="*/ 5445510 w 5486400"/>
              <a:gd name="connsiteY26" fmla="*/ 532423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3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2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8"/>
                  <a:pt x="5485423" y="492509"/>
                </a:cubicBezTo>
                <a:cubicBezTo>
                  <a:pt x="5484773" y="495781"/>
                  <a:pt x="5483809" y="498958"/>
                  <a:pt x="5482532" y="502039"/>
                </a:cubicBezTo>
                <a:cubicBezTo>
                  <a:pt x="5481256" y="505121"/>
                  <a:pt x="5479691" y="508048"/>
                  <a:pt x="5477838" y="510822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6"/>
                  <a:pt x="5455040" y="529532"/>
                </a:cubicBezTo>
                <a:cubicBezTo>
                  <a:pt x="5451958" y="530809"/>
                  <a:pt x="5448782" y="531773"/>
                  <a:pt x="5445510" y="532423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3"/>
                </a:cubicBezTo>
                <a:cubicBezTo>
                  <a:pt x="37618" y="531773"/>
                  <a:pt x="34441" y="530809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2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1"/>
                  <a:pt x="976" y="492510"/>
                </a:cubicBezTo>
                <a:cubicBezTo>
                  <a:pt x="325" y="489238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TextBox 11"/>
          <p:cNvSpPr txBox="1"/>
          <p:nvPr/>
        </p:nvSpPr>
        <p:spPr>
          <a:xfrm>
            <a:off x="635000" y="1939681"/>
            <a:ext cx="1808103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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The Context Engine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35000" y="2239596"/>
            <a:ext cx="168298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50M+ Tokens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5000" y="2545373"/>
            <a:ext cx="2270388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Processing witho</a:t>
            </a: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u</a:t>
            </a: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t quality degradation</a:t>
            </a:r>
          </a:p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(AI Journal, 2025)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06400" y="3304442"/>
            <a:ext cx="168648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Complete AI-Native Suite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0" y="92808"/>
            <a:ext cx="12700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Inter-Regular" pitchFamily="18" charset="0"/>
                <a:cs typeface="Inter-Regular" pitchFamily="18" charset="0"/>
              </a:rPr>
              <a:t>æ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08000" y="3710842"/>
            <a:ext cx="3106177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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AI Documents</a:t>
            </a:r>
          </a:p>
          <a:p>
            <a:pPr marL="1968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Instantly creates polished reports and proposals (KMWorld, 2025)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09600" y="4323373"/>
            <a:ext cx="3097511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AI Slides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Professional presentations with intelligent formatting (KMWorld, 2025)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08000" y="4980842"/>
            <a:ext cx="124276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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AI Spreadsheet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736600" y="5148385"/>
            <a:ext cx="255805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Complex data analysis without formulas (KMWorld, 2025)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08000" y="5615842"/>
            <a:ext cx="3566742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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Deep Research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&amp;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Enterprise Search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Synthesized insights from all internal and external sources (KMWorld, 2025)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6299200" y="1730131"/>
            <a:ext cx="273759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 vs. Legacy Office Suites</a:t>
            </a:r>
          </a:p>
        </p:txBody>
      </p:sp>
      <p:sp>
        <p:nvSpPr>
          <p:cNvPr id="22" name="Freeform 22"/>
          <p:cNvSpPr/>
          <p:nvPr/>
        </p:nvSpPr>
        <p:spPr>
          <a:xfrm>
            <a:off x="6299200" y="2044700"/>
            <a:ext cx="5486400" cy="4133850"/>
          </a:xfrm>
          <a:custGeom>
            <a:avLst/>
            <a:gdLst>
              <a:gd name="connsiteX0" fmla="*/ 0 w 5486400"/>
              <a:gd name="connsiteY0" fmla="*/ 4083050 h 4133850"/>
              <a:gd name="connsiteX1" fmla="*/ 0 w 5486400"/>
              <a:gd name="connsiteY1" fmla="*/ 50800 h 4133850"/>
              <a:gd name="connsiteX2" fmla="*/ 976 w 5486400"/>
              <a:gd name="connsiteY2" fmla="*/ 40889 h 4133850"/>
              <a:gd name="connsiteX3" fmla="*/ 3867 w 5486400"/>
              <a:gd name="connsiteY3" fmla="*/ 31359 h 4133850"/>
              <a:gd name="connsiteX4" fmla="*/ 8561 w 5486400"/>
              <a:gd name="connsiteY4" fmla="*/ 22577 h 4133850"/>
              <a:gd name="connsiteX5" fmla="*/ 14879 w 5486400"/>
              <a:gd name="connsiteY5" fmla="*/ 14879 h 4133850"/>
              <a:gd name="connsiteX6" fmla="*/ 22577 w 5486400"/>
              <a:gd name="connsiteY6" fmla="*/ 8561 h 4133850"/>
              <a:gd name="connsiteX7" fmla="*/ 31359 w 5486400"/>
              <a:gd name="connsiteY7" fmla="*/ 3866 h 4133850"/>
              <a:gd name="connsiteX8" fmla="*/ 40889 w 5486400"/>
              <a:gd name="connsiteY8" fmla="*/ 976 h 4133850"/>
              <a:gd name="connsiteX9" fmla="*/ 50800 w 5486400"/>
              <a:gd name="connsiteY9" fmla="*/ 0 h 4133850"/>
              <a:gd name="connsiteX10" fmla="*/ 5435600 w 5486400"/>
              <a:gd name="connsiteY10" fmla="*/ 0 h 4133850"/>
              <a:gd name="connsiteX11" fmla="*/ 5445510 w 5486400"/>
              <a:gd name="connsiteY11" fmla="*/ 976 h 4133850"/>
              <a:gd name="connsiteX12" fmla="*/ 5455039 w 5486400"/>
              <a:gd name="connsiteY12" fmla="*/ 3866 h 4133850"/>
              <a:gd name="connsiteX13" fmla="*/ 5463822 w 5486400"/>
              <a:gd name="connsiteY13" fmla="*/ 8561 h 4133850"/>
              <a:gd name="connsiteX14" fmla="*/ 5471521 w 5486400"/>
              <a:gd name="connsiteY14" fmla="*/ 14879 h 4133850"/>
              <a:gd name="connsiteX15" fmla="*/ 5477837 w 5486400"/>
              <a:gd name="connsiteY15" fmla="*/ 22577 h 4133850"/>
              <a:gd name="connsiteX16" fmla="*/ 5482532 w 5486400"/>
              <a:gd name="connsiteY16" fmla="*/ 31359 h 4133850"/>
              <a:gd name="connsiteX17" fmla="*/ 5485423 w 5486400"/>
              <a:gd name="connsiteY17" fmla="*/ 40889 h 4133850"/>
              <a:gd name="connsiteX18" fmla="*/ 5486400 w 5486400"/>
              <a:gd name="connsiteY18" fmla="*/ 50800 h 4133850"/>
              <a:gd name="connsiteX19" fmla="*/ 5486400 w 5486400"/>
              <a:gd name="connsiteY19" fmla="*/ 4083050 h 4133850"/>
              <a:gd name="connsiteX20" fmla="*/ 5485423 w 5486400"/>
              <a:gd name="connsiteY20" fmla="*/ 4092960 h 4133850"/>
              <a:gd name="connsiteX21" fmla="*/ 5482532 w 5486400"/>
              <a:gd name="connsiteY21" fmla="*/ 4102490 h 4133850"/>
              <a:gd name="connsiteX22" fmla="*/ 5477837 w 5486400"/>
              <a:gd name="connsiteY22" fmla="*/ 4111272 h 4133850"/>
              <a:gd name="connsiteX23" fmla="*/ 5471521 w 5486400"/>
              <a:gd name="connsiteY23" fmla="*/ 4118971 h 4133850"/>
              <a:gd name="connsiteX24" fmla="*/ 5463822 w 5486400"/>
              <a:gd name="connsiteY24" fmla="*/ 4125288 h 4133850"/>
              <a:gd name="connsiteX25" fmla="*/ 5455040 w 5486400"/>
              <a:gd name="connsiteY25" fmla="*/ 4129982 h 4133850"/>
              <a:gd name="connsiteX26" fmla="*/ 5445511 w 5486400"/>
              <a:gd name="connsiteY26" fmla="*/ 4132873 h 4133850"/>
              <a:gd name="connsiteX27" fmla="*/ 5435600 w 5486400"/>
              <a:gd name="connsiteY27" fmla="*/ 4133850 h 4133850"/>
              <a:gd name="connsiteX28" fmla="*/ 50800 w 5486400"/>
              <a:gd name="connsiteY28" fmla="*/ 4133850 h 4133850"/>
              <a:gd name="connsiteX29" fmla="*/ 40890 w 5486400"/>
              <a:gd name="connsiteY29" fmla="*/ 4132873 h 4133850"/>
              <a:gd name="connsiteX30" fmla="*/ 31359 w 5486400"/>
              <a:gd name="connsiteY30" fmla="*/ 4129982 h 4133850"/>
              <a:gd name="connsiteX31" fmla="*/ 22577 w 5486400"/>
              <a:gd name="connsiteY31" fmla="*/ 4125288 h 4133850"/>
              <a:gd name="connsiteX32" fmla="*/ 14879 w 5486400"/>
              <a:gd name="connsiteY32" fmla="*/ 4118971 h 4133850"/>
              <a:gd name="connsiteX33" fmla="*/ 8561 w 5486400"/>
              <a:gd name="connsiteY33" fmla="*/ 4111272 h 4133850"/>
              <a:gd name="connsiteX34" fmla="*/ 3867 w 5486400"/>
              <a:gd name="connsiteY34" fmla="*/ 4102490 h 4133850"/>
              <a:gd name="connsiteX35" fmla="*/ 976 w 5486400"/>
              <a:gd name="connsiteY35" fmla="*/ 4092960 h 4133850"/>
              <a:gd name="connsiteX36" fmla="*/ 0 w 5486400"/>
              <a:gd name="connsiteY36" fmla="*/ 4083050 h 4133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4133850">
                <a:moveTo>
                  <a:pt x="0" y="408305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1" y="17237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7"/>
                  <a:pt x="5475984" y="19803"/>
                  <a:pt x="5477837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083050"/>
                </a:lnTo>
                <a:cubicBezTo>
                  <a:pt x="5486400" y="4086385"/>
                  <a:pt x="5486074" y="4089689"/>
                  <a:pt x="5485423" y="4092960"/>
                </a:cubicBezTo>
                <a:cubicBezTo>
                  <a:pt x="5484772" y="4096232"/>
                  <a:pt x="5483808" y="4099408"/>
                  <a:pt x="5482532" y="4102490"/>
                </a:cubicBezTo>
                <a:cubicBezTo>
                  <a:pt x="5481255" y="4105571"/>
                  <a:pt x="5479691" y="4108499"/>
                  <a:pt x="5477837" y="4111272"/>
                </a:cubicBezTo>
                <a:cubicBezTo>
                  <a:pt x="5475984" y="4114046"/>
                  <a:pt x="5473879" y="4116612"/>
                  <a:pt x="5471521" y="4118971"/>
                </a:cubicBezTo>
                <a:cubicBezTo>
                  <a:pt x="5469162" y="4121329"/>
                  <a:pt x="5466595" y="4123435"/>
                  <a:pt x="5463822" y="4125288"/>
                </a:cubicBezTo>
                <a:cubicBezTo>
                  <a:pt x="5461048" y="4127141"/>
                  <a:pt x="5458121" y="4128706"/>
                  <a:pt x="5455040" y="4129982"/>
                </a:cubicBezTo>
                <a:cubicBezTo>
                  <a:pt x="5451958" y="4131259"/>
                  <a:pt x="5448781" y="4132223"/>
                  <a:pt x="5445511" y="4132873"/>
                </a:cubicBezTo>
                <a:cubicBezTo>
                  <a:pt x="5442239" y="4133524"/>
                  <a:pt x="5438936" y="4133850"/>
                  <a:pt x="5435600" y="4133850"/>
                </a:cubicBezTo>
                <a:lnTo>
                  <a:pt x="50800" y="4133850"/>
                </a:lnTo>
                <a:cubicBezTo>
                  <a:pt x="47465" y="4133850"/>
                  <a:pt x="44161" y="4133524"/>
                  <a:pt x="40890" y="4132873"/>
                </a:cubicBezTo>
                <a:cubicBezTo>
                  <a:pt x="37618" y="4132223"/>
                  <a:pt x="34441" y="4131259"/>
                  <a:pt x="31359" y="4129982"/>
                </a:cubicBezTo>
                <a:cubicBezTo>
                  <a:pt x="28278" y="4128706"/>
                  <a:pt x="25350" y="4127141"/>
                  <a:pt x="22577" y="4125288"/>
                </a:cubicBezTo>
                <a:cubicBezTo>
                  <a:pt x="19803" y="4123435"/>
                  <a:pt x="17237" y="4121329"/>
                  <a:pt x="14879" y="4118971"/>
                </a:cubicBezTo>
                <a:cubicBezTo>
                  <a:pt x="12521" y="4116612"/>
                  <a:pt x="10414" y="4114046"/>
                  <a:pt x="8561" y="4111272"/>
                </a:cubicBezTo>
                <a:cubicBezTo>
                  <a:pt x="6708" y="4108499"/>
                  <a:pt x="5143" y="4105571"/>
                  <a:pt x="3867" y="4102490"/>
                </a:cubicBezTo>
                <a:cubicBezTo>
                  <a:pt x="2591" y="4099408"/>
                  <a:pt x="1627" y="4096232"/>
                  <a:pt x="976" y="4092960"/>
                </a:cubicBezTo>
                <a:cubicBezTo>
                  <a:pt x="326" y="4089689"/>
                  <a:pt x="0" y="4086385"/>
                  <a:pt x="0" y="408305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Freeform 23"/>
          <p:cNvSpPr/>
          <p:nvPr/>
        </p:nvSpPr>
        <p:spPr>
          <a:xfrm>
            <a:off x="6311900" y="6330950"/>
            <a:ext cx="5473700" cy="527050"/>
          </a:xfrm>
          <a:custGeom>
            <a:avLst/>
            <a:gdLst>
              <a:gd name="connsiteX0" fmla="*/ 0 w 5473700"/>
              <a:gd name="connsiteY0" fmla="*/ 527050 h 527050"/>
              <a:gd name="connsiteX1" fmla="*/ 0 w 5473700"/>
              <a:gd name="connsiteY1" fmla="*/ 50800 h 527050"/>
              <a:gd name="connsiteX2" fmla="*/ 2900 w 5473700"/>
              <a:gd name="connsiteY2" fmla="*/ 31359 h 527050"/>
              <a:gd name="connsiteX3" fmla="*/ 11159 w 5473700"/>
              <a:gd name="connsiteY3" fmla="*/ 14879 h 527050"/>
              <a:gd name="connsiteX4" fmla="*/ 23519 w 5473700"/>
              <a:gd name="connsiteY4" fmla="*/ 3866 h 527050"/>
              <a:gd name="connsiteX5" fmla="*/ 38100 w 5473700"/>
              <a:gd name="connsiteY5" fmla="*/ 0 h 527050"/>
              <a:gd name="connsiteX6" fmla="*/ 5422900 w 5473700"/>
              <a:gd name="connsiteY6" fmla="*/ 0 h 527050"/>
              <a:gd name="connsiteX7" fmla="*/ 5432810 w 5473700"/>
              <a:gd name="connsiteY7" fmla="*/ 976 h 527050"/>
              <a:gd name="connsiteX8" fmla="*/ 5442339 w 5473700"/>
              <a:gd name="connsiteY8" fmla="*/ 3866 h 527050"/>
              <a:gd name="connsiteX9" fmla="*/ 5451122 w 5473700"/>
              <a:gd name="connsiteY9" fmla="*/ 8561 h 527050"/>
              <a:gd name="connsiteX10" fmla="*/ 5458821 w 5473700"/>
              <a:gd name="connsiteY10" fmla="*/ 14879 h 527050"/>
              <a:gd name="connsiteX11" fmla="*/ 5465137 w 5473700"/>
              <a:gd name="connsiteY11" fmla="*/ 22576 h 527050"/>
              <a:gd name="connsiteX12" fmla="*/ 5469832 w 5473700"/>
              <a:gd name="connsiteY12" fmla="*/ 31359 h 527050"/>
              <a:gd name="connsiteX13" fmla="*/ 5472723 w 5473700"/>
              <a:gd name="connsiteY13" fmla="*/ 40889 h 527050"/>
              <a:gd name="connsiteX14" fmla="*/ 5473700 w 5473700"/>
              <a:gd name="connsiteY14" fmla="*/ 50800 h 527050"/>
              <a:gd name="connsiteX15" fmla="*/ 5473700 w 5473700"/>
              <a:gd name="connsiteY15" fmla="*/ 527050 h 527050"/>
              <a:gd name="connsiteX16" fmla="*/ 0 w 5473700"/>
              <a:gd name="connsiteY16" fmla="*/ 527050 h 527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473700" h="527050">
                <a:moveTo>
                  <a:pt x="0" y="52705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5"/>
                  <a:pt x="7586" y="19641"/>
                  <a:pt x="11159" y="14879"/>
                </a:cubicBezTo>
                <a:cubicBezTo>
                  <a:pt x="14732" y="10115"/>
                  <a:pt x="18852" y="6444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0" y="1627"/>
                  <a:pt x="5439257" y="2590"/>
                  <a:pt x="5442339" y="3866"/>
                </a:cubicBezTo>
                <a:cubicBezTo>
                  <a:pt x="5445420" y="5143"/>
                  <a:pt x="5448348" y="6708"/>
                  <a:pt x="5451122" y="8561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7"/>
                  <a:pt x="5463284" y="19803"/>
                  <a:pt x="5465137" y="22576"/>
                </a:cubicBezTo>
                <a:cubicBezTo>
                  <a:pt x="5466991" y="25349"/>
                  <a:pt x="5468556" y="28277"/>
                  <a:pt x="5469832" y="31359"/>
                </a:cubicBezTo>
                <a:cubicBezTo>
                  <a:pt x="5471108" y="34441"/>
                  <a:pt x="5472072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527050"/>
                </a:lnTo>
                <a:lnTo>
                  <a:pt x="0" y="527050"/>
                </a:ln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4" name="Freeform 24"/>
          <p:cNvSpPr/>
          <p:nvPr/>
        </p:nvSpPr>
        <p:spPr>
          <a:xfrm>
            <a:off x="6299200" y="6330950"/>
            <a:ext cx="5486400" cy="527050"/>
          </a:xfrm>
          <a:custGeom>
            <a:avLst/>
            <a:gdLst>
              <a:gd name="connsiteX0" fmla="*/ 0 w 5486400"/>
              <a:gd name="connsiteY0" fmla="*/ 0 h 527050"/>
              <a:gd name="connsiteX1" fmla="*/ 5486400 w 5486400"/>
              <a:gd name="connsiteY1" fmla="*/ 0 h 527050"/>
              <a:gd name="connsiteX2" fmla="*/ 5486400 w 5486400"/>
              <a:gd name="connsiteY2" fmla="*/ 527050 h 527050"/>
              <a:gd name="connsiteX3" fmla="*/ 0 w 5486400"/>
              <a:gd name="connsiteY3" fmla="*/ 527050 h 527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27050">
                <a:moveTo>
                  <a:pt x="0" y="0"/>
                </a:moveTo>
                <a:lnTo>
                  <a:pt x="5486400" y="0"/>
                </a:lnTo>
                <a:lnTo>
                  <a:pt x="5486400" y="527050"/>
                </a:lnTo>
                <a:lnTo>
                  <a:pt x="0" y="52705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TextBox 25"/>
          <p:cNvSpPr txBox="1"/>
          <p:nvPr/>
        </p:nvSpPr>
        <p:spPr>
          <a:xfrm>
            <a:off x="6477000" y="6523892"/>
            <a:ext cx="126690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</a:t>
            </a: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  Key Differentiator</a:t>
            </a:r>
          </a:p>
        </p:txBody>
      </p:sp>
      <p:sp>
        <p:nvSpPr>
          <p:cNvPr id="26" name="Freeform 26"/>
          <p:cNvSpPr/>
          <p:nvPr/>
        </p:nvSpPr>
        <p:spPr>
          <a:xfrm>
            <a:off x="0" y="660400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TextBox 27"/>
          <p:cNvSpPr txBox="1"/>
          <p:nvPr/>
        </p:nvSpPr>
        <p:spPr>
          <a:xfrm>
            <a:off x="406400" y="6704135"/>
            <a:ext cx="804830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Sources: AI Journal, Context Launches General Availability, 2025; KMWorld, Context secures $11M in funding, 2025; TechCrunch, Context gets $11M to build AI-powered office suite, 2025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1558191" y="6704135"/>
            <a:ext cx="35512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3 / 12</a:t>
            </a:r>
          </a:p>
        </p:txBody>
      </p:sp>
      <p:sp>
        <p:nvSpPr>
          <p:cNvPr id="29" name="Freeform 29"/>
          <p:cNvSpPr/>
          <p:nvPr/>
        </p:nvSpPr>
        <p:spPr>
          <a:xfrm>
            <a:off x="6883400" y="38735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6883400" y="34671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6883400" y="306705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6883400" y="266065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6883400" y="22606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Freeform 34"/>
          <p:cNvSpPr/>
          <p:nvPr/>
        </p:nvSpPr>
        <p:spPr>
          <a:xfrm>
            <a:off x="6883400" y="38735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333333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TextBox 35"/>
          <p:cNvSpPr txBox="1"/>
          <p:nvPr/>
        </p:nvSpPr>
        <p:spPr>
          <a:xfrm rot="16200000">
            <a:off x="6180765" y="2958415"/>
            <a:ext cx="81813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Capability Score</a:t>
            </a:r>
          </a:p>
        </p:txBody>
      </p:sp>
      <p:sp>
        <p:nvSpPr>
          <p:cNvPr id="36" name="Freeform 36"/>
          <p:cNvSpPr/>
          <p:nvPr/>
        </p:nvSpPr>
        <p:spPr>
          <a:xfrm>
            <a:off x="7153275" y="2339975"/>
            <a:ext cx="285750" cy="1536700"/>
          </a:xfrm>
          <a:custGeom>
            <a:avLst/>
            <a:gdLst>
              <a:gd name="connsiteX0" fmla="*/ 12700 w 285750"/>
              <a:gd name="connsiteY0" fmla="*/ 0 h 1536700"/>
              <a:gd name="connsiteX1" fmla="*/ 273050 w 285750"/>
              <a:gd name="connsiteY1" fmla="*/ 0 h 1536700"/>
              <a:gd name="connsiteX2" fmla="*/ 277910 w 285750"/>
              <a:gd name="connsiteY2" fmla="*/ 967 h 1536700"/>
              <a:gd name="connsiteX3" fmla="*/ 282030 w 285750"/>
              <a:gd name="connsiteY3" fmla="*/ 3720 h 1536700"/>
              <a:gd name="connsiteX4" fmla="*/ 284783 w 285750"/>
              <a:gd name="connsiteY4" fmla="*/ 7840 h 1536700"/>
              <a:gd name="connsiteX5" fmla="*/ 285750 w 285750"/>
              <a:gd name="connsiteY5" fmla="*/ 12700 h 1536700"/>
              <a:gd name="connsiteX6" fmla="*/ 285750 w 285750"/>
              <a:gd name="connsiteY6" fmla="*/ 1536700 h 1536700"/>
              <a:gd name="connsiteX7" fmla="*/ 0 w 285750"/>
              <a:gd name="connsiteY7" fmla="*/ 1536700 h 1536700"/>
              <a:gd name="connsiteX8" fmla="*/ 0 w 285750"/>
              <a:gd name="connsiteY8" fmla="*/ 12700 h 1536700"/>
              <a:gd name="connsiteX9" fmla="*/ 967 w 285750"/>
              <a:gd name="connsiteY9" fmla="*/ 7840 h 1536700"/>
              <a:gd name="connsiteX10" fmla="*/ 3720 w 285750"/>
              <a:gd name="connsiteY10" fmla="*/ 3720 h 1536700"/>
              <a:gd name="connsiteX11" fmla="*/ 7840 w 285750"/>
              <a:gd name="connsiteY11" fmla="*/ 967 h 1536700"/>
              <a:gd name="connsiteX12" fmla="*/ 12700 w 285750"/>
              <a:gd name="connsiteY12" fmla="*/ 0 h 1536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5367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10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536700"/>
                </a:lnTo>
                <a:lnTo>
                  <a:pt x="0" y="15367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7" name="Freeform 37"/>
          <p:cNvSpPr/>
          <p:nvPr/>
        </p:nvSpPr>
        <p:spPr>
          <a:xfrm>
            <a:off x="7153275" y="2339975"/>
            <a:ext cx="285750" cy="1536700"/>
          </a:xfrm>
          <a:custGeom>
            <a:avLst/>
            <a:gdLst>
              <a:gd name="connsiteX0" fmla="*/ 12700 w 285750"/>
              <a:gd name="connsiteY0" fmla="*/ 0 h 1536700"/>
              <a:gd name="connsiteX1" fmla="*/ 273050 w 285750"/>
              <a:gd name="connsiteY1" fmla="*/ 0 h 1536700"/>
              <a:gd name="connsiteX2" fmla="*/ 277910 w 285750"/>
              <a:gd name="connsiteY2" fmla="*/ 967 h 1536700"/>
              <a:gd name="connsiteX3" fmla="*/ 282030 w 285750"/>
              <a:gd name="connsiteY3" fmla="*/ 3720 h 1536700"/>
              <a:gd name="connsiteX4" fmla="*/ 284783 w 285750"/>
              <a:gd name="connsiteY4" fmla="*/ 7840 h 1536700"/>
              <a:gd name="connsiteX5" fmla="*/ 285750 w 285750"/>
              <a:gd name="connsiteY5" fmla="*/ 12700 h 1536700"/>
              <a:gd name="connsiteX6" fmla="*/ 285750 w 285750"/>
              <a:gd name="connsiteY6" fmla="*/ 1536700 h 1536700"/>
              <a:gd name="connsiteX7" fmla="*/ 0 w 285750"/>
              <a:gd name="connsiteY7" fmla="*/ 1536700 h 1536700"/>
              <a:gd name="connsiteX8" fmla="*/ 0 w 285750"/>
              <a:gd name="connsiteY8" fmla="*/ 12700 h 1536700"/>
              <a:gd name="connsiteX9" fmla="*/ 967 w 285750"/>
              <a:gd name="connsiteY9" fmla="*/ 7840 h 1536700"/>
              <a:gd name="connsiteX10" fmla="*/ 3720 w 285750"/>
              <a:gd name="connsiteY10" fmla="*/ 3720 h 1536700"/>
              <a:gd name="connsiteX11" fmla="*/ 7840 w 285750"/>
              <a:gd name="connsiteY11" fmla="*/ 967 h 1536700"/>
              <a:gd name="connsiteX12" fmla="*/ 12700 w 285750"/>
              <a:gd name="connsiteY12" fmla="*/ 0 h 1536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5367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10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536700"/>
                </a:lnTo>
                <a:lnTo>
                  <a:pt x="0" y="15367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8321675" y="2422525"/>
            <a:ext cx="285750" cy="1454150"/>
          </a:xfrm>
          <a:custGeom>
            <a:avLst/>
            <a:gdLst>
              <a:gd name="connsiteX0" fmla="*/ 12700 w 285750"/>
              <a:gd name="connsiteY0" fmla="*/ 0 h 1454150"/>
              <a:gd name="connsiteX1" fmla="*/ 273050 w 285750"/>
              <a:gd name="connsiteY1" fmla="*/ 0 h 1454150"/>
              <a:gd name="connsiteX2" fmla="*/ 277910 w 285750"/>
              <a:gd name="connsiteY2" fmla="*/ 967 h 1454150"/>
              <a:gd name="connsiteX3" fmla="*/ 282030 w 285750"/>
              <a:gd name="connsiteY3" fmla="*/ 3720 h 1454150"/>
              <a:gd name="connsiteX4" fmla="*/ 284783 w 285750"/>
              <a:gd name="connsiteY4" fmla="*/ 7840 h 1454150"/>
              <a:gd name="connsiteX5" fmla="*/ 285750 w 285750"/>
              <a:gd name="connsiteY5" fmla="*/ 12700 h 1454150"/>
              <a:gd name="connsiteX6" fmla="*/ 285750 w 285750"/>
              <a:gd name="connsiteY6" fmla="*/ 1454150 h 1454150"/>
              <a:gd name="connsiteX7" fmla="*/ 0 w 285750"/>
              <a:gd name="connsiteY7" fmla="*/ 1454150 h 1454150"/>
              <a:gd name="connsiteX8" fmla="*/ 0 w 285750"/>
              <a:gd name="connsiteY8" fmla="*/ 12700 h 1454150"/>
              <a:gd name="connsiteX9" fmla="*/ 967 w 285750"/>
              <a:gd name="connsiteY9" fmla="*/ 7840 h 1454150"/>
              <a:gd name="connsiteX10" fmla="*/ 3720 w 285750"/>
              <a:gd name="connsiteY10" fmla="*/ 3720 h 1454150"/>
              <a:gd name="connsiteX11" fmla="*/ 7840 w 285750"/>
              <a:gd name="connsiteY11" fmla="*/ 967 h 1454150"/>
              <a:gd name="connsiteX12" fmla="*/ 12700 w 285750"/>
              <a:gd name="connsiteY12" fmla="*/ 0 h 1454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4541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10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454150"/>
                </a:lnTo>
                <a:lnTo>
                  <a:pt x="0" y="14541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8321675" y="2422525"/>
            <a:ext cx="285750" cy="1454150"/>
          </a:xfrm>
          <a:custGeom>
            <a:avLst/>
            <a:gdLst>
              <a:gd name="connsiteX0" fmla="*/ 12700 w 285750"/>
              <a:gd name="connsiteY0" fmla="*/ 0 h 1454150"/>
              <a:gd name="connsiteX1" fmla="*/ 273050 w 285750"/>
              <a:gd name="connsiteY1" fmla="*/ 0 h 1454150"/>
              <a:gd name="connsiteX2" fmla="*/ 277910 w 285750"/>
              <a:gd name="connsiteY2" fmla="*/ 967 h 1454150"/>
              <a:gd name="connsiteX3" fmla="*/ 282030 w 285750"/>
              <a:gd name="connsiteY3" fmla="*/ 3720 h 1454150"/>
              <a:gd name="connsiteX4" fmla="*/ 284783 w 285750"/>
              <a:gd name="connsiteY4" fmla="*/ 7840 h 1454150"/>
              <a:gd name="connsiteX5" fmla="*/ 285750 w 285750"/>
              <a:gd name="connsiteY5" fmla="*/ 12700 h 1454150"/>
              <a:gd name="connsiteX6" fmla="*/ 285750 w 285750"/>
              <a:gd name="connsiteY6" fmla="*/ 1454150 h 1454150"/>
              <a:gd name="connsiteX7" fmla="*/ 0 w 285750"/>
              <a:gd name="connsiteY7" fmla="*/ 1454150 h 1454150"/>
              <a:gd name="connsiteX8" fmla="*/ 0 w 285750"/>
              <a:gd name="connsiteY8" fmla="*/ 12700 h 1454150"/>
              <a:gd name="connsiteX9" fmla="*/ 967 w 285750"/>
              <a:gd name="connsiteY9" fmla="*/ 7840 h 1454150"/>
              <a:gd name="connsiteX10" fmla="*/ 3720 w 285750"/>
              <a:gd name="connsiteY10" fmla="*/ 3720 h 1454150"/>
              <a:gd name="connsiteX11" fmla="*/ 7840 w 285750"/>
              <a:gd name="connsiteY11" fmla="*/ 967 h 1454150"/>
              <a:gd name="connsiteX12" fmla="*/ 12700 w 285750"/>
              <a:gd name="connsiteY12" fmla="*/ 0 h 1454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4541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10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454150"/>
                </a:lnTo>
                <a:lnTo>
                  <a:pt x="0" y="14541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9496425" y="2505075"/>
            <a:ext cx="285750" cy="1371600"/>
          </a:xfrm>
          <a:custGeom>
            <a:avLst/>
            <a:gdLst>
              <a:gd name="connsiteX0" fmla="*/ 12700 w 285750"/>
              <a:gd name="connsiteY0" fmla="*/ 0 h 1371600"/>
              <a:gd name="connsiteX1" fmla="*/ 273050 w 285750"/>
              <a:gd name="connsiteY1" fmla="*/ 0 h 1371600"/>
              <a:gd name="connsiteX2" fmla="*/ 277909 w 285750"/>
              <a:gd name="connsiteY2" fmla="*/ 967 h 1371600"/>
              <a:gd name="connsiteX3" fmla="*/ 282030 w 285750"/>
              <a:gd name="connsiteY3" fmla="*/ 3720 h 1371600"/>
              <a:gd name="connsiteX4" fmla="*/ 284783 w 285750"/>
              <a:gd name="connsiteY4" fmla="*/ 7840 h 1371600"/>
              <a:gd name="connsiteX5" fmla="*/ 285750 w 285750"/>
              <a:gd name="connsiteY5" fmla="*/ 12700 h 1371600"/>
              <a:gd name="connsiteX6" fmla="*/ 285750 w 285750"/>
              <a:gd name="connsiteY6" fmla="*/ 1371600 h 1371600"/>
              <a:gd name="connsiteX7" fmla="*/ 0 w 285750"/>
              <a:gd name="connsiteY7" fmla="*/ 1371600 h 1371600"/>
              <a:gd name="connsiteX8" fmla="*/ 0 w 285750"/>
              <a:gd name="connsiteY8" fmla="*/ 12700 h 1371600"/>
              <a:gd name="connsiteX9" fmla="*/ 967 w 285750"/>
              <a:gd name="connsiteY9" fmla="*/ 7840 h 1371600"/>
              <a:gd name="connsiteX10" fmla="*/ 3719 w 285750"/>
              <a:gd name="connsiteY10" fmla="*/ 3720 h 1371600"/>
              <a:gd name="connsiteX11" fmla="*/ 7840 w 285750"/>
              <a:gd name="connsiteY11" fmla="*/ 967 h 1371600"/>
              <a:gd name="connsiteX12" fmla="*/ 12700 w 285750"/>
              <a:gd name="connsiteY12" fmla="*/ 0 h 137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3716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371600"/>
                </a:lnTo>
                <a:lnTo>
                  <a:pt x="0" y="13716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Freeform 41"/>
          <p:cNvSpPr/>
          <p:nvPr/>
        </p:nvSpPr>
        <p:spPr>
          <a:xfrm>
            <a:off x="9496425" y="2505075"/>
            <a:ext cx="285750" cy="1371600"/>
          </a:xfrm>
          <a:custGeom>
            <a:avLst/>
            <a:gdLst>
              <a:gd name="connsiteX0" fmla="*/ 12700 w 285750"/>
              <a:gd name="connsiteY0" fmla="*/ 0 h 1371600"/>
              <a:gd name="connsiteX1" fmla="*/ 273050 w 285750"/>
              <a:gd name="connsiteY1" fmla="*/ 0 h 1371600"/>
              <a:gd name="connsiteX2" fmla="*/ 277909 w 285750"/>
              <a:gd name="connsiteY2" fmla="*/ 967 h 1371600"/>
              <a:gd name="connsiteX3" fmla="*/ 282030 w 285750"/>
              <a:gd name="connsiteY3" fmla="*/ 3720 h 1371600"/>
              <a:gd name="connsiteX4" fmla="*/ 284783 w 285750"/>
              <a:gd name="connsiteY4" fmla="*/ 7840 h 1371600"/>
              <a:gd name="connsiteX5" fmla="*/ 285750 w 285750"/>
              <a:gd name="connsiteY5" fmla="*/ 12700 h 1371600"/>
              <a:gd name="connsiteX6" fmla="*/ 285750 w 285750"/>
              <a:gd name="connsiteY6" fmla="*/ 1371600 h 1371600"/>
              <a:gd name="connsiteX7" fmla="*/ 0 w 285750"/>
              <a:gd name="connsiteY7" fmla="*/ 1371600 h 1371600"/>
              <a:gd name="connsiteX8" fmla="*/ 0 w 285750"/>
              <a:gd name="connsiteY8" fmla="*/ 12700 h 1371600"/>
              <a:gd name="connsiteX9" fmla="*/ 967 w 285750"/>
              <a:gd name="connsiteY9" fmla="*/ 7840 h 1371600"/>
              <a:gd name="connsiteX10" fmla="*/ 3719 w 285750"/>
              <a:gd name="connsiteY10" fmla="*/ 3720 h 1371600"/>
              <a:gd name="connsiteX11" fmla="*/ 7840 w 285750"/>
              <a:gd name="connsiteY11" fmla="*/ 967 h 1371600"/>
              <a:gd name="connsiteX12" fmla="*/ 12700 w 285750"/>
              <a:gd name="connsiteY12" fmla="*/ 0 h 137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3716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371600"/>
                </a:lnTo>
                <a:lnTo>
                  <a:pt x="0" y="13716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2" name="Freeform 42"/>
          <p:cNvSpPr/>
          <p:nvPr/>
        </p:nvSpPr>
        <p:spPr>
          <a:xfrm>
            <a:off x="10664825" y="2422525"/>
            <a:ext cx="285750" cy="1454150"/>
          </a:xfrm>
          <a:custGeom>
            <a:avLst/>
            <a:gdLst>
              <a:gd name="connsiteX0" fmla="*/ 12700 w 285750"/>
              <a:gd name="connsiteY0" fmla="*/ 0 h 1454150"/>
              <a:gd name="connsiteX1" fmla="*/ 273050 w 285750"/>
              <a:gd name="connsiteY1" fmla="*/ 0 h 1454150"/>
              <a:gd name="connsiteX2" fmla="*/ 277909 w 285750"/>
              <a:gd name="connsiteY2" fmla="*/ 967 h 1454150"/>
              <a:gd name="connsiteX3" fmla="*/ 282029 w 285750"/>
              <a:gd name="connsiteY3" fmla="*/ 3720 h 1454150"/>
              <a:gd name="connsiteX4" fmla="*/ 284783 w 285750"/>
              <a:gd name="connsiteY4" fmla="*/ 7840 h 1454150"/>
              <a:gd name="connsiteX5" fmla="*/ 285750 w 285750"/>
              <a:gd name="connsiteY5" fmla="*/ 12700 h 1454150"/>
              <a:gd name="connsiteX6" fmla="*/ 285750 w 285750"/>
              <a:gd name="connsiteY6" fmla="*/ 1454150 h 1454150"/>
              <a:gd name="connsiteX7" fmla="*/ 0 w 285750"/>
              <a:gd name="connsiteY7" fmla="*/ 1454150 h 1454150"/>
              <a:gd name="connsiteX8" fmla="*/ 0 w 285750"/>
              <a:gd name="connsiteY8" fmla="*/ 12700 h 1454150"/>
              <a:gd name="connsiteX9" fmla="*/ 967 w 285750"/>
              <a:gd name="connsiteY9" fmla="*/ 7840 h 1454150"/>
              <a:gd name="connsiteX10" fmla="*/ 3719 w 285750"/>
              <a:gd name="connsiteY10" fmla="*/ 3720 h 1454150"/>
              <a:gd name="connsiteX11" fmla="*/ 7840 w 285750"/>
              <a:gd name="connsiteY11" fmla="*/ 967 h 1454150"/>
              <a:gd name="connsiteX12" fmla="*/ 12700 w 285750"/>
              <a:gd name="connsiteY12" fmla="*/ 0 h 1454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4541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29" y="3720"/>
                </a:cubicBezTo>
                <a:cubicBezTo>
                  <a:pt x="283220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454150"/>
                </a:lnTo>
                <a:lnTo>
                  <a:pt x="0" y="14541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Freeform 43"/>
          <p:cNvSpPr/>
          <p:nvPr/>
        </p:nvSpPr>
        <p:spPr>
          <a:xfrm>
            <a:off x="10664825" y="2422525"/>
            <a:ext cx="285750" cy="1454150"/>
          </a:xfrm>
          <a:custGeom>
            <a:avLst/>
            <a:gdLst>
              <a:gd name="connsiteX0" fmla="*/ 12700 w 285750"/>
              <a:gd name="connsiteY0" fmla="*/ 0 h 1454150"/>
              <a:gd name="connsiteX1" fmla="*/ 273050 w 285750"/>
              <a:gd name="connsiteY1" fmla="*/ 0 h 1454150"/>
              <a:gd name="connsiteX2" fmla="*/ 277909 w 285750"/>
              <a:gd name="connsiteY2" fmla="*/ 967 h 1454150"/>
              <a:gd name="connsiteX3" fmla="*/ 282029 w 285750"/>
              <a:gd name="connsiteY3" fmla="*/ 3720 h 1454150"/>
              <a:gd name="connsiteX4" fmla="*/ 284783 w 285750"/>
              <a:gd name="connsiteY4" fmla="*/ 7840 h 1454150"/>
              <a:gd name="connsiteX5" fmla="*/ 285750 w 285750"/>
              <a:gd name="connsiteY5" fmla="*/ 12700 h 1454150"/>
              <a:gd name="connsiteX6" fmla="*/ 285750 w 285750"/>
              <a:gd name="connsiteY6" fmla="*/ 1454150 h 1454150"/>
              <a:gd name="connsiteX7" fmla="*/ 0 w 285750"/>
              <a:gd name="connsiteY7" fmla="*/ 1454150 h 1454150"/>
              <a:gd name="connsiteX8" fmla="*/ 0 w 285750"/>
              <a:gd name="connsiteY8" fmla="*/ 12700 h 1454150"/>
              <a:gd name="connsiteX9" fmla="*/ 967 w 285750"/>
              <a:gd name="connsiteY9" fmla="*/ 7840 h 1454150"/>
              <a:gd name="connsiteX10" fmla="*/ 3719 w 285750"/>
              <a:gd name="connsiteY10" fmla="*/ 3720 h 1454150"/>
              <a:gd name="connsiteX11" fmla="*/ 7840 w 285750"/>
              <a:gd name="connsiteY11" fmla="*/ 967 h 1454150"/>
              <a:gd name="connsiteX12" fmla="*/ 12700 w 285750"/>
              <a:gd name="connsiteY12" fmla="*/ 0 h 1454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14541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29" y="3720"/>
                </a:cubicBezTo>
                <a:cubicBezTo>
                  <a:pt x="283220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1454150"/>
                </a:lnTo>
                <a:lnTo>
                  <a:pt x="0" y="14541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7502525" y="3470275"/>
            <a:ext cx="285750" cy="406400"/>
          </a:xfrm>
          <a:custGeom>
            <a:avLst/>
            <a:gdLst>
              <a:gd name="connsiteX0" fmla="*/ 12700 w 285750"/>
              <a:gd name="connsiteY0" fmla="*/ 0 h 406400"/>
              <a:gd name="connsiteX1" fmla="*/ 273050 w 285750"/>
              <a:gd name="connsiteY1" fmla="*/ 0 h 406400"/>
              <a:gd name="connsiteX2" fmla="*/ 277910 w 285750"/>
              <a:gd name="connsiteY2" fmla="*/ 967 h 406400"/>
              <a:gd name="connsiteX3" fmla="*/ 282030 w 285750"/>
              <a:gd name="connsiteY3" fmla="*/ 3720 h 406400"/>
              <a:gd name="connsiteX4" fmla="*/ 284783 w 285750"/>
              <a:gd name="connsiteY4" fmla="*/ 7840 h 406400"/>
              <a:gd name="connsiteX5" fmla="*/ 285750 w 285750"/>
              <a:gd name="connsiteY5" fmla="*/ 12700 h 406400"/>
              <a:gd name="connsiteX6" fmla="*/ 285750 w 285750"/>
              <a:gd name="connsiteY6" fmla="*/ 406400 h 406400"/>
              <a:gd name="connsiteX7" fmla="*/ 0 w 285750"/>
              <a:gd name="connsiteY7" fmla="*/ 406400 h 406400"/>
              <a:gd name="connsiteX8" fmla="*/ 0 w 285750"/>
              <a:gd name="connsiteY8" fmla="*/ 12700 h 406400"/>
              <a:gd name="connsiteX9" fmla="*/ 967 w 285750"/>
              <a:gd name="connsiteY9" fmla="*/ 7840 h 406400"/>
              <a:gd name="connsiteX10" fmla="*/ 3720 w 285750"/>
              <a:gd name="connsiteY10" fmla="*/ 3720 h 406400"/>
              <a:gd name="connsiteX11" fmla="*/ 7840 w 285750"/>
              <a:gd name="connsiteY11" fmla="*/ 967 h 406400"/>
              <a:gd name="connsiteX12" fmla="*/ 12700 w 285750"/>
              <a:gd name="connsiteY12" fmla="*/ 0 h 406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4064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10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406400"/>
                </a:lnTo>
                <a:lnTo>
                  <a:pt x="0" y="4064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7502525" y="3470275"/>
            <a:ext cx="285750" cy="406400"/>
          </a:xfrm>
          <a:custGeom>
            <a:avLst/>
            <a:gdLst>
              <a:gd name="connsiteX0" fmla="*/ 12700 w 285750"/>
              <a:gd name="connsiteY0" fmla="*/ 0 h 406400"/>
              <a:gd name="connsiteX1" fmla="*/ 273050 w 285750"/>
              <a:gd name="connsiteY1" fmla="*/ 0 h 406400"/>
              <a:gd name="connsiteX2" fmla="*/ 277910 w 285750"/>
              <a:gd name="connsiteY2" fmla="*/ 967 h 406400"/>
              <a:gd name="connsiteX3" fmla="*/ 282030 w 285750"/>
              <a:gd name="connsiteY3" fmla="*/ 3720 h 406400"/>
              <a:gd name="connsiteX4" fmla="*/ 284783 w 285750"/>
              <a:gd name="connsiteY4" fmla="*/ 7840 h 406400"/>
              <a:gd name="connsiteX5" fmla="*/ 285750 w 285750"/>
              <a:gd name="connsiteY5" fmla="*/ 12700 h 406400"/>
              <a:gd name="connsiteX6" fmla="*/ 285750 w 285750"/>
              <a:gd name="connsiteY6" fmla="*/ 406400 h 406400"/>
              <a:gd name="connsiteX7" fmla="*/ 0 w 285750"/>
              <a:gd name="connsiteY7" fmla="*/ 406400 h 406400"/>
              <a:gd name="connsiteX8" fmla="*/ 0 w 285750"/>
              <a:gd name="connsiteY8" fmla="*/ 12700 h 406400"/>
              <a:gd name="connsiteX9" fmla="*/ 967 w 285750"/>
              <a:gd name="connsiteY9" fmla="*/ 7840 h 406400"/>
              <a:gd name="connsiteX10" fmla="*/ 3720 w 285750"/>
              <a:gd name="connsiteY10" fmla="*/ 3720 h 406400"/>
              <a:gd name="connsiteX11" fmla="*/ 7840 w 285750"/>
              <a:gd name="connsiteY11" fmla="*/ 967 h 406400"/>
              <a:gd name="connsiteX12" fmla="*/ 12700 w 285750"/>
              <a:gd name="connsiteY12" fmla="*/ 0 h 406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4064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10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406400"/>
                </a:lnTo>
                <a:lnTo>
                  <a:pt x="0" y="4064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8677275" y="3387725"/>
            <a:ext cx="285750" cy="488950"/>
          </a:xfrm>
          <a:custGeom>
            <a:avLst/>
            <a:gdLst>
              <a:gd name="connsiteX0" fmla="*/ 12700 w 285750"/>
              <a:gd name="connsiteY0" fmla="*/ 0 h 488950"/>
              <a:gd name="connsiteX1" fmla="*/ 273050 w 285750"/>
              <a:gd name="connsiteY1" fmla="*/ 0 h 488950"/>
              <a:gd name="connsiteX2" fmla="*/ 277909 w 285750"/>
              <a:gd name="connsiteY2" fmla="*/ 967 h 488950"/>
              <a:gd name="connsiteX3" fmla="*/ 282030 w 285750"/>
              <a:gd name="connsiteY3" fmla="*/ 3720 h 488950"/>
              <a:gd name="connsiteX4" fmla="*/ 284783 w 285750"/>
              <a:gd name="connsiteY4" fmla="*/ 7840 h 488950"/>
              <a:gd name="connsiteX5" fmla="*/ 285750 w 285750"/>
              <a:gd name="connsiteY5" fmla="*/ 12700 h 488950"/>
              <a:gd name="connsiteX6" fmla="*/ 285750 w 285750"/>
              <a:gd name="connsiteY6" fmla="*/ 488950 h 488950"/>
              <a:gd name="connsiteX7" fmla="*/ 0 w 285750"/>
              <a:gd name="connsiteY7" fmla="*/ 488950 h 488950"/>
              <a:gd name="connsiteX8" fmla="*/ 0 w 285750"/>
              <a:gd name="connsiteY8" fmla="*/ 12700 h 488950"/>
              <a:gd name="connsiteX9" fmla="*/ 967 w 285750"/>
              <a:gd name="connsiteY9" fmla="*/ 7840 h 488950"/>
              <a:gd name="connsiteX10" fmla="*/ 3720 w 285750"/>
              <a:gd name="connsiteY10" fmla="*/ 3720 h 488950"/>
              <a:gd name="connsiteX11" fmla="*/ 7840 w 285750"/>
              <a:gd name="connsiteY11" fmla="*/ 967 h 488950"/>
              <a:gd name="connsiteX12" fmla="*/ 12700 w 285750"/>
              <a:gd name="connsiteY12" fmla="*/ 0 h 4889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4889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488950"/>
                </a:lnTo>
                <a:lnTo>
                  <a:pt x="0" y="4889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8677275" y="3387725"/>
            <a:ext cx="285750" cy="488950"/>
          </a:xfrm>
          <a:custGeom>
            <a:avLst/>
            <a:gdLst>
              <a:gd name="connsiteX0" fmla="*/ 12700 w 285750"/>
              <a:gd name="connsiteY0" fmla="*/ 0 h 488950"/>
              <a:gd name="connsiteX1" fmla="*/ 273050 w 285750"/>
              <a:gd name="connsiteY1" fmla="*/ 0 h 488950"/>
              <a:gd name="connsiteX2" fmla="*/ 277909 w 285750"/>
              <a:gd name="connsiteY2" fmla="*/ 967 h 488950"/>
              <a:gd name="connsiteX3" fmla="*/ 282030 w 285750"/>
              <a:gd name="connsiteY3" fmla="*/ 3720 h 488950"/>
              <a:gd name="connsiteX4" fmla="*/ 284783 w 285750"/>
              <a:gd name="connsiteY4" fmla="*/ 7840 h 488950"/>
              <a:gd name="connsiteX5" fmla="*/ 285750 w 285750"/>
              <a:gd name="connsiteY5" fmla="*/ 12700 h 488950"/>
              <a:gd name="connsiteX6" fmla="*/ 285750 w 285750"/>
              <a:gd name="connsiteY6" fmla="*/ 488950 h 488950"/>
              <a:gd name="connsiteX7" fmla="*/ 0 w 285750"/>
              <a:gd name="connsiteY7" fmla="*/ 488950 h 488950"/>
              <a:gd name="connsiteX8" fmla="*/ 0 w 285750"/>
              <a:gd name="connsiteY8" fmla="*/ 12700 h 488950"/>
              <a:gd name="connsiteX9" fmla="*/ 967 w 285750"/>
              <a:gd name="connsiteY9" fmla="*/ 7840 h 488950"/>
              <a:gd name="connsiteX10" fmla="*/ 3720 w 285750"/>
              <a:gd name="connsiteY10" fmla="*/ 3720 h 488950"/>
              <a:gd name="connsiteX11" fmla="*/ 7840 w 285750"/>
              <a:gd name="connsiteY11" fmla="*/ 967 h 488950"/>
              <a:gd name="connsiteX12" fmla="*/ 12700 w 285750"/>
              <a:gd name="connsiteY12" fmla="*/ 0 h 4889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4889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6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488950"/>
                </a:lnTo>
                <a:lnTo>
                  <a:pt x="0" y="4889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9845675" y="3228975"/>
            <a:ext cx="285750" cy="647700"/>
          </a:xfrm>
          <a:custGeom>
            <a:avLst/>
            <a:gdLst>
              <a:gd name="connsiteX0" fmla="*/ 12700 w 285750"/>
              <a:gd name="connsiteY0" fmla="*/ 0 h 647700"/>
              <a:gd name="connsiteX1" fmla="*/ 273050 w 285750"/>
              <a:gd name="connsiteY1" fmla="*/ 0 h 647700"/>
              <a:gd name="connsiteX2" fmla="*/ 277909 w 285750"/>
              <a:gd name="connsiteY2" fmla="*/ 967 h 647700"/>
              <a:gd name="connsiteX3" fmla="*/ 282030 w 285750"/>
              <a:gd name="connsiteY3" fmla="*/ 3720 h 647700"/>
              <a:gd name="connsiteX4" fmla="*/ 284783 w 285750"/>
              <a:gd name="connsiteY4" fmla="*/ 7840 h 647700"/>
              <a:gd name="connsiteX5" fmla="*/ 285750 w 285750"/>
              <a:gd name="connsiteY5" fmla="*/ 12700 h 647700"/>
              <a:gd name="connsiteX6" fmla="*/ 285750 w 285750"/>
              <a:gd name="connsiteY6" fmla="*/ 647700 h 647700"/>
              <a:gd name="connsiteX7" fmla="*/ 0 w 285750"/>
              <a:gd name="connsiteY7" fmla="*/ 647700 h 647700"/>
              <a:gd name="connsiteX8" fmla="*/ 0 w 285750"/>
              <a:gd name="connsiteY8" fmla="*/ 12700 h 647700"/>
              <a:gd name="connsiteX9" fmla="*/ 967 w 285750"/>
              <a:gd name="connsiteY9" fmla="*/ 7840 h 647700"/>
              <a:gd name="connsiteX10" fmla="*/ 3719 w 285750"/>
              <a:gd name="connsiteY10" fmla="*/ 3720 h 647700"/>
              <a:gd name="connsiteX11" fmla="*/ 7840 w 285750"/>
              <a:gd name="connsiteY11" fmla="*/ 967 h 647700"/>
              <a:gd name="connsiteX12" fmla="*/ 12700 w 285750"/>
              <a:gd name="connsiteY12" fmla="*/ 0 h 647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6477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647700"/>
                </a:lnTo>
                <a:lnTo>
                  <a:pt x="0" y="6477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9845675" y="3228975"/>
            <a:ext cx="285750" cy="647700"/>
          </a:xfrm>
          <a:custGeom>
            <a:avLst/>
            <a:gdLst>
              <a:gd name="connsiteX0" fmla="*/ 12700 w 285750"/>
              <a:gd name="connsiteY0" fmla="*/ 0 h 647700"/>
              <a:gd name="connsiteX1" fmla="*/ 273050 w 285750"/>
              <a:gd name="connsiteY1" fmla="*/ 0 h 647700"/>
              <a:gd name="connsiteX2" fmla="*/ 277909 w 285750"/>
              <a:gd name="connsiteY2" fmla="*/ 967 h 647700"/>
              <a:gd name="connsiteX3" fmla="*/ 282030 w 285750"/>
              <a:gd name="connsiteY3" fmla="*/ 3720 h 647700"/>
              <a:gd name="connsiteX4" fmla="*/ 284783 w 285750"/>
              <a:gd name="connsiteY4" fmla="*/ 7840 h 647700"/>
              <a:gd name="connsiteX5" fmla="*/ 285750 w 285750"/>
              <a:gd name="connsiteY5" fmla="*/ 12700 h 647700"/>
              <a:gd name="connsiteX6" fmla="*/ 285750 w 285750"/>
              <a:gd name="connsiteY6" fmla="*/ 647700 h 647700"/>
              <a:gd name="connsiteX7" fmla="*/ 0 w 285750"/>
              <a:gd name="connsiteY7" fmla="*/ 647700 h 647700"/>
              <a:gd name="connsiteX8" fmla="*/ 0 w 285750"/>
              <a:gd name="connsiteY8" fmla="*/ 12700 h 647700"/>
              <a:gd name="connsiteX9" fmla="*/ 967 w 285750"/>
              <a:gd name="connsiteY9" fmla="*/ 7840 h 647700"/>
              <a:gd name="connsiteX10" fmla="*/ 3719 w 285750"/>
              <a:gd name="connsiteY10" fmla="*/ 3720 h 647700"/>
              <a:gd name="connsiteX11" fmla="*/ 7840 w 285750"/>
              <a:gd name="connsiteY11" fmla="*/ 967 h 647700"/>
              <a:gd name="connsiteX12" fmla="*/ 12700 w 285750"/>
              <a:gd name="connsiteY12" fmla="*/ 0 h 647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64770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647700"/>
                </a:lnTo>
                <a:lnTo>
                  <a:pt x="0" y="6477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11020425" y="3552825"/>
            <a:ext cx="285750" cy="323850"/>
          </a:xfrm>
          <a:custGeom>
            <a:avLst/>
            <a:gdLst>
              <a:gd name="connsiteX0" fmla="*/ 12700 w 285750"/>
              <a:gd name="connsiteY0" fmla="*/ 0 h 323850"/>
              <a:gd name="connsiteX1" fmla="*/ 273050 w 285750"/>
              <a:gd name="connsiteY1" fmla="*/ 0 h 323850"/>
              <a:gd name="connsiteX2" fmla="*/ 277909 w 285750"/>
              <a:gd name="connsiteY2" fmla="*/ 967 h 323850"/>
              <a:gd name="connsiteX3" fmla="*/ 282030 w 285750"/>
              <a:gd name="connsiteY3" fmla="*/ 3720 h 323850"/>
              <a:gd name="connsiteX4" fmla="*/ 284783 w 285750"/>
              <a:gd name="connsiteY4" fmla="*/ 7840 h 323850"/>
              <a:gd name="connsiteX5" fmla="*/ 285750 w 285750"/>
              <a:gd name="connsiteY5" fmla="*/ 12700 h 323850"/>
              <a:gd name="connsiteX6" fmla="*/ 285750 w 285750"/>
              <a:gd name="connsiteY6" fmla="*/ 323850 h 323850"/>
              <a:gd name="connsiteX7" fmla="*/ 0 w 285750"/>
              <a:gd name="connsiteY7" fmla="*/ 323850 h 323850"/>
              <a:gd name="connsiteX8" fmla="*/ 0 w 285750"/>
              <a:gd name="connsiteY8" fmla="*/ 12700 h 323850"/>
              <a:gd name="connsiteX9" fmla="*/ 967 w 285750"/>
              <a:gd name="connsiteY9" fmla="*/ 7840 h 323850"/>
              <a:gd name="connsiteX10" fmla="*/ 3720 w 285750"/>
              <a:gd name="connsiteY10" fmla="*/ 3720 h 323850"/>
              <a:gd name="connsiteX11" fmla="*/ 7840 w 285750"/>
              <a:gd name="connsiteY11" fmla="*/ 967 h 323850"/>
              <a:gd name="connsiteX12" fmla="*/ 12700 w 285750"/>
              <a:gd name="connsiteY12" fmla="*/ 0 h 323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3238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323850"/>
                </a:lnTo>
                <a:lnTo>
                  <a:pt x="0" y="3238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11020425" y="3552825"/>
            <a:ext cx="285750" cy="323850"/>
          </a:xfrm>
          <a:custGeom>
            <a:avLst/>
            <a:gdLst>
              <a:gd name="connsiteX0" fmla="*/ 12700 w 285750"/>
              <a:gd name="connsiteY0" fmla="*/ 0 h 323850"/>
              <a:gd name="connsiteX1" fmla="*/ 273050 w 285750"/>
              <a:gd name="connsiteY1" fmla="*/ 0 h 323850"/>
              <a:gd name="connsiteX2" fmla="*/ 277909 w 285750"/>
              <a:gd name="connsiteY2" fmla="*/ 967 h 323850"/>
              <a:gd name="connsiteX3" fmla="*/ 282030 w 285750"/>
              <a:gd name="connsiteY3" fmla="*/ 3720 h 323850"/>
              <a:gd name="connsiteX4" fmla="*/ 284783 w 285750"/>
              <a:gd name="connsiteY4" fmla="*/ 7840 h 323850"/>
              <a:gd name="connsiteX5" fmla="*/ 285750 w 285750"/>
              <a:gd name="connsiteY5" fmla="*/ 12700 h 323850"/>
              <a:gd name="connsiteX6" fmla="*/ 285750 w 285750"/>
              <a:gd name="connsiteY6" fmla="*/ 323850 h 323850"/>
              <a:gd name="connsiteX7" fmla="*/ 0 w 285750"/>
              <a:gd name="connsiteY7" fmla="*/ 323850 h 323850"/>
              <a:gd name="connsiteX8" fmla="*/ 0 w 285750"/>
              <a:gd name="connsiteY8" fmla="*/ 12700 h 323850"/>
              <a:gd name="connsiteX9" fmla="*/ 967 w 285750"/>
              <a:gd name="connsiteY9" fmla="*/ 7840 h 323850"/>
              <a:gd name="connsiteX10" fmla="*/ 3720 w 285750"/>
              <a:gd name="connsiteY10" fmla="*/ 3720 h 323850"/>
              <a:gd name="connsiteX11" fmla="*/ 7840 w 285750"/>
              <a:gd name="connsiteY11" fmla="*/ 967 h 323850"/>
              <a:gd name="connsiteX12" fmla="*/ 12700 w 285750"/>
              <a:gd name="connsiteY12" fmla="*/ 0 h 323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285750" h="323850">
                <a:moveTo>
                  <a:pt x="12700" y="0"/>
                </a:moveTo>
                <a:lnTo>
                  <a:pt x="273050" y="0"/>
                </a:lnTo>
                <a:cubicBezTo>
                  <a:pt x="274734" y="0"/>
                  <a:pt x="276354" y="322"/>
                  <a:pt x="277909" y="967"/>
                </a:cubicBezTo>
                <a:cubicBezTo>
                  <a:pt x="279465" y="1611"/>
                  <a:pt x="280839" y="2529"/>
                  <a:pt x="282030" y="3720"/>
                </a:cubicBezTo>
                <a:cubicBezTo>
                  <a:pt x="283221" y="4911"/>
                  <a:pt x="284138" y="6284"/>
                  <a:pt x="284783" y="7840"/>
                </a:cubicBezTo>
                <a:cubicBezTo>
                  <a:pt x="285428" y="9396"/>
                  <a:pt x="285750" y="11016"/>
                  <a:pt x="285750" y="12700"/>
                </a:cubicBezTo>
                <a:lnTo>
                  <a:pt x="285750" y="323850"/>
                </a:lnTo>
                <a:lnTo>
                  <a:pt x="0" y="3238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TextBox 52"/>
          <p:cNvSpPr txBox="1"/>
          <p:nvPr/>
        </p:nvSpPr>
        <p:spPr>
          <a:xfrm>
            <a:off x="7250807" y="2393706"/>
            <a:ext cx="21475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95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7250807" y="2393706"/>
            <a:ext cx="21475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95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7250807" y="2393706"/>
            <a:ext cx="21475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95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8417520" y="2336556"/>
            <a:ext cx="21807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90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8417520" y="2336556"/>
            <a:ext cx="21807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90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8394700" y="2337044"/>
            <a:ext cx="258558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2820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90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9593957" y="2419106"/>
            <a:ext cx="214791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85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9593957" y="2419106"/>
            <a:ext cx="214791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85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569450" y="2419594"/>
            <a:ext cx="256959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4507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85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0760671" y="2336556"/>
            <a:ext cx="21807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90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0760671" y="2336556"/>
            <a:ext cx="21807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90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737851" y="2337044"/>
            <a:ext cx="258558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2820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90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7600652" y="3384306"/>
            <a:ext cx="21359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25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7600652" y="3384306"/>
            <a:ext cx="21359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25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7575550" y="3384794"/>
            <a:ext cx="256356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5102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25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8773220" y="3301756"/>
            <a:ext cx="21783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30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8773220" y="3301756"/>
            <a:ext cx="21783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30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8750300" y="3302244"/>
            <a:ext cx="258418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2920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30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9940628" y="3143006"/>
            <a:ext cx="21992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40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9940628" y="3143006"/>
            <a:ext cx="21992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40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9918701" y="3143494"/>
            <a:ext cx="259513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1927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40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1116866" y="3466856"/>
            <a:ext cx="21691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20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11116866" y="3466856"/>
            <a:ext cx="21691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20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11093450" y="3467344"/>
            <a:ext cx="257990" cy="165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8</a:t>
            </a:r>
          </a:p>
          <a:p>
            <a:pPr marL="23416">
              <a:lnSpc>
                <a:spcPts val="8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 </a:t>
            </a:r>
            <a:r>
              <a:rPr lang="en-US" altLang="zh-CN" sz="550" dirty="0" b="0" i="0" smtClean="0">
                <a:solidFill>
                  <a:srgbClr val="000000"/>
                </a:solidFill>
                <a:latin typeface="Inter-Regular" pitchFamily="18" charset="0"/>
                <a:cs typeface="Inter-Regular" pitchFamily="18" charset="0"/>
              </a:rPr>
              <a:t>20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8489950" y="4205165"/>
            <a:ext cx="50504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Context AI</a:t>
            </a:r>
          </a:p>
        </p:txBody>
      </p:sp>
      <p:sp>
        <p:nvSpPr>
          <p:cNvPr id="77" name="Freeform 77"/>
          <p:cNvSpPr/>
          <p:nvPr/>
        </p:nvSpPr>
        <p:spPr>
          <a:xfrm>
            <a:off x="8369300" y="4191000"/>
            <a:ext cx="76200" cy="76200"/>
          </a:xfrm>
          <a:custGeom>
            <a:avLst/>
            <a:gdLst>
              <a:gd name="connsiteX0" fmla="*/ 38100 w 76200"/>
              <a:gd name="connsiteY0" fmla="*/ 0 h 76200"/>
              <a:gd name="connsiteX1" fmla="*/ 52681 w 76200"/>
              <a:gd name="connsiteY1" fmla="*/ 2900 h 76200"/>
              <a:gd name="connsiteX2" fmla="*/ 65041 w 76200"/>
              <a:gd name="connsiteY2" fmla="*/ 11159 h 76200"/>
              <a:gd name="connsiteX3" fmla="*/ 73300 w 76200"/>
              <a:gd name="connsiteY3" fmla="*/ 23519 h 76200"/>
              <a:gd name="connsiteX4" fmla="*/ 76200 w 76200"/>
              <a:gd name="connsiteY4" fmla="*/ 38100 h 76200"/>
              <a:gd name="connsiteX5" fmla="*/ 73300 w 76200"/>
              <a:gd name="connsiteY5" fmla="*/ 52680 h 76200"/>
              <a:gd name="connsiteX6" fmla="*/ 65041 w 76200"/>
              <a:gd name="connsiteY6" fmla="*/ 65041 h 76200"/>
              <a:gd name="connsiteX7" fmla="*/ 52681 w 76200"/>
              <a:gd name="connsiteY7" fmla="*/ 73299 h 76200"/>
              <a:gd name="connsiteX8" fmla="*/ 38100 w 76200"/>
              <a:gd name="connsiteY8" fmla="*/ 76200 h 76200"/>
              <a:gd name="connsiteX9" fmla="*/ 23519 w 76200"/>
              <a:gd name="connsiteY9" fmla="*/ 73299 h 76200"/>
              <a:gd name="connsiteX10" fmla="*/ 11159 w 76200"/>
              <a:gd name="connsiteY10" fmla="*/ 65041 h 76200"/>
              <a:gd name="connsiteX11" fmla="*/ 2900 w 76200"/>
              <a:gd name="connsiteY11" fmla="*/ 52680 h 76200"/>
              <a:gd name="connsiteX12" fmla="*/ 0 w 76200"/>
              <a:gd name="connsiteY12" fmla="*/ 38100 h 76200"/>
              <a:gd name="connsiteX13" fmla="*/ 2900 w 76200"/>
              <a:gd name="connsiteY13" fmla="*/ 23519 h 76200"/>
              <a:gd name="connsiteX14" fmla="*/ 11159 w 76200"/>
              <a:gd name="connsiteY14" fmla="*/ 11159 h 76200"/>
              <a:gd name="connsiteX15" fmla="*/ 23519 w 76200"/>
              <a:gd name="connsiteY15" fmla="*/ 2900 h 76200"/>
              <a:gd name="connsiteX16" fmla="*/ 38100 w 76200"/>
              <a:gd name="connsiteY16" fmla="*/ 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76200" h="76200">
                <a:moveTo>
                  <a:pt x="38100" y="0"/>
                </a:moveTo>
                <a:cubicBezTo>
                  <a:pt x="43152" y="0"/>
                  <a:pt x="48013" y="967"/>
                  <a:pt x="52681" y="2900"/>
                </a:cubicBezTo>
                <a:cubicBezTo>
                  <a:pt x="57348" y="4833"/>
                  <a:pt x="61468" y="7586"/>
                  <a:pt x="65041" y="11159"/>
                </a:cubicBezTo>
                <a:cubicBezTo>
                  <a:pt x="68614" y="14732"/>
                  <a:pt x="71366" y="18852"/>
                  <a:pt x="73300" y="23519"/>
                </a:cubicBezTo>
                <a:cubicBezTo>
                  <a:pt x="75233" y="28187"/>
                  <a:pt x="76200" y="33048"/>
                  <a:pt x="76200" y="38100"/>
                </a:cubicBezTo>
                <a:cubicBezTo>
                  <a:pt x="76200" y="43152"/>
                  <a:pt x="75233" y="48012"/>
                  <a:pt x="73300" y="52680"/>
                </a:cubicBezTo>
                <a:cubicBezTo>
                  <a:pt x="71366" y="57348"/>
                  <a:pt x="68614" y="61468"/>
                  <a:pt x="65041" y="65041"/>
                </a:cubicBezTo>
                <a:cubicBezTo>
                  <a:pt x="61468" y="68613"/>
                  <a:pt x="57348" y="71366"/>
                  <a:pt x="52681" y="73299"/>
                </a:cubicBezTo>
                <a:cubicBezTo>
                  <a:pt x="48013" y="75233"/>
                  <a:pt x="43152" y="76200"/>
                  <a:pt x="38100" y="76200"/>
                </a:cubicBezTo>
                <a:cubicBezTo>
                  <a:pt x="33048" y="76200"/>
                  <a:pt x="28187" y="75233"/>
                  <a:pt x="23519" y="73299"/>
                </a:cubicBezTo>
                <a:cubicBezTo>
                  <a:pt x="18852" y="71366"/>
                  <a:pt x="14732" y="68613"/>
                  <a:pt x="11159" y="65041"/>
                </a:cubicBezTo>
                <a:cubicBezTo>
                  <a:pt x="7586" y="61468"/>
                  <a:pt x="4834" y="57348"/>
                  <a:pt x="2900" y="52680"/>
                </a:cubicBezTo>
                <a:cubicBezTo>
                  <a:pt x="967" y="48012"/>
                  <a:pt x="0" y="43152"/>
                  <a:pt x="0" y="38100"/>
                </a:cubicBezTo>
                <a:cubicBezTo>
                  <a:pt x="0" y="33048"/>
                  <a:pt x="967" y="28187"/>
                  <a:pt x="2900" y="23519"/>
                </a:cubicBezTo>
                <a:cubicBezTo>
                  <a:pt x="4834" y="18852"/>
                  <a:pt x="7586" y="14732"/>
                  <a:pt x="11159" y="11159"/>
                </a:cubicBezTo>
                <a:cubicBezTo>
                  <a:pt x="14732" y="7586"/>
                  <a:pt x="18852" y="4833"/>
                  <a:pt x="23519" y="2900"/>
                </a:cubicBezTo>
                <a:cubicBezTo>
                  <a:pt x="28187" y="967"/>
                  <a:pt x="33048" y="0"/>
                  <a:pt x="381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8" name="TextBox 78"/>
          <p:cNvSpPr txBox="1"/>
          <p:nvPr/>
        </p:nvSpPr>
        <p:spPr>
          <a:xfrm>
            <a:off x="9086862" y="4205165"/>
            <a:ext cx="87895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Legacy Office Suites</a:t>
            </a:r>
          </a:p>
        </p:txBody>
      </p:sp>
      <p:sp>
        <p:nvSpPr>
          <p:cNvPr id="79" name="Freeform 79"/>
          <p:cNvSpPr/>
          <p:nvPr/>
        </p:nvSpPr>
        <p:spPr>
          <a:xfrm>
            <a:off x="8966212" y="4191000"/>
            <a:ext cx="76200" cy="76200"/>
          </a:xfrm>
          <a:custGeom>
            <a:avLst/>
            <a:gdLst>
              <a:gd name="connsiteX0" fmla="*/ 38100 w 76200"/>
              <a:gd name="connsiteY0" fmla="*/ 0 h 76200"/>
              <a:gd name="connsiteX1" fmla="*/ 52681 w 76200"/>
              <a:gd name="connsiteY1" fmla="*/ 2900 h 76200"/>
              <a:gd name="connsiteX2" fmla="*/ 65041 w 76200"/>
              <a:gd name="connsiteY2" fmla="*/ 11159 h 76200"/>
              <a:gd name="connsiteX3" fmla="*/ 73300 w 76200"/>
              <a:gd name="connsiteY3" fmla="*/ 23519 h 76200"/>
              <a:gd name="connsiteX4" fmla="*/ 76200 w 76200"/>
              <a:gd name="connsiteY4" fmla="*/ 38100 h 76200"/>
              <a:gd name="connsiteX5" fmla="*/ 73300 w 76200"/>
              <a:gd name="connsiteY5" fmla="*/ 52680 h 76200"/>
              <a:gd name="connsiteX6" fmla="*/ 65041 w 76200"/>
              <a:gd name="connsiteY6" fmla="*/ 65041 h 76200"/>
              <a:gd name="connsiteX7" fmla="*/ 52681 w 76200"/>
              <a:gd name="connsiteY7" fmla="*/ 73299 h 76200"/>
              <a:gd name="connsiteX8" fmla="*/ 38100 w 76200"/>
              <a:gd name="connsiteY8" fmla="*/ 76200 h 76200"/>
              <a:gd name="connsiteX9" fmla="*/ 23519 w 76200"/>
              <a:gd name="connsiteY9" fmla="*/ 73299 h 76200"/>
              <a:gd name="connsiteX10" fmla="*/ 11159 w 76200"/>
              <a:gd name="connsiteY10" fmla="*/ 65041 h 76200"/>
              <a:gd name="connsiteX11" fmla="*/ 2900 w 76200"/>
              <a:gd name="connsiteY11" fmla="*/ 52680 h 76200"/>
              <a:gd name="connsiteX12" fmla="*/ 0 w 76200"/>
              <a:gd name="connsiteY12" fmla="*/ 38100 h 76200"/>
              <a:gd name="connsiteX13" fmla="*/ 2900 w 76200"/>
              <a:gd name="connsiteY13" fmla="*/ 23519 h 76200"/>
              <a:gd name="connsiteX14" fmla="*/ 11159 w 76200"/>
              <a:gd name="connsiteY14" fmla="*/ 11159 h 76200"/>
              <a:gd name="connsiteX15" fmla="*/ 23519 w 76200"/>
              <a:gd name="connsiteY15" fmla="*/ 2900 h 76200"/>
              <a:gd name="connsiteX16" fmla="*/ 38100 w 76200"/>
              <a:gd name="connsiteY16" fmla="*/ 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76200" h="76200">
                <a:moveTo>
                  <a:pt x="38100" y="0"/>
                </a:moveTo>
                <a:cubicBezTo>
                  <a:pt x="43152" y="0"/>
                  <a:pt x="48013" y="967"/>
                  <a:pt x="52681" y="2900"/>
                </a:cubicBezTo>
                <a:cubicBezTo>
                  <a:pt x="57348" y="4833"/>
                  <a:pt x="61468" y="7586"/>
                  <a:pt x="65041" y="11159"/>
                </a:cubicBezTo>
                <a:cubicBezTo>
                  <a:pt x="68614" y="14732"/>
                  <a:pt x="71366" y="18852"/>
                  <a:pt x="73300" y="23519"/>
                </a:cubicBezTo>
                <a:cubicBezTo>
                  <a:pt x="75233" y="28187"/>
                  <a:pt x="76200" y="33048"/>
                  <a:pt x="76200" y="38100"/>
                </a:cubicBezTo>
                <a:cubicBezTo>
                  <a:pt x="76200" y="43152"/>
                  <a:pt x="75233" y="48012"/>
                  <a:pt x="73300" y="52680"/>
                </a:cubicBezTo>
                <a:cubicBezTo>
                  <a:pt x="71366" y="57348"/>
                  <a:pt x="68614" y="61468"/>
                  <a:pt x="65041" y="65041"/>
                </a:cubicBezTo>
                <a:cubicBezTo>
                  <a:pt x="61468" y="68613"/>
                  <a:pt x="57348" y="71366"/>
                  <a:pt x="52681" y="73299"/>
                </a:cubicBezTo>
                <a:cubicBezTo>
                  <a:pt x="48013" y="75233"/>
                  <a:pt x="43152" y="76200"/>
                  <a:pt x="38100" y="76200"/>
                </a:cubicBezTo>
                <a:cubicBezTo>
                  <a:pt x="33048" y="76200"/>
                  <a:pt x="28187" y="75233"/>
                  <a:pt x="23519" y="73299"/>
                </a:cubicBezTo>
                <a:cubicBezTo>
                  <a:pt x="18852" y="71366"/>
                  <a:pt x="14732" y="68613"/>
                  <a:pt x="11159" y="65041"/>
                </a:cubicBezTo>
                <a:cubicBezTo>
                  <a:pt x="7586" y="61468"/>
                  <a:pt x="4834" y="57348"/>
                  <a:pt x="2900" y="52680"/>
                </a:cubicBezTo>
                <a:cubicBezTo>
                  <a:pt x="967" y="48012"/>
                  <a:pt x="0" y="43152"/>
                  <a:pt x="0" y="38100"/>
                </a:cubicBezTo>
                <a:cubicBezTo>
                  <a:pt x="0" y="33048"/>
                  <a:pt x="967" y="28187"/>
                  <a:pt x="2900" y="23519"/>
                </a:cubicBezTo>
                <a:cubicBezTo>
                  <a:pt x="4834" y="18852"/>
                  <a:pt x="7586" y="14732"/>
                  <a:pt x="11159" y="11159"/>
                </a:cubicBezTo>
                <a:cubicBezTo>
                  <a:pt x="14732" y="7586"/>
                  <a:pt x="18852" y="4833"/>
                  <a:pt x="23519" y="2900"/>
                </a:cubicBezTo>
                <a:cubicBezTo>
                  <a:pt x="28187" y="967"/>
                  <a:pt x="33048" y="0"/>
                  <a:pt x="381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0" name="TextBox 80"/>
          <p:cNvSpPr txBox="1"/>
          <p:nvPr/>
        </p:nvSpPr>
        <p:spPr>
          <a:xfrm>
            <a:off x="7228681" y="3989265"/>
            <a:ext cx="61030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AI Integration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8289131" y="3989265"/>
            <a:ext cx="83481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Context Processing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9500890" y="3989265"/>
            <a:ext cx="755735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Automation Level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10635159" y="3989265"/>
            <a:ext cx="82275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Learning Capability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6740029" y="3849565"/>
            <a:ext cx="17524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0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6696472" y="3449515"/>
            <a:ext cx="21900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25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6694785" y="3043115"/>
            <a:ext cx="22060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50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6700540" y="2643065"/>
            <a:ext cx="21564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75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6660952" y="2236665"/>
            <a:ext cx="25458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100</a:t>
            </a:r>
          </a:p>
        </p:txBody>
      </p:sp>
      <p:sp>
        <p:nvSpPr>
          <p:cNvPr id="89" name="TextBox 89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90" name="TextBox 90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1" name="TextBox 91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92" name="TextBox 92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93" name="TextBox 93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94" name="TextBox 94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5" name="TextBox 95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96" name="TextBox 96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121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11311151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 is positioned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to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capture significant share o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f t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he rapidly expanding $36.35B AI productivity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market</a:t>
            </a:r>
          </a:p>
        </p:txBody>
      </p:sp>
      <p:sp>
        <p:nvSpPr>
          <p:cNvPr id="6" name="Freeform 6"/>
          <p:cNvSpPr/>
          <p:nvPr/>
        </p:nvSpPr>
        <p:spPr>
          <a:xfrm>
            <a:off x="406400" y="1689100"/>
            <a:ext cx="5486400" cy="1625600"/>
          </a:xfrm>
          <a:custGeom>
            <a:avLst/>
            <a:gdLst>
              <a:gd name="connsiteX0" fmla="*/ 0 w 5486400"/>
              <a:gd name="connsiteY0" fmla="*/ 0 h 1625600"/>
              <a:gd name="connsiteX1" fmla="*/ 5486400 w 5486400"/>
              <a:gd name="connsiteY1" fmla="*/ 0 h 1625600"/>
              <a:gd name="connsiteX2" fmla="*/ 5486400 w 5486400"/>
              <a:gd name="connsiteY2" fmla="*/ 1625600 h 1625600"/>
              <a:gd name="connsiteX3" fmla="*/ 0 w 5486400"/>
              <a:gd name="connsiteY3" fmla="*/ 1625600 h 1625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625600">
                <a:moveTo>
                  <a:pt x="0" y="0"/>
                </a:moveTo>
                <a:lnTo>
                  <a:pt x="5486400" y="0"/>
                </a:lnTo>
                <a:lnTo>
                  <a:pt x="5486400" y="1625600"/>
                </a:lnTo>
                <a:lnTo>
                  <a:pt x="0" y="1625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351790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7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7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10 h 533400"/>
              <a:gd name="connsiteX21" fmla="*/ 5482532 w 5486400"/>
              <a:gd name="connsiteY21" fmla="*/ 502040 h 533400"/>
              <a:gd name="connsiteX22" fmla="*/ 5477838 w 5486400"/>
              <a:gd name="connsiteY22" fmla="*/ 510823 h 533400"/>
              <a:gd name="connsiteX23" fmla="*/ 5471521 w 5486400"/>
              <a:gd name="connsiteY23" fmla="*/ 518521 h 533400"/>
              <a:gd name="connsiteX24" fmla="*/ 5463822 w 5486400"/>
              <a:gd name="connsiteY24" fmla="*/ 524839 h 533400"/>
              <a:gd name="connsiteX25" fmla="*/ 5455040 w 5486400"/>
              <a:gd name="connsiteY25" fmla="*/ 529533 h 533400"/>
              <a:gd name="connsiteX26" fmla="*/ 5445510 w 5486400"/>
              <a:gd name="connsiteY26" fmla="*/ 532424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4 h 533400"/>
              <a:gd name="connsiteX30" fmla="*/ 31360 w 5486400"/>
              <a:gd name="connsiteY30" fmla="*/ 529533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3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5"/>
                  <a:pt x="325" y="44161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7"/>
                </a:cubicBezTo>
                <a:cubicBezTo>
                  <a:pt x="34441" y="2591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1"/>
                  <a:pt x="5455040" y="3867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9"/>
                  <a:pt x="5485423" y="492510"/>
                </a:cubicBezTo>
                <a:cubicBezTo>
                  <a:pt x="5484773" y="495782"/>
                  <a:pt x="5483809" y="498958"/>
                  <a:pt x="5482532" y="502040"/>
                </a:cubicBezTo>
                <a:cubicBezTo>
                  <a:pt x="5481256" y="505121"/>
                  <a:pt x="5479691" y="508049"/>
                  <a:pt x="5477838" y="510823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6"/>
                  <a:pt x="5463822" y="524839"/>
                </a:cubicBezTo>
                <a:cubicBezTo>
                  <a:pt x="5461049" y="526691"/>
                  <a:pt x="5458122" y="528257"/>
                  <a:pt x="5455040" y="529533"/>
                </a:cubicBezTo>
                <a:cubicBezTo>
                  <a:pt x="5451958" y="530809"/>
                  <a:pt x="5448782" y="531773"/>
                  <a:pt x="5445510" y="532424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4"/>
                </a:cubicBezTo>
                <a:cubicBezTo>
                  <a:pt x="37618" y="531773"/>
                  <a:pt x="34441" y="530809"/>
                  <a:pt x="31360" y="529533"/>
                </a:cubicBezTo>
                <a:cubicBezTo>
                  <a:pt x="28278" y="528257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3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2"/>
                  <a:pt x="976" y="492510"/>
                </a:cubicBezTo>
                <a:cubicBezTo>
                  <a:pt x="325" y="489239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06400" y="4152900"/>
            <a:ext cx="5486400" cy="685800"/>
          </a:xfrm>
          <a:custGeom>
            <a:avLst/>
            <a:gdLst>
              <a:gd name="connsiteX0" fmla="*/ 0 w 5486400"/>
              <a:gd name="connsiteY0" fmla="*/ 635000 h 685800"/>
              <a:gd name="connsiteX1" fmla="*/ 0 w 5486400"/>
              <a:gd name="connsiteY1" fmla="*/ 50800 h 685800"/>
              <a:gd name="connsiteX2" fmla="*/ 976 w 5486400"/>
              <a:gd name="connsiteY2" fmla="*/ 40889 h 685800"/>
              <a:gd name="connsiteX3" fmla="*/ 3867 w 5486400"/>
              <a:gd name="connsiteY3" fmla="*/ 31359 h 685800"/>
              <a:gd name="connsiteX4" fmla="*/ 8561 w 5486400"/>
              <a:gd name="connsiteY4" fmla="*/ 22577 h 685800"/>
              <a:gd name="connsiteX5" fmla="*/ 14879 w 5486400"/>
              <a:gd name="connsiteY5" fmla="*/ 14879 h 685800"/>
              <a:gd name="connsiteX6" fmla="*/ 22577 w 5486400"/>
              <a:gd name="connsiteY6" fmla="*/ 8561 h 685800"/>
              <a:gd name="connsiteX7" fmla="*/ 31360 w 5486400"/>
              <a:gd name="connsiteY7" fmla="*/ 3866 h 685800"/>
              <a:gd name="connsiteX8" fmla="*/ 40889 w 5486400"/>
              <a:gd name="connsiteY8" fmla="*/ 976 h 685800"/>
              <a:gd name="connsiteX9" fmla="*/ 50800 w 5486400"/>
              <a:gd name="connsiteY9" fmla="*/ 0 h 685800"/>
              <a:gd name="connsiteX10" fmla="*/ 5435600 w 5486400"/>
              <a:gd name="connsiteY10" fmla="*/ 0 h 685800"/>
              <a:gd name="connsiteX11" fmla="*/ 5445510 w 5486400"/>
              <a:gd name="connsiteY11" fmla="*/ 976 h 685800"/>
              <a:gd name="connsiteX12" fmla="*/ 5455040 w 5486400"/>
              <a:gd name="connsiteY12" fmla="*/ 3866 h 685800"/>
              <a:gd name="connsiteX13" fmla="*/ 5463822 w 5486400"/>
              <a:gd name="connsiteY13" fmla="*/ 8561 h 685800"/>
              <a:gd name="connsiteX14" fmla="*/ 5471521 w 5486400"/>
              <a:gd name="connsiteY14" fmla="*/ 14879 h 685800"/>
              <a:gd name="connsiteX15" fmla="*/ 5477838 w 5486400"/>
              <a:gd name="connsiteY15" fmla="*/ 22577 h 685800"/>
              <a:gd name="connsiteX16" fmla="*/ 5482532 w 5486400"/>
              <a:gd name="connsiteY16" fmla="*/ 31359 h 685800"/>
              <a:gd name="connsiteX17" fmla="*/ 5485423 w 5486400"/>
              <a:gd name="connsiteY17" fmla="*/ 40889 h 685800"/>
              <a:gd name="connsiteX18" fmla="*/ 5486400 w 5486400"/>
              <a:gd name="connsiteY18" fmla="*/ 50800 h 685800"/>
              <a:gd name="connsiteX19" fmla="*/ 5486400 w 5486400"/>
              <a:gd name="connsiteY19" fmla="*/ 635000 h 685800"/>
              <a:gd name="connsiteX20" fmla="*/ 5485423 w 5486400"/>
              <a:gd name="connsiteY20" fmla="*/ 644910 h 685800"/>
              <a:gd name="connsiteX21" fmla="*/ 5482532 w 5486400"/>
              <a:gd name="connsiteY21" fmla="*/ 654440 h 685800"/>
              <a:gd name="connsiteX22" fmla="*/ 5477838 w 5486400"/>
              <a:gd name="connsiteY22" fmla="*/ 663222 h 685800"/>
              <a:gd name="connsiteX23" fmla="*/ 5471521 w 5486400"/>
              <a:gd name="connsiteY23" fmla="*/ 670921 h 685800"/>
              <a:gd name="connsiteX24" fmla="*/ 5463822 w 5486400"/>
              <a:gd name="connsiteY24" fmla="*/ 677239 h 685800"/>
              <a:gd name="connsiteX25" fmla="*/ 5455040 w 5486400"/>
              <a:gd name="connsiteY25" fmla="*/ 681933 h 685800"/>
              <a:gd name="connsiteX26" fmla="*/ 5445510 w 5486400"/>
              <a:gd name="connsiteY26" fmla="*/ 684824 h 685800"/>
              <a:gd name="connsiteX27" fmla="*/ 5435600 w 5486400"/>
              <a:gd name="connsiteY27" fmla="*/ 685800 h 685800"/>
              <a:gd name="connsiteX28" fmla="*/ 50800 w 5486400"/>
              <a:gd name="connsiteY28" fmla="*/ 685800 h 685800"/>
              <a:gd name="connsiteX29" fmla="*/ 40889 w 5486400"/>
              <a:gd name="connsiteY29" fmla="*/ 684824 h 685800"/>
              <a:gd name="connsiteX30" fmla="*/ 31360 w 5486400"/>
              <a:gd name="connsiteY30" fmla="*/ 681933 h 685800"/>
              <a:gd name="connsiteX31" fmla="*/ 22577 w 5486400"/>
              <a:gd name="connsiteY31" fmla="*/ 677239 h 685800"/>
              <a:gd name="connsiteX32" fmla="*/ 14879 w 5486400"/>
              <a:gd name="connsiteY32" fmla="*/ 670921 h 685800"/>
              <a:gd name="connsiteX33" fmla="*/ 8561 w 5486400"/>
              <a:gd name="connsiteY33" fmla="*/ 663222 h 685800"/>
              <a:gd name="connsiteX34" fmla="*/ 3867 w 5486400"/>
              <a:gd name="connsiteY34" fmla="*/ 654440 h 685800"/>
              <a:gd name="connsiteX35" fmla="*/ 976 w 5486400"/>
              <a:gd name="connsiteY35" fmla="*/ 644910 h 685800"/>
              <a:gd name="connsiteX36" fmla="*/ 0 w 5486400"/>
              <a:gd name="connsiteY36" fmla="*/ 635000 h 685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685800">
                <a:moveTo>
                  <a:pt x="0" y="6350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635000"/>
                </a:lnTo>
                <a:cubicBezTo>
                  <a:pt x="5486400" y="638336"/>
                  <a:pt x="5486074" y="641639"/>
                  <a:pt x="5485423" y="644910"/>
                </a:cubicBezTo>
                <a:cubicBezTo>
                  <a:pt x="5484773" y="648182"/>
                  <a:pt x="5483809" y="651358"/>
                  <a:pt x="5482532" y="654440"/>
                </a:cubicBezTo>
                <a:cubicBezTo>
                  <a:pt x="5481256" y="657521"/>
                  <a:pt x="5479691" y="660449"/>
                  <a:pt x="5477838" y="663222"/>
                </a:cubicBezTo>
                <a:cubicBezTo>
                  <a:pt x="5475985" y="665996"/>
                  <a:pt x="5473879" y="668562"/>
                  <a:pt x="5471521" y="670921"/>
                </a:cubicBezTo>
                <a:cubicBezTo>
                  <a:pt x="5469162" y="673280"/>
                  <a:pt x="5466596" y="675386"/>
                  <a:pt x="5463822" y="677239"/>
                </a:cubicBezTo>
                <a:cubicBezTo>
                  <a:pt x="5461049" y="679092"/>
                  <a:pt x="5458122" y="680657"/>
                  <a:pt x="5455040" y="681933"/>
                </a:cubicBezTo>
                <a:cubicBezTo>
                  <a:pt x="5451958" y="683209"/>
                  <a:pt x="5448782" y="684173"/>
                  <a:pt x="5445510" y="684824"/>
                </a:cubicBezTo>
                <a:cubicBezTo>
                  <a:pt x="5442239" y="685474"/>
                  <a:pt x="5438935" y="685800"/>
                  <a:pt x="5435600" y="685800"/>
                </a:cubicBezTo>
                <a:lnTo>
                  <a:pt x="50800" y="685800"/>
                </a:lnTo>
                <a:cubicBezTo>
                  <a:pt x="47464" y="685800"/>
                  <a:pt x="44161" y="685475"/>
                  <a:pt x="40889" y="684824"/>
                </a:cubicBezTo>
                <a:cubicBezTo>
                  <a:pt x="37618" y="684173"/>
                  <a:pt x="34441" y="683209"/>
                  <a:pt x="31360" y="681933"/>
                </a:cubicBezTo>
                <a:cubicBezTo>
                  <a:pt x="28278" y="680657"/>
                  <a:pt x="25350" y="679092"/>
                  <a:pt x="22577" y="677239"/>
                </a:cubicBezTo>
                <a:cubicBezTo>
                  <a:pt x="19804" y="675386"/>
                  <a:pt x="17238" y="673280"/>
                  <a:pt x="14879" y="670921"/>
                </a:cubicBezTo>
                <a:cubicBezTo>
                  <a:pt x="12520" y="668562"/>
                  <a:pt x="10414" y="665996"/>
                  <a:pt x="8561" y="663222"/>
                </a:cubicBezTo>
                <a:cubicBezTo>
                  <a:pt x="6708" y="660449"/>
                  <a:pt x="5143" y="657521"/>
                  <a:pt x="3867" y="654440"/>
                </a:cubicBezTo>
                <a:cubicBezTo>
                  <a:pt x="2590" y="651358"/>
                  <a:pt x="1627" y="648182"/>
                  <a:pt x="976" y="644910"/>
                </a:cubicBezTo>
                <a:cubicBezTo>
                  <a:pt x="325" y="641639"/>
                  <a:pt x="0" y="638336"/>
                  <a:pt x="0" y="6350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19100" y="5041900"/>
            <a:ext cx="5473700" cy="1092200"/>
          </a:xfrm>
          <a:custGeom>
            <a:avLst/>
            <a:gdLst>
              <a:gd name="connsiteX0" fmla="*/ 0 w 5473700"/>
              <a:gd name="connsiteY0" fmla="*/ 1041400 h 1092200"/>
              <a:gd name="connsiteX1" fmla="*/ 0 w 5473700"/>
              <a:gd name="connsiteY1" fmla="*/ 50800 h 1092200"/>
              <a:gd name="connsiteX2" fmla="*/ 2900 w 5473700"/>
              <a:gd name="connsiteY2" fmla="*/ 31359 h 1092200"/>
              <a:gd name="connsiteX3" fmla="*/ 11159 w 5473700"/>
              <a:gd name="connsiteY3" fmla="*/ 14879 h 1092200"/>
              <a:gd name="connsiteX4" fmla="*/ 23520 w 5473700"/>
              <a:gd name="connsiteY4" fmla="*/ 3866 h 1092200"/>
              <a:gd name="connsiteX5" fmla="*/ 38100 w 5473700"/>
              <a:gd name="connsiteY5" fmla="*/ 0 h 1092200"/>
              <a:gd name="connsiteX6" fmla="*/ 5422900 w 5473700"/>
              <a:gd name="connsiteY6" fmla="*/ 0 h 1092200"/>
              <a:gd name="connsiteX7" fmla="*/ 5432810 w 5473700"/>
              <a:gd name="connsiteY7" fmla="*/ 976 h 1092200"/>
              <a:gd name="connsiteX8" fmla="*/ 5442340 w 5473700"/>
              <a:gd name="connsiteY8" fmla="*/ 3866 h 1092200"/>
              <a:gd name="connsiteX9" fmla="*/ 5451122 w 5473700"/>
              <a:gd name="connsiteY9" fmla="*/ 8561 h 1092200"/>
              <a:gd name="connsiteX10" fmla="*/ 5458821 w 5473700"/>
              <a:gd name="connsiteY10" fmla="*/ 14879 h 1092200"/>
              <a:gd name="connsiteX11" fmla="*/ 5465138 w 5473700"/>
              <a:gd name="connsiteY11" fmla="*/ 22577 h 1092200"/>
              <a:gd name="connsiteX12" fmla="*/ 5469832 w 5473700"/>
              <a:gd name="connsiteY12" fmla="*/ 31359 h 1092200"/>
              <a:gd name="connsiteX13" fmla="*/ 5472723 w 5473700"/>
              <a:gd name="connsiteY13" fmla="*/ 40889 h 1092200"/>
              <a:gd name="connsiteX14" fmla="*/ 5473700 w 5473700"/>
              <a:gd name="connsiteY14" fmla="*/ 50800 h 1092200"/>
              <a:gd name="connsiteX15" fmla="*/ 5473700 w 5473700"/>
              <a:gd name="connsiteY15" fmla="*/ 1041400 h 1092200"/>
              <a:gd name="connsiteX16" fmla="*/ 5472723 w 5473700"/>
              <a:gd name="connsiteY16" fmla="*/ 1051310 h 1092200"/>
              <a:gd name="connsiteX17" fmla="*/ 5469832 w 5473700"/>
              <a:gd name="connsiteY17" fmla="*/ 1060840 h 1092200"/>
              <a:gd name="connsiteX18" fmla="*/ 5465138 w 5473700"/>
              <a:gd name="connsiteY18" fmla="*/ 1069622 h 1092200"/>
              <a:gd name="connsiteX19" fmla="*/ 5458821 w 5473700"/>
              <a:gd name="connsiteY19" fmla="*/ 1077321 h 1092200"/>
              <a:gd name="connsiteX20" fmla="*/ 5451122 w 5473700"/>
              <a:gd name="connsiteY20" fmla="*/ 1083638 h 1092200"/>
              <a:gd name="connsiteX21" fmla="*/ 5442340 w 5473700"/>
              <a:gd name="connsiteY21" fmla="*/ 1088332 h 1092200"/>
              <a:gd name="connsiteX22" fmla="*/ 5432810 w 5473700"/>
              <a:gd name="connsiteY22" fmla="*/ 1091223 h 1092200"/>
              <a:gd name="connsiteX23" fmla="*/ 5422900 w 5473700"/>
              <a:gd name="connsiteY23" fmla="*/ 1092200 h 1092200"/>
              <a:gd name="connsiteX24" fmla="*/ 38100 w 5473700"/>
              <a:gd name="connsiteY24" fmla="*/ 1092200 h 1092200"/>
              <a:gd name="connsiteX25" fmla="*/ 23520 w 5473700"/>
              <a:gd name="connsiteY25" fmla="*/ 1088332 h 1092200"/>
              <a:gd name="connsiteX26" fmla="*/ 11159 w 5473700"/>
              <a:gd name="connsiteY26" fmla="*/ 1077321 h 1092200"/>
              <a:gd name="connsiteX27" fmla="*/ 2900 w 5473700"/>
              <a:gd name="connsiteY27" fmla="*/ 1060840 h 1092200"/>
              <a:gd name="connsiteX28" fmla="*/ 0 w 5473700"/>
              <a:gd name="connsiteY28" fmla="*/ 1041400 h 1092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1092200">
                <a:moveTo>
                  <a:pt x="0" y="10414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1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6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1041400"/>
                </a:lnTo>
                <a:cubicBezTo>
                  <a:pt x="5473700" y="1044735"/>
                  <a:pt x="5473374" y="1048039"/>
                  <a:pt x="5472723" y="1051310"/>
                </a:cubicBezTo>
                <a:cubicBezTo>
                  <a:pt x="5472073" y="1054581"/>
                  <a:pt x="5471109" y="1057758"/>
                  <a:pt x="5469832" y="1060840"/>
                </a:cubicBezTo>
                <a:cubicBezTo>
                  <a:pt x="5468556" y="1063921"/>
                  <a:pt x="5466991" y="1066849"/>
                  <a:pt x="5465138" y="1069622"/>
                </a:cubicBezTo>
                <a:cubicBezTo>
                  <a:pt x="5463285" y="1072396"/>
                  <a:pt x="5461179" y="1074962"/>
                  <a:pt x="5458821" y="1077321"/>
                </a:cubicBezTo>
                <a:cubicBezTo>
                  <a:pt x="5456462" y="1079679"/>
                  <a:pt x="5453896" y="1081785"/>
                  <a:pt x="5451122" y="1083638"/>
                </a:cubicBezTo>
                <a:cubicBezTo>
                  <a:pt x="5448349" y="1085491"/>
                  <a:pt x="5445422" y="1087056"/>
                  <a:pt x="5442340" y="1088332"/>
                </a:cubicBezTo>
                <a:cubicBezTo>
                  <a:pt x="5439258" y="1089609"/>
                  <a:pt x="5436082" y="1090572"/>
                  <a:pt x="5432810" y="1091223"/>
                </a:cubicBezTo>
                <a:cubicBezTo>
                  <a:pt x="5429539" y="1091874"/>
                  <a:pt x="5426236" y="1092200"/>
                  <a:pt x="5422900" y="1092200"/>
                </a:cubicBezTo>
                <a:lnTo>
                  <a:pt x="38100" y="1092200"/>
                </a:lnTo>
                <a:cubicBezTo>
                  <a:pt x="33048" y="1092200"/>
                  <a:pt x="28188" y="1090910"/>
                  <a:pt x="23520" y="1088332"/>
                </a:cubicBezTo>
                <a:cubicBezTo>
                  <a:pt x="18852" y="1085754"/>
                  <a:pt x="14732" y="1082084"/>
                  <a:pt x="11159" y="1077321"/>
                </a:cubicBezTo>
                <a:cubicBezTo>
                  <a:pt x="7587" y="1072557"/>
                  <a:pt x="4834" y="1067064"/>
                  <a:pt x="2900" y="1060840"/>
                </a:cubicBezTo>
                <a:cubicBezTo>
                  <a:pt x="967" y="1054616"/>
                  <a:pt x="0" y="1048136"/>
                  <a:pt x="0" y="10414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06400" y="5041900"/>
            <a:ext cx="5486400" cy="1092200"/>
          </a:xfrm>
          <a:custGeom>
            <a:avLst/>
            <a:gdLst>
              <a:gd name="connsiteX0" fmla="*/ 0 w 5486400"/>
              <a:gd name="connsiteY0" fmla="*/ 0 h 1092200"/>
              <a:gd name="connsiteX1" fmla="*/ 5486400 w 5486400"/>
              <a:gd name="connsiteY1" fmla="*/ 0 h 1092200"/>
              <a:gd name="connsiteX2" fmla="*/ 5486400 w 5486400"/>
              <a:gd name="connsiteY2" fmla="*/ 1092200 h 1092200"/>
              <a:gd name="connsiteX3" fmla="*/ 0 w 5486400"/>
              <a:gd name="connsiteY3" fmla="*/ 1092200 h 1092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092200">
                <a:moveTo>
                  <a:pt x="0" y="0"/>
                </a:moveTo>
                <a:lnTo>
                  <a:pt x="5486400" y="0"/>
                </a:lnTo>
                <a:lnTo>
                  <a:pt x="5486400" y="1092200"/>
                </a:lnTo>
                <a:lnTo>
                  <a:pt x="0" y="10922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TextBox 11"/>
          <p:cNvSpPr txBox="1"/>
          <p:nvPr/>
        </p:nvSpPr>
        <p:spPr>
          <a:xfrm>
            <a:off x="635000" y="1939681"/>
            <a:ext cx="245532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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AI Productivity Tools Market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635000" y="2234711"/>
            <a:ext cx="1415609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$36.3</a:t>
            </a: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5</a:t>
            </a: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B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5000" y="2593242"/>
            <a:ext cx="1378321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Market size by</a:t>
            </a: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 2</a:t>
            </a: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030</a:t>
            </a:r>
          </a:p>
          <a:p>
            <a:pPr>
              <a:lnSpc>
                <a:spcPts val="17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26.7% CAGR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(Grand View Research, 2024)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0" y="64965"/>
            <a:ext cx="12700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A90C2"/>
                </a:solidFill>
                <a:latin typeface="Inter-Regular" pitchFamily="18" charset="0"/>
                <a:cs typeface="Inter-Regular" pitchFamily="18" charset="0"/>
              </a:rPr>
              <a:t>æ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508000" y="3685442"/>
            <a:ext cx="3036114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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Business productivity software: $89.36B by 2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0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29</a:t>
            </a:r>
          </a:p>
          <a:p>
            <a:pPr marL="1968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(The Business Research Company, 2025)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08000" y="4320442"/>
            <a:ext cx="3073917" cy="444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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75% of organizations using generative AI in 2024</a:t>
            </a:r>
          </a:p>
          <a:p>
            <a:pPr marL="2603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Up from 55% in 2023</a:t>
            </a:r>
          </a:p>
          <a:p>
            <a:pPr marL="260350">
              <a:lnSpc>
                <a:spcPts val="12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(Microsoft News, 2025)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84200" y="5234842"/>
            <a:ext cx="167427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$</a:t>
            </a: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 Strong ROI Fun</a:t>
            </a: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d</a:t>
            </a: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amentals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84200" y="5489331"/>
            <a:ext cx="56900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$3.70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84200" y="5707185"/>
            <a:ext cx="94498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ROI per $1 invested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213100" y="5489331"/>
            <a:ext cx="89332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13 months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213100" y="5707185"/>
            <a:ext cx="973477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Time to achieve ROI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84200" y="5884985"/>
            <a:ext cx="1128337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(Microsoft News, 2025)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299200" y="1730131"/>
            <a:ext cx="382136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AI Productivity Tools Market Growth (2024-2030)</a:t>
            </a:r>
          </a:p>
        </p:txBody>
      </p:sp>
      <p:sp>
        <p:nvSpPr>
          <p:cNvPr id="24" name="Freeform 24"/>
          <p:cNvSpPr/>
          <p:nvPr/>
        </p:nvSpPr>
        <p:spPr>
          <a:xfrm>
            <a:off x="6299200" y="2044700"/>
            <a:ext cx="5486400" cy="4133850"/>
          </a:xfrm>
          <a:custGeom>
            <a:avLst/>
            <a:gdLst>
              <a:gd name="connsiteX0" fmla="*/ 0 w 5486400"/>
              <a:gd name="connsiteY0" fmla="*/ 4083050 h 4133850"/>
              <a:gd name="connsiteX1" fmla="*/ 0 w 5486400"/>
              <a:gd name="connsiteY1" fmla="*/ 50800 h 4133850"/>
              <a:gd name="connsiteX2" fmla="*/ 976 w 5486400"/>
              <a:gd name="connsiteY2" fmla="*/ 40889 h 4133850"/>
              <a:gd name="connsiteX3" fmla="*/ 3867 w 5486400"/>
              <a:gd name="connsiteY3" fmla="*/ 31359 h 4133850"/>
              <a:gd name="connsiteX4" fmla="*/ 8561 w 5486400"/>
              <a:gd name="connsiteY4" fmla="*/ 22577 h 4133850"/>
              <a:gd name="connsiteX5" fmla="*/ 14879 w 5486400"/>
              <a:gd name="connsiteY5" fmla="*/ 14879 h 4133850"/>
              <a:gd name="connsiteX6" fmla="*/ 22577 w 5486400"/>
              <a:gd name="connsiteY6" fmla="*/ 8561 h 4133850"/>
              <a:gd name="connsiteX7" fmla="*/ 31359 w 5486400"/>
              <a:gd name="connsiteY7" fmla="*/ 3866 h 4133850"/>
              <a:gd name="connsiteX8" fmla="*/ 40889 w 5486400"/>
              <a:gd name="connsiteY8" fmla="*/ 976 h 4133850"/>
              <a:gd name="connsiteX9" fmla="*/ 50800 w 5486400"/>
              <a:gd name="connsiteY9" fmla="*/ 0 h 4133850"/>
              <a:gd name="connsiteX10" fmla="*/ 5435600 w 5486400"/>
              <a:gd name="connsiteY10" fmla="*/ 0 h 4133850"/>
              <a:gd name="connsiteX11" fmla="*/ 5445510 w 5486400"/>
              <a:gd name="connsiteY11" fmla="*/ 976 h 4133850"/>
              <a:gd name="connsiteX12" fmla="*/ 5455039 w 5486400"/>
              <a:gd name="connsiteY12" fmla="*/ 3866 h 4133850"/>
              <a:gd name="connsiteX13" fmla="*/ 5463822 w 5486400"/>
              <a:gd name="connsiteY13" fmla="*/ 8561 h 4133850"/>
              <a:gd name="connsiteX14" fmla="*/ 5471521 w 5486400"/>
              <a:gd name="connsiteY14" fmla="*/ 14879 h 4133850"/>
              <a:gd name="connsiteX15" fmla="*/ 5477837 w 5486400"/>
              <a:gd name="connsiteY15" fmla="*/ 22577 h 4133850"/>
              <a:gd name="connsiteX16" fmla="*/ 5482532 w 5486400"/>
              <a:gd name="connsiteY16" fmla="*/ 31359 h 4133850"/>
              <a:gd name="connsiteX17" fmla="*/ 5485423 w 5486400"/>
              <a:gd name="connsiteY17" fmla="*/ 40889 h 4133850"/>
              <a:gd name="connsiteX18" fmla="*/ 5486400 w 5486400"/>
              <a:gd name="connsiteY18" fmla="*/ 50800 h 4133850"/>
              <a:gd name="connsiteX19" fmla="*/ 5486400 w 5486400"/>
              <a:gd name="connsiteY19" fmla="*/ 4083050 h 4133850"/>
              <a:gd name="connsiteX20" fmla="*/ 5485423 w 5486400"/>
              <a:gd name="connsiteY20" fmla="*/ 4092960 h 4133850"/>
              <a:gd name="connsiteX21" fmla="*/ 5482532 w 5486400"/>
              <a:gd name="connsiteY21" fmla="*/ 4102490 h 4133850"/>
              <a:gd name="connsiteX22" fmla="*/ 5477837 w 5486400"/>
              <a:gd name="connsiteY22" fmla="*/ 4111272 h 4133850"/>
              <a:gd name="connsiteX23" fmla="*/ 5471521 w 5486400"/>
              <a:gd name="connsiteY23" fmla="*/ 4118971 h 4133850"/>
              <a:gd name="connsiteX24" fmla="*/ 5463822 w 5486400"/>
              <a:gd name="connsiteY24" fmla="*/ 4125288 h 4133850"/>
              <a:gd name="connsiteX25" fmla="*/ 5455040 w 5486400"/>
              <a:gd name="connsiteY25" fmla="*/ 4129982 h 4133850"/>
              <a:gd name="connsiteX26" fmla="*/ 5445511 w 5486400"/>
              <a:gd name="connsiteY26" fmla="*/ 4132873 h 4133850"/>
              <a:gd name="connsiteX27" fmla="*/ 5435600 w 5486400"/>
              <a:gd name="connsiteY27" fmla="*/ 4133850 h 4133850"/>
              <a:gd name="connsiteX28" fmla="*/ 50800 w 5486400"/>
              <a:gd name="connsiteY28" fmla="*/ 4133850 h 4133850"/>
              <a:gd name="connsiteX29" fmla="*/ 40890 w 5486400"/>
              <a:gd name="connsiteY29" fmla="*/ 4132873 h 4133850"/>
              <a:gd name="connsiteX30" fmla="*/ 31359 w 5486400"/>
              <a:gd name="connsiteY30" fmla="*/ 4129982 h 4133850"/>
              <a:gd name="connsiteX31" fmla="*/ 22577 w 5486400"/>
              <a:gd name="connsiteY31" fmla="*/ 4125288 h 4133850"/>
              <a:gd name="connsiteX32" fmla="*/ 14879 w 5486400"/>
              <a:gd name="connsiteY32" fmla="*/ 4118971 h 4133850"/>
              <a:gd name="connsiteX33" fmla="*/ 8561 w 5486400"/>
              <a:gd name="connsiteY33" fmla="*/ 4111272 h 4133850"/>
              <a:gd name="connsiteX34" fmla="*/ 3867 w 5486400"/>
              <a:gd name="connsiteY34" fmla="*/ 4102490 h 4133850"/>
              <a:gd name="connsiteX35" fmla="*/ 976 w 5486400"/>
              <a:gd name="connsiteY35" fmla="*/ 4092960 h 4133850"/>
              <a:gd name="connsiteX36" fmla="*/ 0 w 5486400"/>
              <a:gd name="connsiteY36" fmla="*/ 4083050 h 4133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4133850">
                <a:moveTo>
                  <a:pt x="0" y="408305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1" y="17237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7"/>
                  <a:pt x="5475984" y="19803"/>
                  <a:pt x="5477837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083050"/>
                </a:lnTo>
                <a:cubicBezTo>
                  <a:pt x="5486400" y="4086385"/>
                  <a:pt x="5486074" y="4089689"/>
                  <a:pt x="5485423" y="4092960"/>
                </a:cubicBezTo>
                <a:cubicBezTo>
                  <a:pt x="5484772" y="4096232"/>
                  <a:pt x="5483808" y="4099408"/>
                  <a:pt x="5482532" y="4102490"/>
                </a:cubicBezTo>
                <a:cubicBezTo>
                  <a:pt x="5481255" y="4105571"/>
                  <a:pt x="5479691" y="4108499"/>
                  <a:pt x="5477837" y="4111272"/>
                </a:cubicBezTo>
                <a:cubicBezTo>
                  <a:pt x="5475984" y="4114046"/>
                  <a:pt x="5473879" y="4116612"/>
                  <a:pt x="5471521" y="4118971"/>
                </a:cubicBezTo>
                <a:cubicBezTo>
                  <a:pt x="5469162" y="4121329"/>
                  <a:pt x="5466595" y="4123435"/>
                  <a:pt x="5463822" y="4125288"/>
                </a:cubicBezTo>
                <a:cubicBezTo>
                  <a:pt x="5461048" y="4127141"/>
                  <a:pt x="5458121" y="4128706"/>
                  <a:pt x="5455040" y="4129982"/>
                </a:cubicBezTo>
                <a:cubicBezTo>
                  <a:pt x="5451958" y="4131259"/>
                  <a:pt x="5448781" y="4132223"/>
                  <a:pt x="5445511" y="4132873"/>
                </a:cubicBezTo>
                <a:cubicBezTo>
                  <a:pt x="5442239" y="4133524"/>
                  <a:pt x="5438936" y="4133850"/>
                  <a:pt x="5435600" y="4133850"/>
                </a:cubicBezTo>
                <a:lnTo>
                  <a:pt x="50800" y="4133850"/>
                </a:lnTo>
                <a:cubicBezTo>
                  <a:pt x="47465" y="4133850"/>
                  <a:pt x="44161" y="4133524"/>
                  <a:pt x="40890" y="4132873"/>
                </a:cubicBezTo>
                <a:cubicBezTo>
                  <a:pt x="37618" y="4132223"/>
                  <a:pt x="34441" y="4131259"/>
                  <a:pt x="31359" y="4129982"/>
                </a:cubicBezTo>
                <a:cubicBezTo>
                  <a:pt x="28278" y="4128706"/>
                  <a:pt x="25350" y="4127141"/>
                  <a:pt x="22577" y="4125288"/>
                </a:cubicBezTo>
                <a:cubicBezTo>
                  <a:pt x="19803" y="4123435"/>
                  <a:pt x="17237" y="4121329"/>
                  <a:pt x="14879" y="4118971"/>
                </a:cubicBezTo>
                <a:cubicBezTo>
                  <a:pt x="12521" y="4116612"/>
                  <a:pt x="10414" y="4114046"/>
                  <a:pt x="8561" y="4111272"/>
                </a:cubicBezTo>
                <a:cubicBezTo>
                  <a:pt x="6708" y="4108499"/>
                  <a:pt x="5143" y="4105571"/>
                  <a:pt x="3867" y="4102490"/>
                </a:cubicBezTo>
                <a:cubicBezTo>
                  <a:pt x="2591" y="4099408"/>
                  <a:pt x="1627" y="4096232"/>
                  <a:pt x="976" y="4092960"/>
                </a:cubicBezTo>
                <a:cubicBezTo>
                  <a:pt x="326" y="4089689"/>
                  <a:pt x="0" y="4086385"/>
                  <a:pt x="0" y="408305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Freeform 25"/>
          <p:cNvSpPr/>
          <p:nvPr/>
        </p:nvSpPr>
        <p:spPr>
          <a:xfrm>
            <a:off x="6311900" y="6330950"/>
            <a:ext cx="5473700" cy="527050"/>
          </a:xfrm>
          <a:custGeom>
            <a:avLst/>
            <a:gdLst>
              <a:gd name="connsiteX0" fmla="*/ 0 w 5473700"/>
              <a:gd name="connsiteY0" fmla="*/ 527050 h 527050"/>
              <a:gd name="connsiteX1" fmla="*/ 0 w 5473700"/>
              <a:gd name="connsiteY1" fmla="*/ 50800 h 527050"/>
              <a:gd name="connsiteX2" fmla="*/ 2900 w 5473700"/>
              <a:gd name="connsiteY2" fmla="*/ 31359 h 527050"/>
              <a:gd name="connsiteX3" fmla="*/ 11159 w 5473700"/>
              <a:gd name="connsiteY3" fmla="*/ 14879 h 527050"/>
              <a:gd name="connsiteX4" fmla="*/ 23519 w 5473700"/>
              <a:gd name="connsiteY4" fmla="*/ 3866 h 527050"/>
              <a:gd name="connsiteX5" fmla="*/ 38100 w 5473700"/>
              <a:gd name="connsiteY5" fmla="*/ 0 h 527050"/>
              <a:gd name="connsiteX6" fmla="*/ 5422900 w 5473700"/>
              <a:gd name="connsiteY6" fmla="*/ 0 h 527050"/>
              <a:gd name="connsiteX7" fmla="*/ 5432810 w 5473700"/>
              <a:gd name="connsiteY7" fmla="*/ 976 h 527050"/>
              <a:gd name="connsiteX8" fmla="*/ 5442339 w 5473700"/>
              <a:gd name="connsiteY8" fmla="*/ 3866 h 527050"/>
              <a:gd name="connsiteX9" fmla="*/ 5451122 w 5473700"/>
              <a:gd name="connsiteY9" fmla="*/ 8561 h 527050"/>
              <a:gd name="connsiteX10" fmla="*/ 5458821 w 5473700"/>
              <a:gd name="connsiteY10" fmla="*/ 14879 h 527050"/>
              <a:gd name="connsiteX11" fmla="*/ 5465137 w 5473700"/>
              <a:gd name="connsiteY11" fmla="*/ 22576 h 527050"/>
              <a:gd name="connsiteX12" fmla="*/ 5469832 w 5473700"/>
              <a:gd name="connsiteY12" fmla="*/ 31359 h 527050"/>
              <a:gd name="connsiteX13" fmla="*/ 5472723 w 5473700"/>
              <a:gd name="connsiteY13" fmla="*/ 40889 h 527050"/>
              <a:gd name="connsiteX14" fmla="*/ 5473700 w 5473700"/>
              <a:gd name="connsiteY14" fmla="*/ 50800 h 527050"/>
              <a:gd name="connsiteX15" fmla="*/ 5473700 w 5473700"/>
              <a:gd name="connsiteY15" fmla="*/ 527050 h 527050"/>
              <a:gd name="connsiteX16" fmla="*/ 0 w 5473700"/>
              <a:gd name="connsiteY16" fmla="*/ 527050 h 527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473700" h="527050">
                <a:moveTo>
                  <a:pt x="0" y="52705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5"/>
                  <a:pt x="7586" y="19641"/>
                  <a:pt x="11159" y="14879"/>
                </a:cubicBezTo>
                <a:cubicBezTo>
                  <a:pt x="14732" y="10115"/>
                  <a:pt x="18852" y="6444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0" y="1627"/>
                  <a:pt x="5439257" y="2590"/>
                  <a:pt x="5442339" y="3866"/>
                </a:cubicBezTo>
                <a:cubicBezTo>
                  <a:pt x="5445420" y="5143"/>
                  <a:pt x="5448348" y="6708"/>
                  <a:pt x="5451122" y="8561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7"/>
                  <a:pt x="5463284" y="19803"/>
                  <a:pt x="5465137" y="22576"/>
                </a:cubicBezTo>
                <a:cubicBezTo>
                  <a:pt x="5466991" y="25349"/>
                  <a:pt x="5468556" y="28277"/>
                  <a:pt x="5469832" y="31359"/>
                </a:cubicBezTo>
                <a:cubicBezTo>
                  <a:pt x="5471108" y="34441"/>
                  <a:pt x="5472072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527050"/>
                </a:lnTo>
                <a:lnTo>
                  <a:pt x="0" y="527050"/>
                </a:lnTo>
                <a:close/>
              </a:path>
            </a:pathLst>
          </a:custGeom>
          <a:solidFill>
            <a:srgbClr val="FFF7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6299200" y="6330950"/>
            <a:ext cx="5486400" cy="527050"/>
          </a:xfrm>
          <a:custGeom>
            <a:avLst/>
            <a:gdLst>
              <a:gd name="connsiteX0" fmla="*/ 0 w 5486400"/>
              <a:gd name="connsiteY0" fmla="*/ 0 h 527050"/>
              <a:gd name="connsiteX1" fmla="*/ 5486400 w 5486400"/>
              <a:gd name="connsiteY1" fmla="*/ 0 h 527050"/>
              <a:gd name="connsiteX2" fmla="*/ 5486400 w 5486400"/>
              <a:gd name="connsiteY2" fmla="*/ 527050 h 527050"/>
              <a:gd name="connsiteX3" fmla="*/ 0 w 5486400"/>
              <a:gd name="connsiteY3" fmla="*/ 527050 h 527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27050">
                <a:moveTo>
                  <a:pt x="0" y="0"/>
                </a:moveTo>
                <a:lnTo>
                  <a:pt x="5486400" y="0"/>
                </a:lnTo>
                <a:lnTo>
                  <a:pt x="5486400" y="527050"/>
                </a:lnTo>
                <a:lnTo>
                  <a:pt x="0" y="527050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TextBox 27"/>
          <p:cNvSpPr txBox="1"/>
          <p:nvPr/>
        </p:nvSpPr>
        <p:spPr>
          <a:xfrm>
            <a:off x="6477000" y="6523892"/>
            <a:ext cx="1082815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FF8C00"/>
                </a:solidFill>
                <a:latin typeface="FontAwesome6Free-Solid" pitchFamily="18" charset="0"/>
                <a:cs typeface="FontAwesome6Free-Solid" pitchFamily="18" charset="0"/>
              </a:rPr>
              <a:t></a:t>
            </a:r>
            <a:r>
              <a:rPr lang="en-US" altLang="zh-CN" sz="9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  Market Timing</a:t>
            </a:r>
          </a:p>
        </p:txBody>
      </p:sp>
      <p:sp>
        <p:nvSpPr>
          <p:cNvPr id="28" name="Freeform 28"/>
          <p:cNvSpPr/>
          <p:nvPr/>
        </p:nvSpPr>
        <p:spPr>
          <a:xfrm>
            <a:off x="0" y="660400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TextBox 29"/>
          <p:cNvSpPr txBox="1"/>
          <p:nvPr/>
        </p:nvSpPr>
        <p:spPr>
          <a:xfrm>
            <a:off x="406400" y="6704135"/>
            <a:ext cx="1099355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Sources: Grand View Research, AI Productivity Tools Market Report, 2024; The Business Research Company, Business Productivity Software Report, 2025; Microsoft News, AI Trends Report, 2025; Virtue Market Research, AI Productivity Tools Market, 2025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1555710" y="6704135"/>
            <a:ext cx="35765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4 / 12</a:t>
            </a:r>
          </a:p>
        </p:txBody>
      </p:sp>
      <p:sp>
        <p:nvSpPr>
          <p:cNvPr id="31" name="Freeform 31"/>
          <p:cNvSpPr/>
          <p:nvPr/>
        </p:nvSpPr>
        <p:spPr>
          <a:xfrm>
            <a:off x="6934200" y="4330700"/>
            <a:ext cx="4635500" cy="6350"/>
          </a:xfrm>
          <a:custGeom>
            <a:avLst/>
            <a:gdLst>
              <a:gd name="connsiteX0" fmla="*/ 0 w 4635500"/>
              <a:gd name="connsiteY0" fmla="*/ 3175 h 6350"/>
              <a:gd name="connsiteX1" fmla="*/ 4635500 w 46355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35500" h="6350">
                <a:moveTo>
                  <a:pt x="0" y="3175"/>
                </a:moveTo>
                <a:lnTo>
                  <a:pt x="46355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6934200" y="3810000"/>
            <a:ext cx="4635500" cy="6350"/>
          </a:xfrm>
          <a:custGeom>
            <a:avLst/>
            <a:gdLst>
              <a:gd name="connsiteX0" fmla="*/ 0 w 4635500"/>
              <a:gd name="connsiteY0" fmla="*/ 3175 h 6350"/>
              <a:gd name="connsiteX1" fmla="*/ 4635500 w 46355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35500" h="6350">
                <a:moveTo>
                  <a:pt x="0" y="3175"/>
                </a:moveTo>
                <a:lnTo>
                  <a:pt x="46355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6934200" y="3295650"/>
            <a:ext cx="4635500" cy="6350"/>
          </a:xfrm>
          <a:custGeom>
            <a:avLst/>
            <a:gdLst>
              <a:gd name="connsiteX0" fmla="*/ 0 w 4635500"/>
              <a:gd name="connsiteY0" fmla="*/ 3175 h 6350"/>
              <a:gd name="connsiteX1" fmla="*/ 4635500 w 46355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35500" h="6350">
                <a:moveTo>
                  <a:pt x="0" y="3175"/>
                </a:moveTo>
                <a:lnTo>
                  <a:pt x="46355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Freeform 34"/>
          <p:cNvSpPr/>
          <p:nvPr/>
        </p:nvSpPr>
        <p:spPr>
          <a:xfrm>
            <a:off x="6934200" y="2774950"/>
            <a:ext cx="4635500" cy="6350"/>
          </a:xfrm>
          <a:custGeom>
            <a:avLst/>
            <a:gdLst>
              <a:gd name="connsiteX0" fmla="*/ 0 w 4635500"/>
              <a:gd name="connsiteY0" fmla="*/ 3175 h 6350"/>
              <a:gd name="connsiteX1" fmla="*/ 4635500 w 46355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35500" h="6350">
                <a:moveTo>
                  <a:pt x="0" y="3175"/>
                </a:moveTo>
                <a:lnTo>
                  <a:pt x="46355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Freeform 35"/>
          <p:cNvSpPr/>
          <p:nvPr/>
        </p:nvSpPr>
        <p:spPr>
          <a:xfrm>
            <a:off x="6934200" y="2260600"/>
            <a:ext cx="4635500" cy="6350"/>
          </a:xfrm>
          <a:custGeom>
            <a:avLst/>
            <a:gdLst>
              <a:gd name="connsiteX0" fmla="*/ 0 w 4635500"/>
              <a:gd name="connsiteY0" fmla="*/ 3175 h 6350"/>
              <a:gd name="connsiteX1" fmla="*/ 4635500 w 46355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35500" h="6350">
                <a:moveTo>
                  <a:pt x="0" y="3175"/>
                </a:moveTo>
                <a:lnTo>
                  <a:pt x="46355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TextBox 36"/>
          <p:cNvSpPr txBox="1"/>
          <p:nvPr/>
        </p:nvSpPr>
        <p:spPr>
          <a:xfrm>
            <a:off x="9157097" y="4570535"/>
            <a:ext cx="32324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Year</a:t>
            </a:r>
          </a:p>
        </p:txBody>
      </p:sp>
      <p:sp>
        <p:nvSpPr>
          <p:cNvPr id="37" name="Freeform 37"/>
          <p:cNvSpPr/>
          <p:nvPr/>
        </p:nvSpPr>
        <p:spPr>
          <a:xfrm>
            <a:off x="6934200" y="4330700"/>
            <a:ext cx="4635500" cy="6350"/>
          </a:xfrm>
          <a:custGeom>
            <a:avLst/>
            <a:gdLst>
              <a:gd name="connsiteX0" fmla="*/ 0 w 4635500"/>
              <a:gd name="connsiteY0" fmla="*/ 3175 h 6350"/>
              <a:gd name="connsiteX1" fmla="*/ 4635500 w 46355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35500" h="6350">
                <a:moveTo>
                  <a:pt x="0" y="3175"/>
                </a:moveTo>
                <a:lnTo>
                  <a:pt x="46355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333333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TextBox 38"/>
          <p:cNvSpPr txBox="1"/>
          <p:nvPr/>
        </p:nvSpPr>
        <p:spPr>
          <a:xfrm rot="16200000">
            <a:off x="5975733" y="3184786"/>
            <a:ext cx="1228005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Market Size (Billions USD)</a:t>
            </a:r>
          </a:p>
        </p:txBody>
      </p:sp>
      <p:sp>
        <p:nvSpPr>
          <p:cNvPr id="39" name="Freeform 39"/>
          <p:cNvSpPr/>
          <p:nvPr/>
        </p:nvSpPr>
        <p:spPr>
          <a:xfrm>
            <a:off x="7265307" y="2449497"/>
            <a:ext cx="3973286" cy="1425782"/>
          </a:xfrm>
          <a:custGeom>
            <a:avLst/>
            <a:gdLst>
              <a:gd name="connsiteX0" fmla="*/ 0 w 3973286"/>
              <a:gd name="connsiteY0" fmla="*/ 1425782 h 1425782"/>
              <a:gd name="connsiteX1" fmla="*/ 662215 w 3973286"/>
              <a:gd name="connsiteY1" fmla="*/ 1301575 h 1425782"/>
              <a:gd name="connsiteX2" fmla="*/ 1324429 w 3973286"/>
              <a:gd name="connsiteY2" fmla="*/ 1146318 h 1425782"/>
              <a:gd name="connsiteX3" fmla="*/ 1986643 w 3973286"/>
              <a:gd name="connsiteY3" fmla="*/ 949658 h 1425782"/>
              <a:gd name="connsiteX4" fmla="*/ 2648857 w 3973286"/>
              <a:gd name="connsiteY4" fmla="*/ 701246 h 1425782"/>
              <a:gd name="connsiteX5" fmla="*/ 3311072 w 3973286"/>
              <a:gd name="connsiteY5" fmla="*/ 385556 h 1425782"/>
              <a:gd name="connsiteX6" fmla="*/ 3973286 w 3973286"/>
              <a:gd name="connsiteY6" fmla="*/ 0 h 142578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</a:cxnLst>
            <a:rect l="l" t="t" r="r" b="b"/>
            <a:pathLst>
              <a:path w="3973286" h="1425782">
                <a:moveTo>
                  <a:pt x="0" y="1425782"/>
                </a:moveTo>
                <a:lnTo>
                  <a:pt x="662215" y="1301575"/>
                </a:lnTo>
                <a:lnTo>
                  <a:pt x="1324429" y="1146318"/>
                </a:lnTo>
                <a:lnTo>
                  <a:pt x="1986643" y="949658"/>
                </a:lnTo>
                <a:lnTo>
                  <a:pt x="2648857" y="701246"/>
                </a:lnTo>
                <a:lnTo>
                  <a:pt x="3311072" y="385556"/>
                </a:lnTo>
                <a:lnTo>
                  <a:pt x="3973286" y="0"/>
                </a:lnTo>
              </a:path>
            </a:pathLst>
          </a:custGeom>
          <a:solidFill>
            <a:srgbClr val="000000">
              <a:alpha val="0"/>
            </a:srgbClr>
          </a:solidFill>
          <a:ln w="19050" cap="rnd">
            <a:solidFill>
              <a:srgbClr val="1B365D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7229476" y="3837178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9 w 76200"/>
              <a:gd name="connsiteY3" fmla="*/ 65040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099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59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0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0 h 76200"/>
              <a:gd name="connsiteX20" fmla="*/ 71096 w 76200"/>
              <a:gd name="connsiteY20" fmla="*/ 57149 h 76200"/>
              <a:gd name="connsiteX21" fmla="*/ 65041 w 76200"/>
              <a:gd name="connsiteY21" fmla="*/ 65040 h 76200"/>
              <a:gd name="connsiteX22" fmla="*/ 57150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9" y="65040"/>
                </a:cubicBezTo>
                <a:cubicBezTo>
                  <a:pt x="8794" y="62676"/>
                  <a:pt x="6776" y="60045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3"/>
                  <a:pt x="0" y="38099"/>
                </a:cubicBezTo>
                <a:cubicBezTo>
                  <a:pt x="0" y="34755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5" y="13523"/>
                  <a:pt x="11159" y="11159"/>
                </a:cubicBezTo>
                <a:cubicBezTo>
                  <a:pt x="13524" y="8794"/>
                  <a:pt x="16154" y="6776"/>
                  <a:pt x="19050" y="5104"/>
                </a:cubicBezTo>
                <a:cubicBezTo>
                  <a:pt x="21946" y="3432"/>
                  <a:pt x="25009" y="2163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3"/>
                  <a:pt x="54254" y="3432"/>
                  <a:pt x="57150" y="5104"/>
                </a:cubicBezTo>
                <a:cubicBezTo>
                  <a:pt x="60046" y="6776"/>
                  <a:pt x="62676" y="8794"/>
                  <a:pt x="65040" y="11159"/>
                </a:cubicBezTo>
                <a:cubicBezTo>
                  <a:pt x="67405" y="13523"/>
                  <a:pt x="69424" y="16154"/>
                  <a:pt x="71096" y="19050"/>
                </a:cubicBezTo>
                <a:cubicBezTo>
                  <a:pt x="72768" y="21946"/>
                  <a:pt x="74036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3"/>
                  <a:pt x="75767" y="44730"/>
                  <a:pt x="74902" y="47960"/>
                </a:cubicBezTo>
                <a:cubicBezTo>
                  <a:pt x="74037" y="51191"/>
                  <a:pt x="72768" y="54253"/>
                  <a:pt x="71096" y="57149"/>
                </a:cubicBezTo>
                <a:cubicBezTo>
                  <a:pt x="69424" y="60045"/>
                  <a:pt x="67405" y="62676"/>
                  <a:pt x="65041" y="65040"/>
                </a:cubicBezTo>
                <a:cubicBezTo>
                  <a:pt x="62677" y="67405"/>
                  <a:pt x="60046" y="69423"/>
                  <a:pt x="57150" y="71095"/>
                </a:cubicBezTo>
                <a:cubicBezTo>
                  <a:pt x="54254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Freeform 41"/>
          <p:cNvSpPr/>
          <p:nvPr/>
        </p:nvSpPr>
        <p:spPr>
          <a:xfrm>
            <a:off x="7229476" y="3837178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9 w 76200"/>
              <a:gd name="connsiteY3" fmla="*/ 65040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099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59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0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0 h 76200"/>
              <a:gd name="connsiteX20" fmla="*/ 71096 w 76200"/>
              <a:gd name="connsiteY20" fmla="*/ 57149 h 76200"/>
              <a:gd name="connsiteX21" fmla="*/ 65041 w 76200"/>
              <a:gd name="connsiteY21" fmla="*/ 65040 h 76200"/>
              <a:gd name="connsiteX22" fmla="*/ 57150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9" y="65040"/>
                </a:cubicBezTo>
                <a:cubicBezTo>
                  <a:pt x="8794" y="62676"/>
                  <a:pt x="6776" y="60045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3"/>
                  <a:pt x="0" y="38099"/>
                </a:cubicBezTo>
                <a:cubicBezTo>
                  <a:pt x="0" y="34755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5" y="13523"/>
                  <a:pt x="11159" y="11159"/>
                </a:cubicBezTo>
                <a:cubicBezTo>
                  <a:pt x="13524" y="8794"/>
                  <a:pt x="16154" y="6776"/>
                  <a:pt x="19050" y="5104"/>
                </a:cubicBezTo>
                <a:cubicBezTo>
                  <a:pt x="21946" y="3432"/>
                  <a:pt x="25009" y="2163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3"/>
                  <a:pt x="54254" y="3432"/>
                  <a:pt x="57150" y="5104"/>
                </a:cubicBezTo>
                <a:cubicBezTo>
                  <a:pt x="60046" y="6776"/>
                  <a:pt x="62676" y="8794"/>
                  <a:pt x="65040" y="11159"/>
                </a:cubicBezTo>
                <a:cubicBezTo>
                  <a:pt x="67405" y="13523"/>
                  <a:pt x="69424" y="16154"/>
                  <a:pt x="71096" y="19050"/>
                </a:cubicBezTo>
                <a:cubicBezTo>
                  <a:pt x="72768" y="21946"/>
                  <a:pt x="74036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3"/>
                  <a:pt x="75767" y="44730"/>
                  <a:pt x="74902" y="47960"/>
                </a:cubicBezTo>
                <a:cubicBezTo>
                  <a:pt x="74037" y="51191"/>
                  <a:pt x="72768" y="54253"/>
                  <a:pt x="71096" y="57149"/>
                </a:cubicBezTo>
                <a:cubicBezTo>
                  <a:pt x="69424" y="60045"/>
                  <a:pt x="67405" y="62676"/>
                  <a:pt x="65041" y="65040"/>
                </a:cubicBezTo>
                <a:cubicBezTo>
                  <a:pt x="62677" y="67405"/>
                  <a:pt x="60046" y="69423"/>
                  <a:pt x="57150" y="71095"/>
                </a:cubicBezTo>
                <a:cubicBezTo>
                  <a:pt x="54254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2" name="Freeform 42"/>
          <p:cNvSpPr/>
          <p:nvPr/>
        </p:nvSpPr>
        <p:spPr>
          <a:xfrm>
            <a:off x="7889876" y="3712972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9 w 76200"/>
              <a:gd name="connsiteY3" fmla="*/ 65040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59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0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0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9" y="65040"/>
                </a:cubicBezTo>
                <a:cubicBezTo>
                  <a:pt x="8794" y="62676"/>
                  <a:pt x="6776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5" y="13524"/>
                  <a:pt x="11159" y="11159"/>
                </a:cubicBezTo>
                <a:cubicBezTo>
                  <a:pt x="13524" y="8795"/>
                  <a:pt x="16154" y="6776"/>
                  <a:pt x="19050" y="5104"/>
                </a:cubicBezTo>
                <a:cubicBezTo>
                  <a:pt x="21946" y="3433"/>
                  <a:pt x="25009" y="2164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4"/>
                  <a:pt x="54254" y="3433"/>
                  <a:pt x="57150" y="5104"/>
                </a:cubicBezTo>
                <a:cubicBezTo>
                  <a:pt x="60046" y="6776"/>
                  <a:pt x="62676" y="8794"/>
                  <a:pt x="65040" y="11159"/>
                </a:cubicBezTo>
                <a:cubicBezTo>
                  <a:pt x="67405" y="13524"/>
                  <a:pt x="69424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5" y="62676"/>
                  <a:pt x="65041" y="65041"/>
                </a:cubicBezTo>
                <a:cubicBezTo>
                  <a:pt x="62676" y="67405"/>
                  <a:pt x="60046" y="69423"/>
                  <a:pt x="57150" y="71095"/>
                </a:cubicBezTo>
                <a:cubicBezTo>
                  <a:pt x="54254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Freeform 43"/>
          <p:cNvSpPr/>
          <p:nvPr/>
        </p:nvSpPr>
        <p:spPr>
          <a:xfrm>
            <a:off x="7889876" y="3712972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9 w 76200"/>
              <a:gd name="connsiteY3" fmla="*/ 65040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59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0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0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9" y="65040"/>
                </a:cubicBezTo>
                <a:cubicBezTo>
                  <a:pt x="8794" y="62676"/>
                  <a:pt x="6776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5" y="13524"/>
                  <a:pt x="11159" y="11159"/>
                </a:cubicBezTo>
                <a:cubicBezTo>
                  <a:pt x="13524" y="8795"/>
                  <a:pt x="16154" y="6776"/>
                  <a:pt x="19050" y="5104"/>
                </a:cubicBezTo>
                <a:cubicBezTo>
                  <a:pt x="21946" y="3433"/>
                  <a:pt x="25009" y="2164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4"/>
                  <a:pt x="54254" y="3433"/>
                  <a:pt x="57150" y="5104"/>
                </a:cubicBezTo>
                <a:cubicBezTo>
                  <a:pt x="60046" y="6776"/>
                  <a:pt x="62676" y="8794"/>
                  <a:pt x="65040" y="11159"/>
                </a:cubicBezTo>
                <a:cubicBezTo>
                  <a:pt x="67405" y="13524"/>
                  <a:pt x="69424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5" y="62676"/>
                  <a:pt x="65041" y="65041"/>
                </a:cubicBezTo>
                <a:cubicBezTo>
                  <a:pt x="62676" y="67405"/>
                  <a:pt x="60046" y="69423"/>
                  <a:pt x="57150" y="71095"/>
                </a:cubicBezTo>
                <a:cubicBezTo>
                  <a:pt x="54254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8550276" y="3557715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9 w 76200"/>
              <a:gd name="connsiteY3" fmla="*/ 65040 h 76200"/>
              <a:gd name="connsiteX4" fmla="*/ 5104 w 76200"/>
              <a:gd name="connsiteY4" fmla="*/ 57149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60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1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1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9" y="65040"/>
                </a:cubicBezTo>
                <a:cubicBezTo>
                  <a:pt x="8794" y="62676"/>
                  <a:pt x="6776" y="60045"/>
                  <a:pt x="5104" y="57149"/>
                </a:cubicBezTo>
                <a:cubicBezTo>
                  <a:pt x="3432" y="54253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4" y="25009"/>
                  <a:pt x="3433" y="21946"/>
                  <a:pt x="5104" y="19050"/>
                </a:cubicBezTo>
                <a:cubicBezTo>
                  <a:pt x="6777" y="16154"/>
                  <a:pt x="8795" y="13524"/>
                  <a:pt x="11160" y="11159"/>
                </a:cubicBezTo>
                <a:cubicBezTo>
                  <a:pt x="13524" y="8794"/>
                  <a:pt x="16154" y="6776"/>
                  <a:pt x="19050" y="5104"/>
                </a:cubicBezTo>
                <a:cubicBezTo>
                  <a:pt x="21946" y="3432"/>
                  <a:pt x="25009" y="2163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3"/>
                  <a:pt x="54254" y="3432"/>
                  <a:pt x="57150" y="5104"/>
                </a:cubicBezTo>
                <a:cubicBezTo>
                  <a:pt x="60046" y="6776"/>
                  <a:pt x="62676" y="8795"/>
                  <a:pt x="65041" y="11159"/>
                </a:cubicBezTo>
                <a:cubicBezTo>
                  <a:pt x="67405" y="13524"/>
                  <a:pt x="69424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6" y="62676"/>
                  <a:pt x="65041" y="65041"/>
                </a:cubicBezTo>
                <a:cubicBezTo>
                  <a:pt x="62677" y="67405"/>
                  <a:pt x="60047" y="69423"/>
                  <a:pt x="57151" y="71095"/>
                </a:cubicBezTo>
                <a:cubicBezTo>
                  <a:pt x="54255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8550276" y="3557715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9 w 76200"/>
              <a:gd name="connsiteY3" fmla="*/ 65040 h 76200"/>
              <a:gd name="connsiteX4" fmla="*/ 5104 w 76200"/>
              <a:gd name="connsiteY4" fmla="*/ 57149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60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1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1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9" y="65040"/>
                </a:cubicBezTo>
                <a:cubicBezTo>
                  <a:pt x="8794" y="62676"/>
                  <a:pt x="6776" y="60045"/>
                  <a:pt x="5104" y="57149"/>
                </a:cubicBezTo>
                <a:cubicBezTo>
                  <a:pt x="3432" y="54253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4" y="25009"/>
                  <a:pt x="3433" y="21946"/>
                  <a:pt x="5104" y="19050"/>
                </a:cubicBezTo>
                <a:cubicBezTo>
                  <a:pt x="6777" y="16154"/>
                  <a:pt x="8795" y="13524"/>
                  <a:pt x="11160" y="11159"/>
                </a:cubicBezTo>
                <a:cubicBezTo>
                  <a:pt x="13524" y="8794"/>
                  <a:pt x="16154" y="6776"/>
                  <a:pt x="19050" y="5104"/>
                </a:cubicBezTo>
                <a:cubicBezTo>
                  <a:pt x="21946" y="3432"/>
                  <a:pt x="25009" y="2163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3"/>
                  <a:pt x="54254" y="3432"/>
                  <a:pt x="57150" y="5104"/>
                </a:cubicBezTo>
                <a:cubicBezTo>
                  <a:pt x="60046" y="6776"/>
                  <a:pt x="62676" y="8795"/>
                  <a:pt x="65041" y="11159"/>
                </a:cubicBezTo>
                <a:cubicBezTo>
                  <a:pt x="67405" y="13524"/>
                  <a:pt x="69424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6" y="62676"/>
                  <a:pt x="65041" y="65041"/>
                </a:cubicBezTo>
                <a:cubicBezTo>
                  <a:pt x="62677" y="67405"/>
                  <a:pt x="60047" y="69423"/>
                  <a:pt x="57151" y="71095"/>
                </a:cubicBezTo>
                <a:cubicBezTo>
                  <a:pt x="54255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9217026" y="3361055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8 w 76200"/>
              <a:gd name="connsiteY3" fmla="*/ 65041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60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1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1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8" y="65041"/>
                </a:cubicBezTo>
                <a:cubicBezTo>
                  <a:pt x="8794" y="62676"/>
                  <a:pt x="6776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4" y="25009"/>
                  <a:pt x="3433" y="21946"/>
                  <a:pt x="5104" y="19050"/>
                </a:cubicBezTo>
                <a:cubicBezTo>
                  <a:pt x="6777" y="16154"/>
                  <a:pt x="8795" y="13524"/>
                  <a:pt x="11160" y="11159"/>
                </a:cubicBezTo>
                <a:cubicBezTo>
                  <a:pt x="13524" y="8794"/>
                  <a:pt x="16154" y="6776"/>
                  <a:pt x="19050" y="5104"/>
                </a:cubicBezTo>
                <a:cubicBezTo>
                  <a:pt x="21946" y="3432"/>
                  <a:pt x="25009" y="2164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4"/>
                  <a:pt x="54254" y="3432"/>
                  <a:pt x="57150" y="5104"/>
                </a:cubicBezTo>
                <a:cubicBezTo>
                  <a:pt x="60046" y="6776"/>
                  <a:pt x="62676" y="8795"/>
                  <a:pt x="65041" y="11159"/>
                </a:cubicBezTo>
                <a:cubicBezTo>
                  <a:pt x="67405" y="13524"/>
                  <a:pt x="69423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6" y="62676"/>
                  <a:pt x="65041" y="65041"/>
                </a:cubicBezTo>
                <a:cubicBezTo>
                  <a:pt x="62677" y="67405"/>
                  <a:pt x="60047" y="69423"/>
                  <a:pt x="57151" y="71095"/>
                </a:cubicBezTo>
                <a:cubicBezTo>
                  <a:pt x="54255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9217026" y="3361055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9 w 76200"/>
              <a:gd name="connsiteY1" fmla="*/ 74902 h 76200"/>
              <a:gd name="connsiteX2" fmla="*/ 19049 w 76200"/>
              <a:gd name="connsiteY2" fmla="*/ 71095 h 76200"/>
              <a:gd name="connsiteX3" fmla="*/ 11158 w 76200"/>
              <a:gd name="connsiteY3" fmla="*/ 65041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60 w 76200"/>
              <a:gd name="connsiteY9" fmla="*/ 11159 h 76200"/>
              <a:gd name="connsiteX10" fmla="*/ 19050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0 w 76200"/>
              <a:gd name="connsiteY14" fmla="*/ 5104 h 76200"/>
              <a:gd name="connsiteX15" fmla="*/ 65041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1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9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8" y="65041"/>
                </a:cubicBezTo>
                <a:cubicBezTo>
                  <a:pt x="8794" y="62676"/>
                  <a:pt x="6776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4" y="25009"/>
                  <a:pt x="3433" y="21946"/>
                  <a:pt x="5104" y="19050"/>
                </a:cubicBezTo>
                <a:cubicBezTo>
                  <a:pt x="6777" y="16154"/>
                  <a:pt x="8795" y="13524"/>
                  <a:pt x="11160" y="11159"/>
                </a:cubicBezTo>
                <a:cubicBezTo>
                  <a:pt x="13524" y="8794"/>
                  <a:pt x="16154" y="6776"/>
                  <a:pt x="19050" y="5104"/>
                </a:cubicBezTo>
                <a:cubicBezTo>
                  <a:pt x="21946" y="3432"/>
                  <a:pt x="25009" y="2164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4" y="0"/>
                  <a:pt x="44731" y="433"/>
                  <a:pt x="47961" y="1298"/>
                </a:cubicBezTo>
                <a:cubicBezTo>
                  <a:pt x="51191" y="2164"/>
                  <a:pt x="54254" y="3432"/>
                  <a:pt x="57150" y="5104"/>
                </a:cubicBezTo>
                <a:cubicBezTo>
                  <a:pt x="60046" y="6776"/>
                  <a:pt x="62676" y="8795"/>
                  <a:pt x="65041" y="11159"/>
                </a:cubicBezTo>
                <a:cubicBezTo>
                  <a:pt x="67405" y="13524"/>
                  <a:pt x="69423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0" y="34756"/>
                  <a:pt x="76200" y="38100"/>
                </a:cubicBezTo>
                <a:cubicBezTo>
                  <a:pt x="76200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6" y="62676"/>
                  <a:pt x="65041" y="65041"/>
                </a:cubicBezTo>
                <a:cubicBezTo>
                  <a:pt x="62677" y="67405"/>
                  <a:pt x="60047" y="69423"/>
                  <a:pt x="57151" y="71095"/>
                </a:cubicBezTo>
                <a:cubicBezTo>
                  <a:pt x="54255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9877425" y="3112643"/>
            <a:ext cx="76201" cy="76200"/>
          </a:xfrm>
          <a:custGeom>
            <a:avLst/>
            <a:gdLst>
              <a:gd name="connsiteX0" fmla="*/ 38100 w 76201"/>
              <a:gd name="connsiteY0" fmla="*/ 76200 h 76200"/>
              <a:gd name="connsiteX1" fmla="*/ 28239 w 76201"/>
              <a:gd name="connsiteY1" fmla="*/ 74902 h 76200"/>
              <a:gd name="connsiteX2" fmla="*/ 19050 w 76201"/>
              <a:gd name="connsiteY2" fmla="*/ 71095 h 76200"/>
              <a:gd name="connsiteX3" fmla="*/ 11159 w 76201"/>
              <a:gd name="connsiteY3" fmla="*/ 65041 h 76200"/>
              <a:gd name="connsiteX4" fmla="*/ 5105 w 76201"/>
              <a:gd name="connsiteY4" fmla="*/ 57150 h 76200"/>
              <a:gd name="connsiteX5" fmla="*/ 1298 w 76201"/>
              <a:gd name="connsiteY5" fmla="*/ 47961 h 76200"/>
              <a:gd name="connsiteX6" fmla="*/ 0 w 76201"/>
              <a:gd name="connsiteY6" fmla="*/ 38100 h 76200"/>
              <a:gd name="connsiteX7" fmla="*/ 1298 w 76201"/>
              <a:gd name="connsiteY7" fmla="*/ 28239 h 76200"/>
              <a:gd name="connsiteX8" fmla="*/ 5105 w 76201"/>
              <a:gd name="connsiteY8" fmla="*/ 19050 h 76200"/>
              <a:gd name="connsiteX9" fmla="*/ 11160 w 76201"/>
              <a:gd name="connsiteY9" fmla="*/ 11159 h 76200"/>
              <a:gd name="connsiteX10" fmla="*/ 19051 w 76201"/>
              <a:gd name="connsiteY10" fmla="*/ 5104 h 76200"/>
              <a:gd name="connsiteX11" fmla="*/ 28240 w 76201"/>
              <a:gd name="connsiteY11" fmla="*/ 1298 h 76200"/>
              <a:gd name="connsiteX12" fmla="*/ 38101 w 76201"/>
              <a:gd name="connsiteY12" fmla="*/ 0 h 76200"/>
              <a:gd name="connsiteX13" fmla="*/ 47961 w 76201"/>
              <a:gd name="connsiteY13" fmla="*/ 1298 h 76200"/>
              <a:gd name="connsiteX14" fmla="*/ 57150 w 76201"/>
              <a:gd name="connsiteY14" fmla="*/ 5104 h 76200"/>
              <a:gd name="connsiteX15" fmla="*/ 65041 w 76201"/>
              <a:gd name="connsiteY15" fmla="*/ 11159 h 76200"/>
              <a:gd name="connsiteX16" fmla="*/ 71096 w 76201"/>
              <a:gd name="connsiteY16" fmla="*/ 19050 h 76200"/>
              <a:gd name="connsiteX17" fmla="*/ 74902 w 76201"/>
              <a:gd name="connsiteY17" fmla="*/ 28239 h 76200"/>
              <a:gd name="connsiteX18" fmla="*/ 76201 w 76201"/>
              <a:gd name="connsiteY18" fmla="*/ 38100 h 76200"/>
              <a:gd name="connsiteX19" fmla="*/ 74902 w 76201"/>
              <a:gd name="connsiteY19" fmla="*/ 47961 h 76200"/>
              <a:gd name="connsiteX20" fmla="*/ 71096 w 76201"/>
              <a:gd name="connsiteY20" fmla="*/ 57150 h 76200"/>
              <a:gd name="connsiteX21" fmla="*/ 65042 w 76201"/>
              <a:gd name="connsiteY21" fmla="*/ 65040 h 76200"/>
              <a:gd name="connsiteX22" fmla="*/ 57152 w 76201"/>
              <a:gd name="connsiteY22" fmla="*/ 71095 h 76200"/>
              <a:gd name="connsiteX23" fmla="*/ 47962 w 76201"/>
              <a:gd name="connsiteY23" fmla="*/ 74902 h 76200"/>
              <a:gd name="connsiteX24" fmla="*/ 38102 w 76201"/>
              <a:gd name="connsiteY24" fmla="*/ 76200 h 76200"/>
              <a:gd name="connsiteX25" fmla="*/ 38100 w 76201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1" h="76200">
                <a:moveTo>
                  <a:pt x="38100" y="76200"/>
                </a:moveTo>
                <a:cubicBezTo>
                  <a:pt x="34756" y="76200"/>
                  <a:pt x="31469" y="75767"/>
                  <a:pt x="28239" y="74902"/>
                </a:cubicBezTo>
                <a:cubicBezTo>
                  <a:pt x="25009" y="74036"/>
                  <a:pt x="21946" y="72767"/>
                  <a:pt x="19050" y="71095"/>
                </a:cubicBezTo>
                <a:cubicBezTo>
                  <a:pt x="16154" y="69423"/>
                  <a:pt x="13524" y="67405"/>
                  <a:pt x="11159" y="65041"/>
                </a:cubicBezTo>
                <a:cubicBezTo>
                  <a:pt x="8795" y="62676"/>
                  <a:pt x="6776" y="60046"/>
                  <a:pt x="5105" y="57150"/>
                </a:cubicBezTo>
                <a:cubicBezTo>
                  <a:pt x="3432" y="54254"/>
                  <a:pt x="2164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4" y="25009"/>
                  <a:pt x="3432" y="21946"/>
                  <a:pt x="5105" y="19050"/>
                </a:cubicBezTo>
                <a:cubicBezTo>
                  <a:pt x="6777" y="16154"/>
                  <a:pt x="8795" y="13524"/>
                  <a:pt x="11160" y="11159"/>
                </a:cubicBezTo>
                <a:cubicBezTo>
                  <a:pt x="13525" y="8795"/>
                  <a:pt x="16155" y="6776"/>
                  <a:pt x="19051" y="5104"/>
                </a:cubicBezTo>
                <a:cubicBezTo>
                  <a:pt x="21947" y="3432"/>
                  <a:pt x="25009" y="2164"/>
                  <a:pt x="28240" y="1298"/>
                </a:cubicBezTo>
                <a:cubicBezTo>
                  <a:pt x="31469" y="433"/>
                  <a:pt x="34757" y="0"/>
                  <a:pt x="38101" y="0"/>
                </a:cubicBezTo>
                <a:cubicBezTo>
                  <a:pt x="41445" y="0"/>
                  <a:pt x="44731" y="433"/>
                  <a:pt x="47961" y="1298"/>
                </a:cubicBezTo>
                <a:cubicBezTo>
                  <a:pt x="51191" y="2164"/>
                  <a:pt x="54254" y="3432"/>
                  <a:pt x="57150" y="5104"/>
                </a:cubicBezTo>
                <a:cubicBezTo>
                  <a:pt x="60046" y="6776"/>
                  <a:pt x="62677" y="8794"/>
                  <a:pt x="65041" y="11159"/>
                </a:cubicBezTo>
                <a:cubicBezTo>
                  <a:pt x="67406" y="13524"/>
                  <a:pt x="69424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1" y="34756"/>
                  <a:pt x="76201" y="38100"/>
                </a:cubicBezTo>
                <a:cubicBezTo>
                  <a:pt x="76201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7" y="62676"/>
                  <a:pt x="65042" y="65040"/>
                </a:cubicBezTo>
                <a:cubicBezTo>
                  <a:pt x="62678" y="67405"/>
                  <a:pt x="60047" y="69423"/>
                  <a:pt x="57152" y="71095"/>
                </a:cubicBezTo>
                <a:cubicBezTo>
                  <a:pt x="54256" y="72767"/>
                  <a:pt x="51192" y="74036"/>
                  <a:pt x="47962" y="74902"/>
                </a:cubicBezTo>
                <a:cubicBezTo>
                  <a:pt x="44732" y="75767"/>
                  <a:pt x="41446" y="76200"/>
                  <a:pt x="38102" y="76200"/>
                </a:cubicBezTo>
                <a:lnTo>
                  <a:pt x="38100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9877425" y="3112643"/>
            <a:ext cx="76201" cy="76200"/>
          </a:xfrm>
          <a:custGeom>
            <a:avLst/>
            <a:gdLst>
              <a:gd name="connsiteX0" fmla="*/ 38100 w 76201"/>
              <a:gd name="connsiteY0" fmla="*/ 76200 h 76200"/>
              <a:gd name="connsiteX1" fmla="*/ 28239 w 76201"/>
              <a:gd name="connsiteY1" fmla="*/ 74902 h 76200"/>
              <a:gd name="connsiteX2" fmla="*/ 19050 w 76201"/>
              <a:gd name="connsiteY2" fmla="*/ 71095 h 76200"/>
              <a:gd name="connsiteX3" fmla="*/ 11159 w 76201"/>
              <a:gd name="connsiteY3" fmla="*/ 65041 h 76200"/>
              <a:gd name="connsiteX4" fmla="*/ 5105 w 76201"/>
              <a:gd name="connsiteY4" fmla="*/ 57150 h 76200"/>
              <a:gd name="connsiteX5" fmla="*/ 1298 w 76201"/>
              <a:gd name="connsiteY5" fmla="*/ 47961 h 76200"/>
              <a:gd name="connsiteX6" fmla="*/ 0 w 76201"/>
              <a:gd name="connsiteY6" fmla="*/ 38100 h 76200"/>
              <a:gd name="connsiteX7" fmla="*/ 1298 w 76201"/>
              <a:gd name="connsiteY7" fmla="*/ 28239 h 76200"/>
              <a:gd name="connsiteX8" fmla="*/ 5105 w 76201"/>
              <a:gd name="connsiteY8" fmla="*/ 19050 h 76200"/>
              <a:gd name="connsiteX9" fmla="*/ 11160 w 76201"/>
              <a:gd name="connsiteY9" fmla="*/ 11159 h 76200"/>
              <a:gd name="connsiteX10" fmla="*/ 19051 w 76201"/>
              <a:gd name="connsiteY10" fmla="*/ 5104 h 76200"/>
              <a:gd name="connsiteX11" fmla="*/ 28240 w 76201"/>
              <a:gd name="connsiteY11" fmla="*/ 1298 h 76200"/>
              <a:gd name="connsiteX12" fmla="*/ 38101 w 76201"/>
              <a:gd name="connsiteY12" fmla="*/ 0 h 76200"/>
              <a:gd name="connsiteX13" fmla="*/ 47961 w 76201"/>
              <a:gd name="connsiteY13" fmla="*/ 1298 h 76200"/>
              <a:gd name="connsiteX14" fmla="*/ 57150 w 76201"/>
              <a:gd name="connsiteY14" fmla="*/ 5104 h 76200"/>
              <a:gd name="connsiteX15" fmla="*/ 65041 w 76201"/>
              <a:gd name="connsiteY15" fmla="*/ 11159 h 76200"/>
              <a:gd name="connsiteX16" fmla="*/ 71096 w 76201"/>
              <a:gd name="connsiteY16" fmla="*/ 19050 h 76200"/>
              <a:gd name="connsiteX17" fmla="*/ 74902 w 76201"/>
              <a:gd name="connsiteY17" fmla="*/ 28239 h 76200"/>
              <a:gd name="connsiteX18" fmla="*/ 76201 w 76201"/>
              <a:gd name="connsiteY18" fmla="*/ 38100 h 76200"/>
              <a:gd name="connsiteX19" fmla="*/ 74902 w 76201"/>
              <a:gd name="connsiteY19" fmla="*/ 47961 h 76200"/>
              <a:gd name="connsiteX20" fmla="*/ 71096 w 76201"/>
              <a:gd name="connsiteY20" fmla="*/ 57150 h 76200"/>
              <a:gd name="connsiteX21" fmla="*/ 65042 w 76201"/>
              <a:gd name="connsiteY21" fmla="*/ 65040 h 76200"/>
              <a:gd name="connsiteX22" fmla="*/ 57152 w 76201"/>
              <a:gd name="connsiteY22" fmla="*/ 71095 h 76200"/>
              <a:gd name="connsiteX23" fmla="*/ 47962 w 76201"/>
              <a:gd name="connsiteY23" fmla="*/ 74902 h 76200"/>
              <a:gd name="connsiteX24" fmla="*/ 38102 w 76201"/>
              <a:gd name="connsiteY24" fmla="*/ 76200 h 76200"/>
              <a:gd name="connsiteX25" fmla="*/ 38100 w 76201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1" h="76200">
                <a:moveTo>
                  <a:pt x="38100" y="76200"/>
                </a:moveTo>
                <a:cubicBezTo>
                  <a:pt x="34756" y="76200"/>
                  <a:pt x="31469" y="75767"/>
                  <a:pt x="28239" y="74902"/>
                </a:cubicBezTo>
                <a:cubicBezTo>
                  <a:pt x="25009" y="74036"/>
                  <a:pt x="21946" y="72767"/>
                  <a:pt x="19050" y="71095"/>
                </a:cubicBezTo>
                <a:cubicBezTo>
                  <a:pt x="16154" y="69423"/>
                  <a:pt x="13524" y="67405"/>
                  <a:pt x="11159" y="65041"/>
                </a:cubicBezTo>
                <a:cubicBezTo>
                  <a:pt x="8795" y="62676"/>
                  <a:pt x="6776" y="60046"/>
                  <a:pt x="5105" y="57150"/>
                </a:cubicBezTo>
                <a:cubicBezTo>
                  <a:pt x="3432" y="54254"/>
                  <a:pt x="2164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4" y="25009"/>
                  <a:pt x="3432" y="21946"/>
                  <a:pt x="5105" y="19050"/>
                </a:cubicBezTo>
                <a:cubicBezTo>
                  <a:pt x="6777" y="16154"/>
                  <a:pt x="8795" y="13524"/>
                  <a:pt x="11160" y="11159"/>
                </a:cubicBezTo>
                <a:cubicBezTo>
                  <a:pt x="13525" y="8795"/>
                  <a:pt x="16155" y="6776"/>
                  <a:pt x="19051" y="5104"/>
                </a:cubicBezTo>
                <a:cubicBezTo>
                  <a:pt x="21947" y="3432"/>
                  <a:pt x="25009" y="2164"/>
                  <a:pt x="28240" y="1298"/>
                </a:cubicBezTo>
                <a:cubicBezTo>
                  <a:pt x="31469" y="433"/>
                  <a:pt x="34757" y="0"/>
                  <a:pt x="38101" y="0"/>
                </a:cubicBezTo>
                <a:cubicBezTo>
                  <a:pt x="41445" y="0"/>
                  <a:pt x="44731" y="433"/>
                  <a:pt x="47961" y="1298"/>
                </a:cubicBezTo>
                <a:cubicBezTo>
                  <a:pt x="51191" y="2164"/>
                  <a:pt x="54254" y="3432"/>
                  <a:pt x="57150" y="5104"/>
                </a:cubicBezTo>
                <a:cubicBezTo>
                  <a:pt x="60046" y="6776"/>
                  <a:pt x="62677" y="8794"/>
                  <a:pt x="65041" y="11159"/>
                </a:cubicBezTo>
                <a:cubicBezTo>
                  <a:pt x="67406" y="13524"/>
                  <a:pt x="69424" y="16154"/>
                  <a:pt x="71096" y="19050"/>
                </a:cubicBezTo>
                <a:cubicBezTo>
                  <a:pt x="72768" y="21946"/>
                  <a:pt x="74037" y="25009"/>
                  <a:pt x="74902" y="28239"/>
                </a:cubicBezTo>
                <a:cubicBezTo>
                  <a:pt x="75767" y="31469"/>
                  <a:pt x="76201" y="34756"/>
                  <a:pt x="76201" y="38100"/>
                </a:cubicBezTo>
                <a:cubicBezTo>
                  <a:pt x="76201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7" y="62676"/>
                  <a:pt x="65042" y="65040"/>
                </a:cubicBezTo>
                <a:cubicBezTo>
                  <a:pt x="62678" y="67405"/>
                  <a:pt x="60047" y="69423"/>
                  <a:pt x="57152" y="71095"/>
                </a:cubicBezTo>
                <a:cubicBezTo>
                  <a:pt x="54256" y="72767"/>
                  <a:pt x="51192" y="74036"/>
                  <a:pt x="47962" y="74902"/>
                </a:cubicBezTo>
                <a:cubicBezTo>
                  <a:pt x="44732" y="75767"/>
                  <a:pt x="41446" y="76200"/>
                  <a:pt x="38102" y="76200"/>
                </a:cubicBezTo>
                <a:lnTo>
                  <a:pt x="38100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10537826" y="2796953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8 w 76200"/>
              <a:gd name="connsiteY1" fmla="*/ 74902 h 76200"/>
              <a:gd name="connsiteX2" fmla="*/ 19049 w 76200"/>
              <a:gd name="connsiteY2" fmla="*/ 71095 h 76200"/>
              <a:gd name="connsiteX3" fmla="*/ 11158 w 76200"/>
              <a:gd name="connsiteY3" fmla="*/ 65040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59 w 76200"/>
              <a:gd name="connsiteY9" fmla="*/ 11159 h 76200"/>
              <a:gd name="connsiteX10" fmla="*/ 19049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1 w 76200"/>
              <a:gd name="connsiteY14" fmla="*/ 5104 h 76200"/>
              <a:gd name="connsiteX15" fmla="*/ 65041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1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8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8" y="65040"/>
                </a:cubicBezTo>
                <a:cubicBezTo>
                  <a:pt x="8794" y="62676"/>
                  <a:pt x="6776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4" y="13524"/>
                  <a:pt x="11159" y="11159"/>
                </a:cubicBezTo>
                <a:cubicBezTo>
                  <a:pt x="13524" y="8794"/>
                  <a:pt x="16153" y="6776"/>
                  <a:pt x="19049" y="5104"/>
                </a:cubicBezTo>
                <a:cubicBezTo>
                  <a:pt x="21946" y="3432"/>
                  <a:pt x="25009" y="2163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3" y="0"/>
                  <a:pt x="44731" y="433"/>
                  <a:pt x="47961" y="1298"/>
                </a:cubicBezTo>
                <a:cubicBezTo>
                  <a:pt x="51191" y="2163"/>
                  <a:pt x="54254" y="3432"/>
                  <a:pt x="57151" y="5104"/>
                </a:cubicBezTo>
                <a:cubicBezTo>
                  <a:pt x="60047" y="6776"/>
                  <a:pt x="62676" y="8794"/>
                  <a:pt x="65041" y="11159"/>
                </a:cubicBezTo>
                <a:cubicBezTo>
                  <a:pt x="67406" y="13524"/>
                  <a:pt x="69424" y="16154"/>
                  <a:pt x="71096" y="19050"/>
                </a:cubicBezTo>
                <a:cubicBezTo>
                  <a:pt x="72767" y="21946"/>
                  <a:pt x="74036" y="25009"/>
                  <a:pt x="74902" y="28239"/>
                </a:cubicBezTo>
                <a:cubicBezTo>
                  <a:pt x="75767" y="31469"/>
                  <a:pt x="76199" y="34756"/>
                  <a:pt x="76200" y="38100"/>
                </a:cubicBezTo>
                <a:cubicBezTo>
                  <a:pt x="76199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6" y="62676"/>
                  <a:pt x="65041" y="65041"/>
                </a:cubicBezTo>
                <a:cubicBezTo>
                  <a:pt x="62676" y="67405"/>
                  <a:pt x="60047" y="69423"/>
                  <a:pt x="57151" y="71095"/>
                </a:cubicBezTo>
                <a:cubicBezTo>
                  <a:pt x="54255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10537826" y="2796953"/>
            <a:ext cx="76200" cy="76200"/>
          </a:xfrm>
          <a:custGeom>
            <a:avLst/>
            <a:gdLst>
              <a:gd name="connsiteX0" fmla="*/ 38099 w 76200"/>
              <a:gd name="connsiteY0" fmla="*/ 76200 h 76200"/>
              <a:gd name="connsiteX1" fmla="*/ 28238 w 76200"/>
              <a:gd name="connsiteY1" fmla="*/ 74902 h 76200"/>
              <a:gd name="connsiteX2" fmla="*/ 19049 w 76200"/>
              <a:gd name="connsiteY2" fmla="*/ 71095 h 76200"/>
              <a:gd name="connsiteX3" fmla="*/ 11158 w 76200"/>
              <a:gd name="connsiteY3" fmla="*/ 65040 h 76200"/>
              <a:gd name="connsiteX4" fmla="*/ 5104 w 76200"/>
              <a:gd name="connsiteY4" fmla="*/ 57150 h 76200"/>
              <a:gd name="connsiteX5" fmla="*/ 1298 w 76200"/>
              <a:gd name="connsiteY5" fmla="*/ 47961 h 76200"/>
              <a:gd name="connsiteX6" fmla="*/ 0 w 76200"/>
              <a:gd name="connsiteY6" fmla="*/ 38100 h 76200"/>
              <a:gd name="connsiteX7" fmla="*/ 1298 w 76200"/>
              <a:gd name="connsiteY7" fmla="*/ 28239 h 76200"/>
              <a:gd name="connsiteX8" fmla="*/ 5104 w 76200"/>
              <a:gd name="connsiteY8" fmla="*/ 19050 h 76200"/>
              <a:gd name="connsiteX9" fmla="*/ 11159 w 76200"/>
              <a:gd name="connsiteY9" fmla="*/ 11159 h 76200"/>
              <a:gd name="connsiteX10" fmla="*/ 19049 w 76200"/>
              <a:gd name="connsiteY10" fmla="*/ 5104 h 76200"/>
              <a:gd name="connsiteX11" fmla="*/ 28239 w 76200"/>
              <a:gd name="connsiteY11" fmla="*/ 1298 h 76200"/>
              <a:gd name="connsiteX12" fmla="*/ 38100 w 76200"/>
              <a:gd name="connsiteY12" fmla="*/ 0 h 76200"/>
              <a:gd name="connsiteX13" fmla="*/ 47961 w 76200"/>
              <a:gd name="connsiteY13" fmla="*/ 1298 h 76200"/>
              <a:gd name="connsiteX14" fmla="*/ 57151 w 76200"/>
              <a:gd name="connsiteY14" fmla="*/ 5104 h 76200"/>
              <a:gd name="connsiteX15" fmla="*/ 65041 w 76200"/>
              <a:gd name="connsiteY15" fmla="*/ 11159 h 76200"/>
              <a:gd name="connsiteX16" fmla="*/ 71096 w 76200"/>
              <a:gd name="connsiteY16" fmla="*/ 19050 h 76200"/>
              <a:gd name="connsiteX17" fmla="*/ 74902 w 76200"/>
              <a:gd name="connsiteY17" fmla="*/ 28239 h 76200"/>
              <a:gd name="connsiteX18" fmla="*/ 76200 w 76200"/>
              <a:gd name="connsiteY18" fmla="*/ 38100 h 76200"/>
              <a:gd name="connsiteX19" fmla="*/ 74902 w 76200"/>
              <a:gd name="connsiteY19" fmla="*/ 47961 h 76200"/>
              <a:gd name="connsiteX20" fmla="*/ 71096 w 76200"/>
              <a:gd name="connsiteY20" fmla="*/ 57150 h 76200"/>
              <a:gd name="connsiteX21" fmla="*/ 65041 w 76200"/>
              <a:gd name="connsiteY21" fmla="*/ 65041 h 76200"/>
              <a:gd name="connsiteX22" fmla="*/ 57151 w 76200"/>
              <a:gd name="connsiteY22" fmla="*/ 71095 h 76200"/>
              <a:gd name="connsiteX23" fmla="*/ 47961 w 76200"/>
              <a:gd name="connsiteY23" fmla="*/ 74902 h 76200"/>
              <a:gd name="connsiteX24" fmla="*/ 38101 w 76200"/>
              <a:gd name="connsiteY24" fmla="*/ 76200 h 76200"/>
              <a:gd name="connsiteX25" fmla="*/ 38099 w 76200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200" h="76200">
                <a:moveTo>
                  <a:pt x="38099" y="76200"/>
                </a:moveTo>
                <a:cubicBezTo>
                  <a:pt x="34755" y="76200"/>
                  <a:pt x="31469" y="75767"/>
                  <a:pt x="28238" y="74902"/>
                </a:cubicBezTo>
                <a:cubicBezTo>
                  <a:pt x="25009" y="74036"/>
                  <a:pt x="21945" y="72767"/>
                  <a:pt x="19049" y="71095"/>
                </a:cubicBezTo>
                <a:cubicBezTo>
                  <a:pt x="16153" y="69423"/>
                  <a:pt x="13523" y="67405"/>
                  <a:pt x="11158" y="65040"/>
                </a:cubicBezTo>
                <a:cubicBezTo>
                  <a:pt x="8794" y="62676"/>
                  <a:pt x="6776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4" y="13524"/>
                  <a:pt x="11159" y="11159"/>
                </a:cubicBezTo>
                <a:cubicBezTo>
                  <a:pt x="13524" y="8794"/>
                  <a:pt x="16153" y="6776"/>
                  <a:pt x="19049" y="5104"/>
                </a:cubicBezTo>
                <a:cubicBezTo>
                  <a:pt x="21946" y="3432"/>
                  <a:pt x="25009" y="2163"/>
                  <a:pt x="28239" y="1298"/>
                </a:cubicBezTo>
                <a:cubicBezTo>
                  <a:pt x="31469" y="433"/>
                  <a:pt x="34756" y="0"/>
                  <a:pt x="38100" y="0"/>
                </a:cubicBezTo>
                <a:cubicBezTo>
                  <a:pt x="41443" y="0"/>
                  <a:pt x="44731" y="433"/>
                  <a:pt x="47961" y="1298"/>
                </a:cubicBezTo>
                <a:cubicBezTo>
                  <a:pt x="51191" y="2163"/>
                  <a:pt x="54254" y="3432"/>
                  <a:pt x="57151" y="5104"/>
                </a:cubicBezTo>
                <a:cubicBezTo>
                  <a:pt x="60047" y="6776"/>
                  <a:pt x="62676" y="8794"/>
                  <a:pt x="65041" y="11159"/>
                </a:cubicBezTo>
                <a:cubicBezTo>
                  <a:pt x="67406" y="13524"/>
                  <a:pt x="69424" y="16154"/>
                  <a:pt x="71096" y="19050"/>
                </a:cubicBezTo>
                <a:cubicBezTo>
                  <a:pt x="72767" y="21946"/>
                  <a:pt x="74036" y="25009"/>
                  <a:pt x="74902" y="28239"/>
                </a:cubicBezTo>
                <a:cubicBezTo>
                  <a:pt x="75767" y="31469"/>
                  <a:pt x="76199" y="34756"/>
                  <a:pt x="76200" y="38100"/>
                </a:cubicBezTo>
                <a:cubicBezTo>
                  <a:pt x="76199" y="41444"/>
                  <a:pt x="75767" y="44731"/>
                  <a:pt x="74902" y="47961"/>
                </a:cubicBezTo>
                <a:cubicBezTo>
                  <a:pt x="74037" y="51191"/>
                  <a:pt x="72768" y="54254"/>
                  <a:pt x="71096" y="57150"/>
                </a:cubicBezTo>
                <a:cubicBezTo>
                  <a:pt x="69424" y="60046"/>
                  <a:pt x="67406" y="62676"/>
                  <a:pt x="65041" y="65041"/>
                </a:cubicBezTo>
                <a:cubicBezTo>
                  <a:pt x="62676" y="67405"/>
                  <a:pt x="60047" y="69423"/>
                  <a:pt x="57151" y="71095"/>
                </a:cubicBezTo>
                <a:cubicBezTo>
                  <a:pt x="54255" y="72767"/>
                  <a:pt x="51191" y="74036"/>
                  <a:pt x="47961" y="74902"/>
                </a:cubicBezTo>
                <a:cubicBezTo>
                  <a:pt x="44731" y="75767"/>
                  <a:pt x="41445" y="76200"/>
                  <a:pt x="38101" y="76200"/>
                </a:cubicBezTo>
                <a:lnTo>
                  <a:pt x="38099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Freeform 52"/>
          <p:cNvSpPr/>
          <p:nvPr/>
        </p:nvSpPr>
        <p:spPr>
          <a:xfrm>
            <a:off x="11198227" y="2411397"/>
            <a:ext cx="76199" cy="76200"/>
          </a:xfrm>
          <a:custGeom>
            <a:avLst/>
            <a:gdLst>
              <a:gd name="connsiteX0" fmla="*/ 38098 w 76199"/>
              <a:gd name="connsiteY0" fmla="*/ 76200 h 76200"/>
              <a:gd name="connsiteX1" fmla="*/ 28238 w 76199"/>
              <a:gd name="connsiteY1" fmla="*/ 74902 h 76200"/>
              <a:gd name="connsiteX2" fmla="*/ 19048 w 76199"/>
              <a:gd name="connsiteY2" fmla="*/ 71095 h 76200"/>
              <a:gd name="connsiteX3" fmla="*/ 11158 w 76199"/>
              <a:gd name="connsiteY3" fmla="*/ 65041 h 76200"/>
              <a:gd name="connsiteX4" fmla="*/ 5104 w 76199"/>
              <a:gd name="connsiteY4" fmla="*/ 57150 h 76200"/>
              <a:gd name="connsiteX5" fmla="*/ 1298 w 76199"/>
              <a:gd name="connsiteY5" fmla="*/ 47961 h 76200"/>
              <a:gd name="connsiteX6" fmla="*/ 0 w 76199"/>
              <a:gd name="connsiteY6" fmla="*/ 38100 h 76200"/>
              <a:gd name="connsiteX7" fmla="*/ 1298 w 76199"/>
              <a:gd name="connsiteY7" fmla="*/ 28239 h 76200"/>
              <a:gd name="connsiteX8" fmla="*/ 5104 w 76199"/>
              <a:gd name="connsiteY8" fmla="*/ 19050 h 76200"/>
              <a:gd name="connsiteX9" fmla="*/ 11159 w 76199"/>
              <a:gd name="connsiteY9" fmla="*/ 11159 h 76200"/>
              <a:gd name="connsiteX10" fmla="*/ 19050 w 76199"/>
              <a:gd name="connsiteY10" fmla="*/ 5104 h 76200"/>
              <a:gd name="connsiteX11" fmla="*/ 28239 w 76199"/>
              <a:gd name="connsiteY11" fmla="*/ 1298 h 76200"/>
              <a:gd name="connsiteX12" fmla="*/ 38099 w 76199"/>
              <a:gd name="connsiteY12" fmla="*/ 0 h 76200"/>
              <a:gd name="connsiteX13" fmla="*/ 47960 w 76199"/>
              <a:gd name="connsiteY13" fmla="*/ 1298 h 76200"/>
              <a:gd name="connsiteX14" fmla="*/ 57148 w 76199"/>
              <a:gd name="connsiteY14" fmla="*/ 5104 h 76200"/>
              <a:gd name="connsiteX15" fmla="*/ 65040 w 76199"/>
              <a:gd name="connsiteY15" fmla="*/ 11159 h 76200"/>
              <a:gd name="connsiteX16" fmla="*/ 71095 w 76199"/>
              <a:gd name="connsiteY16" fmla="*/ 19050 h 76200"/>
              <a:gd name="connsiteX17" fmla="*/ 74901 w 76199"/>
              <a:gd name="connsiteY17" fmla="*/ 28239 h 76200"/>
              <a:gd name="connsiteX18" fmla="*/ 76199 w 76199"/>
              <a:gd name="connsiteY18" fmla="*/ 38100 h 76200"/>
              <a:gd name="connsiteX19" fmla="*/ 74901 w 76199"/>
              <a:gd name="connsiteY19" fmla="*/ 47961 h 76200"/>
              <a:gd name="connsiteX20" fmla="*/ 71095 w 76199"/>
              <a:gd name="connsiteY20" fmla="*/ 57150 h 76200"/>
              <a:gd name="connsiteX21" fmla="*/ 65040 w 76199"/>
              <a:gd name="connsiteY21" fmla="*/ 65041 h 76200"/>
              <a:gd name="connsiteX22" fmla="*/ 57150 w 76199"/>
              <a:gd name="connsiteY22" fmla="*/ 71096 h 76200"/>
              <a:gd name="connsiteX23" fmla="*/ 47961 w 76199"/>
              <a:gd name="connsiteY23" fmla="*/ 74902 h 76200"/>
              <a:gd name="connsiteX24" fmla="*/ 38100 w 76199"/>
              <a:gd name="connsiteY24" fmla="*/ 76200 h 76200"/>
              <a:gd name="connsiteX25" fmla="*/ 38098 w 76199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199" h="76200">
                <a:moveTo>
                  <a:pt x="38098" y="76200"/>
                </a:moveTo>
                <a:cubicBezTo>
                  <a:pt x="34754" y="76200"/>
                  <a:pt x="31468" y="75767"/>
                  <a:pt x="28238" y="74902"/>
                </a:cubicBezTo>
                <a:cubicBezTo>
                  <a:pt x="25008" y="74036"/>
                  <a:pt x="21944" y="72767"/>
                  <a:pt x="19048" y="71095"/>
                </a:cubicBezTo>
                <a:cubicBezTo>
                  <a:pt x="16153" y="69423"/>
                  <a:pt x="13523" y="67405"/>
                  <a:pt x="11158" y="65041"/>
                </a:cubicBezTo>
                <a:cubicBezTo>
                  <a:pt x="8793" y="62676"/>
                  <a:pt x="6775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4" y="13524"/>
                  <a:pt x="11159" y="11159"/>
                </a:cubicBezTo>
                <a:cubicBezTo>
                  <a:pt x="13523" y="8795"/>
                  <a:pt x="16153" y="6776"/>
                  <a:pt x="19050" y="5104"/>
                </a:cubicBezTo>
                <a:cubicBezTo>
                  <a:pt x="21946" y="3432"/>
                  <a:pt x="25009" y="2164"/>
                  <a:pt x="28239" y="1298"/>
                </a:cubicBezTo>
                <a:cubicBezTo>
                  <a:pt x="31468" y="433"/>
                  <a:pt x="34755" y="0"/>
                  <a:pt x="38099" y="0"/>
                </a:cubicBezTo>
                <a:cubicBezTo>
                  <a:pt x="41442" y="0"/>
                  <a:pt x="44730" y="433"/>
                  <a:pt x="47960" y="1298"/>
                </a:cubicBezTo>
                <a:cubicBezTo>
                  <a:pt x="51190" y="2164"/>
                  <a:pt x="54253" y="3432"/>
                  <a:pt x="57148" y="5104"/>
                </a:cubicBezTo>
                <a:cubicBezTo>
                  <a:pt x="60045" y="6776"/>
                  <a:pt x="62675" y="8795"/>
                  <a:pt x="65040" y="11159"/>
                </a:cubicBezTo>
                <a:cubicBezTo>
                  <a:pt x="67405" y="13524"/>
                  <a:pt x="69423" y="16154"/>
                  <a:pt x="71095" y="19050"/>
                </a:cubicBezTo>
                <a:cubicBezTo>
                  <a:pt x="72766" y="21946"/>
                  <a:pt x="74036" y="25009"/>
                  <a:pt x="74901" y="28239"/>
                </a:cubicBezTo>
                <a:cubicBezTo>
                  <a:pt x="75766" y="31469"/>
                  <a:pt x="76198" y="34756"/>
                  <a:pt x="76199" y="38100"/>
                </a:cubicBezTo>
                <a:cubicBezTo>
                  <a:pt x="76198" y="41444"/>
                  <a:pt x="75766" y="44731"/>
                  <a:pt x="74901" y="47961"/>
                </a:cubicBezTo>
                <a:cubicBezTo>
                  <a:pt x="74036" y="51191"/>
                  <a:pt x="72766" y="54254"/>
                  <a:pt x="71095" y="57150"/>
                </a:cubicBezTo>
                <a:cubicBezTo>
                  <a:pt x="69423" y="60046"/>
                  <a:pt x="67405" y="62676"/>
                  <a:pt x="65040" y="65041"/>
                </a:cubicBezTo>
                <a:cubicBezTo>
                  <a:pt x="62675" y="67406"/>
                  <a:pt x="60046" y="69424"/>
                  <a:pt x="57150" y="71096"/>
                </a:cubicBezTo>
                <a:cubicBezTo>
                  <a:pt x="54254" y="72768"/>
                  <a:pt x="51191" y="74036"/>
                  <a:pt x="47961" y="74902"/>
                </a:cubicBezTo>
                <a:cubicBezTo>
                  <a:pt x="44731" y="75767"/>
                  <a:pt x="41444" y="76200"/>
                  <a:pt x="38100" y="76200"/>
                </a:cubicBezTo>
                <a:lnTo>
                  <a:pt x="38098" y="762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Freeform 53"/>
          <p:cNvSpPr/>
          <p:nvPr/>
        </p:nvSpPr>
        <p:spPr>
          <a:xfrm>
            <a:off x="11198227" y="2411397"/>
            <a:ext cx="76199" cy="76200"/>
          </a:xfrm>
          <a:custGeom>
            <a:avLst/>
            <a:gdLst>
              <a:gd name="connsiteX0" fmla="*/ 38098 w 76199"/>
              <a:gd name="connsiteY0" fmla="*/ 76200 h 76200"/>
              <a:gd name="connsiteX1" fmla="*/ 28238 w 76199"/>
              <a:gd name="connsiteY1" fmla="*/ 74902 h 76200"/>
              <a:gd name="connsiteX2" fmla="*/ 19048 w 76199"/>
              <a:gd name="connsiteY2" fmla="*/ 71095 h 76200"/>
              <a:gd name="connsiteX3" fmla="*/ 11158 w 76199"/>
              <a:gd name="connsiteY3" fmla="*/ 65041 h 76200"/>
              <a:gd name="connsiteX4" fmla="*/ 5104 w 76199"/>
              <a:gd name="connsiteY4" fmla="*/ 57150 h 76200"/>
              <a:gd name="connsiteX5" fmla="*/ 1298 w 76199"/>
              <a:gd name="connsiteY5" fmla="*/ 47961 h 76200"/>
              <a:gd name="connsiteX6" fmla="*/ 0 w 76199"/>
              <a:gd name="connsiteY6" fmla="*/ 38100 h 76200"/>
              <a:gd name="connsiteX7" fmla="*/ 1298 w 76199"/>
              <a:gd name="connsiteY7" fmla="*/ 28239 h 76200"/>
              <a:gd name="connsiteX8" fmla="*/ 5104 w 76199"/>
              <a:gd name="connsiteY8" fmla="*/ 19050 h 76200"/>
              <a:gd name="connsiteX9" fmla="*/ 11159 w 76199"/>
              <a:gd name="connsiteY9" fmla="*/ 11159 h 76200"/>
              <a:gd name="connsiteX10" fmla="*/ 19050 w 76199"/>
              <a:gd name="connsiteY10" fmla="*/ 5104 h 76200"/>
              <a:gd name="connsiteX11" fmla="*/ 28239 w 76199"/>
              <a:gd name="connsiteY11" fmla="*/ 1298 h 76200"/>
              <a:gd name="connsiteX12" fmla="*/ 38099 w 76199"/>
              <a:gd name="connsiteY12" fmla="*/ 0 h 76200"/>
              <a:gd name="connsiteX13" fmla="*/ 47960 w 76199"/>
              <a:gd name="connsiteY13" fmla="*/ 1298 h 76200"/>
              <a:gd name="connsiteX14" fmla="*/ 57148 w 76199"/>
              <a:gd name="connsiteY14" fmla="*/ 5104 h 76200"/>
              <a:gd name="connsiteX15" fmla="*/ 65040 w 76199"/>
              <a:gd name="connsiteY15" fmla="*/ 11159 h 76200"/>
              <a:gd name="connsiteX16" fmla="*/ 71095 w 76199"/>
              <a:gd name="connsiteY16" fmla="*/ 19050 h 76200"/>
              <a:gd name="connsiteX17" fmla="*/ 74901 w 76199"/>
              <a:gd name="connsiteY17" fmla="*/ 28239 h 76200"/>
              <a:gd name="connsiteX18" fmla="*/ 76199 w 76199"/>
              <a:gd name="connsiteY18" fmla="*/ 38100 h 76200"/>
              <a:gd name="connsiteX19" fmla="*/ 74901 w 76199"/>
              <a:gd name="connsiteY19" fmla="*/ 47961 h 76200"/>
              <a:gd name="connsiteX20" fmla="*/ 71095 w 76199"/>
              <a:gd name="connsiteY20" fmla="*/ 57150 h 76200"/>
              <a:gd name="connsiteX21" fmla="*/ 65040 w 76199"/>
              <a:gd name="connsiteY21" fmla="*/ 65041 h 76200"/>
              <a:gd name="connsiteX22" fmla="*/ 57150 w 76199"/>
              <a:gd name="connsiteY22" fmla="*/ 71096 h 76200"/>
              <a:gd name="connsiteX23" fmla="*/ 47961 w 76199"/>
              <a:gd name="connsiteY23" fmla="*/ 74902 h 76200"/>
              <a:gd name="connsiteX24" fmla="*/ 38100 w 76199"/>
              <a:gd name="connsiteY24" fmla="*/ 76200 h 76200"/>
              <a:gd name="connsiteX25" fmla="*/ 38098 w 76199"/>
              <a:gd name="connsiteY25" fmla="*/ 762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</a:cxnLst>
            <a:rect l="l" t="t" r="r" b="b"/>
            <a:pathLst>
              <a:path w="76199" h="76200">
                <a:moveTo>
                  <a:pt x="38098" y="76200"/>
                </a:moveTo>
                <a:cubicBezTo>
                  <a:pt x="34754" y="76200"/>
                  <a:pt x="31468" y="75767"/>
                  <a:pt x="28238" y="74902"/>
                </a:cubicBezTo>
                <a:cubicBezTo>
                  <a:pt x="25008" y="74036"/>
                  <a:pt x="21944" y="72767"/>
                  <a:pt x="19048" y="71095"/>
                </a:cubicBezTo>
                <a:cubicBezTo>
                  <a:pt x="16153" y="69423"/>
                  <a:pt x="13523" y="67405"/>
                  <a:pt x="11158" y="65041"/>
                </a:cubicBezTo>
                <a:cubicBezTo>
                  <a:pt x="8793" y="62676"/>
                  <a:pt x="6775" y="60046"/>
                  <a:pt x="5104" y="57150"/>
                </a:cubicBezTo>
                <a:cubicBezTo>
                  <a:pt x="3432" y="54254"/>
                  <a:pt x="2163" y="51191"/>
                  <a:pt x="1298" y="47961"/>
                </a:cubicBezTo>
                <a:cubicBezTo>
                  <a:pt x="433" y="44731"/>
                  <a:pt x="0" y="41444"/>
                  <a:pt x="0" y="38100"/>
                </a:cubicBezTo>
                <a:cubicBezTo>
                  <a:pt x="0" y="34756"/>
                  <a:pt x="433" y="31469"/>
                  <a:pt x="1298" y="28239"/>
                </a:cubicBezTo>
                <a:cubicBezTo>
                  <a:pt x="2163" y="25009"/>
                  <a:pt x="3432" y="21946"/>
                  <a:pt x="5104" y="19050"/>
                </a:cubicBezTo>
                <a:cubicBezTo>
                  <a:pt x="6776" y="16154"/>
                  <a:pt x="8794" y="13524"/>
                  <a:pt x="11159" y="11159"/>
                </a:cubicBezTo>
                <a:cubicBezTo>
                  <a:pt x="13523" y="8795"/>
                  <a:pt x="16153" y="6776"/>
                  <a:pt x="19050" y="5104"/>
                </a:cubicBezTo>
                <a:cubicBezTo>
                  <a:pt x="21946" y="3432"/>
                  <a:pt x="25009" y="2164"/>
                  <a:pt x="28239" y="1298"/>
                </a:cubicBezTo>
                <a:cubicBezTo>
                  <a:pt x="31468" y="433"/>
                  <a:pt x="34755" y="0"/>
                  <a:pt x="38099" y="0"/>
                </a:cubicBezTo>
                <a:cubicBezTo>
                  <a:pt x="41442" y="0"/>
                  <a:pt x="44730" y="433"/>
                  <a:pt x="47960" y="1298"/>
                </a:cubicBezTo>
                <a:cubicBezTo>
                  <a:pt x="51190" y="2164"/>
                  <a:pt x="54253" y="3432"/>
                  <a:pt x="57148" y="5104"/>
                </a:cubicBezTo>
                <a:cubicBezTo>
                  <a:pt x="60045" y="6776"/>
                  <a:pt x="62675" y="8795"/>
                  <a:pt x="65040" y="11159"/>
                </a:cubicBezTo>
                <a:cubicBezTo>
                  <a:pt x="67405" y="13524"/>
                  <a:pt x="69423" y="16154"/>
                  <a:pt x="71095" y="19050"/>
                </a:cubicBezTo>
                <a:cubicBezTo>
                  <a:pt x="72766" y="21946"/>
                  <a:pt x="74036" y="25009"/>
                  <a:pt x="74901" y="28239"/>
                </a:cubicBezTo>
                <a:cubicBezTo>
                  <a:pt x="75766" y="31469"/>
                  <a:pt x="76198" y="34756"/>
                  <a:pt x="76199" y="38100"/>
                </a:cubicBezTo>
                <a:cubicBezTo>
                  <a:pt x="76198" y="41444"/>
                  <a:pt x="75766" y="44731"/>
                  <a:pt x="74901" y="47961"/>
                </a:cubicBezTo>
                <a:cubicBezTo>
                  <a:pt x="74036" y="51191"/>
                  <a:pt x="72766" y="54254"/>
                  <a:pt x="71095" y="57150"/>
                </a:cubicBezTo>
                <a:cubicBezTo>
                  <a:pt x="69423" y="60046"/>
                  <a:pt x="67405" y="62676"/>
                  <a:pt x="65040" y="65041"/>
                </a:cubicBezTo>
                <a:cubicBezTo>
                  <a:pt x="62675" y="67406"/>
                  <a:pt x="60046" y="69424"/>
                  <a:pt x="57150" y="71096"/>
                </a:cubicBezTo>
                <a:cubicBezTo>
                  <a:pt x="54254" y="72768"/>
                  <a:pt x="51191" y="74036"/>
                  <a:pt x="47961" y="74902"/>
                </a:cubicBezTo>
                <a:cubicBezTo>
                  <a:pt x="44731" y="75767"/>
                  <a:pt x="41444" y="76200"/>
                  <a:pt x="38100" y="76200"/>
                </a:cubicBezTo>
                <a:lnTo>
                  <a:pt x="38098" y="762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4" name="TextBox 54"/>
          <p:cNvSpPr txBox="1"/>
          <p:nvPr/>
        </p:nvSpPr>
        <p:spPr>
          <a:xfrm>
            <a:off x="7168455" y="3784356"/>
            <a:ext cx="33088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$8.8B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7168455" y="3784356"/>
            <a:ext cx="33088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$8.8B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7168455" y="3784356"/>
            <a:ext cx="33088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$8.8B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7817048" y="3663706"/>
            <a:ext cx="344098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$11.2B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7817048" y="3663706"/>
            <a:ext cx="344098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$11.2B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7817048" y="3663706"/>
            <a:ext cx="344098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$11.2B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8476456" y="3504956"/>
            <a:ext cx="36114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$14.2B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8476456" y="3504956"/>
            <a:ext cx="36114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$14.2B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8476456" y="3504956"/>
            <a:ext cx="36114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$14.2B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9170591" y="3308106"/>
            <a:ext cx="293306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$18B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9170591" y="3308106"/>
            <a:ext cx="293306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$18B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9170591" y="3308106"/>
            <a:ext cx="293306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$18B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9790906" y="3060456"/>
            <a:ext cx="373362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$22.8B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9790906" y="3060456"/>
            <a:ext cx="373362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$22.8B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9790906" y="3060456"/>
            <a:ext cx="373362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$22.8B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10450909" y="2742956"/>
            <a:ext cx="37452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$28.9B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10450909" y="2742956"/>
            <a:ext cx="37452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$28.9B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10450909" y="2742956"/>
            <a:ext cx="37452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$28.9B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11097121" y="2361956"/>
            <a:ext cx="41809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$36.35B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11097121" y="2361956"/>
            <a:ext cx="41809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$36.35B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11097121" y="2361956"/>
            <a:ext cx="418097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$36.35B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7170738" y="4446465"/>
            <a:ext cx="31790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2024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7834312" y="4446465"/>
            <a:ext cx="31387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2025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8495506" y="4446465"/>
            <a:ext cx="31593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2026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9159875" y="4446465"/>
            <a:ext cx="31178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2027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9819977" y="4446465"/>
            <a:ext cx="31581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2028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0482163" y="4446465"/>
            <a:ext cx="31593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2029</a:t>
            </a:r>
          </a:p>
        </p:txBody>
      </p:sp>
      <p:sp>
        <p:nvSpPr>
          <p:cNvPr id="81" name="TextBox 81"/>
          <p:cNvSpPr txBox="1"/>
          <p:nvPr/>
        </p:nvSpPr>
        <p:spPr>
          <a:xfrm>
            <a:off x="11143655" y="4446465"/>
            <a:ext cx="31734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2030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6692106" y="4306765"/>
            <a:ext cx="274335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$0B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6661051" y="3792415"/>
            <a:ext cx="30543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$10B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6645573" y="3271715"/>
            <a:ext cx="32097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$20B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6644977" y="2757365"/>
            <a:ext cx="32156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$30B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6642894" y="2236665"/>
            <a:ext cx="32373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$40B</a:t>
            </a:r>
          </a:p>
        </p:txBody>
      </p:sp>
      <p:sp>
        <p:nvSpPr>
          <p:cNvPr id="87" name="TextBox 87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88" name="TextBox 88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89" name="TextBox 89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90" name="TextBox 90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91" name="TextBox 91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92" name="TextBox 92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3" name="TextBox 93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94" name="TextBox 94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657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11138760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AI's ground-up AI-native architecture provides fundamental advantages over legacy office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suites wit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h 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retrofitted AI features</a:t>
            </a:r>
          </a:p>
        </p:txBody>
      </p:sp>
      <p:sp>
        <p:nvSpPr>
          <p:cNvPr id="6" name="Freeform 6"/>
          <p:cNvSpPr/>
          <p:nvPr/>
        </p:nvSpPr>
        <p:spPr>
          <a:xfrm>
            <a:off x="419100" y="20447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2"/>
                  <a:pt x="5466991" y="508050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EF2F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20447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F87171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19100" y="26797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7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1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2"/>
                  <a:pt x="5466991" y="508049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EF2F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06400" y="26797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F87171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19100" y="33147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60 h 533400"/>
              <a:gd name="connsiteX3" fmla="*/ 11159 w 5473700"/>
              <a:gd name="connsiteY3" fmla="*/ 14879 h 533400"/>
              <a:gd name="connsiteX4" fmla="*/ 23520 w 5473700"/>
              <a:gd name="connsiteY4" fmla="*/ 3867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7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4"/>
                  <a:pt x="967" y="37583"/>
                  <a:pt x="2900" y="31360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7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1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EF2F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406400" y="3314700"/>
            <a:ext cx="50800" cy="228600"/>
          </a:xfrm>
          <a:custGeom>
            <a:avLst/>
            <a:gdLst>
              <a:gd name="connsiteX0" fmla="*/ 0 w 50800"/>
              <a:gd name="connsiteY0" fmla="*/ 228600 h 228600"/>
              <a:gd name="connsiteX1" fmla="*/ 50800 w 50800"/>
              <a:gd name="connsiteY1" fmla="*/ 228600 h 228600"/>
              <a:gd name="connsiteX2" fmla="*/ 50800 w 50800"/>
              <a:gd name="connsiteY2" fmla="*/ 0 h 228600"/>
              <a:gd name="connsiteX3" fmla="*/ 0 w 50800"/>
              <a:gd name="connsiteY3" fmla="*/ 0 h 228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228600">
                <a:moveTo>
                  <a:pt x="0" y="228600"/>
                </a:moveTo>
                <a:lnTo>
                  <a:pt x="50800" y="2286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F87171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419100" y="44069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0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1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2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7"/>
                  <a:pt x="5451122" y="8560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1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6"/>
                  <a:pt x="5451122" y="524839"/>
                </a:cubicBezTo>
                <a:cubicBezTo>
                  <a:pt x="5448349" y="526691"/>
                  <a:pt x="5445422" y="528257"/>
                  <a:pt x="5442340" y="529533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406400" y="44069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419100" y="50419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1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6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406400" y="50419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406400" y="1730131"/>
            <a:ext cx="419243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Legacy Players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: R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etrofitting AI onto 1990s Architecture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33400" y="2212242"/>
            <a:ext cx="3167225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DC2626"/>
                </a:solidFill>
                <a:latin typeface="FontAwesome6Brands-Regular" pitchFamily="18" charset="0"/>
                <a:cs typeface="FontAwesome6Brands-Regular" pitchFamily="18" charset="0"/>
              </a:rPr>
              <a:t>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Microsoft Copilot</a:t>
            </a:r>
          </a:p>
          <a:p>
            <a:pPr marL="212725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AI add-on to existing Office 365 infrastructure (TechCrunch, 2025)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33400" y="2847242"/>
            <a:ext cx="2780655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DC2626"/>
                </a:solidFill>
                <a:latin typeface="FontAwesome6Brands-Regular" pitchFamily="18" charset="0"/>
                <a:cs typeface="FontAwesome6Brands-Regular" pitchFamily="18" charset="0"/>
              </a:rPr>
              <a:t>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Google Gemini</a:t>
            </a:r>
          </a:p>
          <a:p>
            <a:pPr marL="222647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Incremental AI features within Workspace (Neontri, 2025)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33400" y="3482242"/>
            <a:ext cx="3450589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DC2626"/>
                </a:solidFill>
                <a:latin typeface="FontAwesome6Free-Solid" pitchFamily="18" charset="0"/>
                <a:cs typeface="FontAwesome6Free-Solid" pitchFamily="18" charset="0"/>
              </a:rPr>
              <a:t>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Notion AI</a:t>
            </a:r>
          </a:p>
          <a:p>
            <a:pPr marL="212725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Limited AI assistant within existing note-taking platform (Knowmax, 2025)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406400" y="4092331"/>
            <a:ext cx="337630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AI: Bui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lt 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for the AI Era from Day One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33400" y="4574442"/>
            <a:ext cx="2304171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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50M+ token context processing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Without quality degradation (AI Journal, 2025)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33400" y="5209442"/>
            <a:ext cx="2442085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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Local-first security architecture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On-premise deployment options (FinSMEs, 2025)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6299200" y="1730131"/>
            <a:ext cx="2580029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 vs. Major Competitors</a:t>
            </a:r>
          </a:p>
        </p:txBody>
      </p:sp>
      <p:sp>
        <p:nvSpPr>
          <p:cNvPr id="24" name="Freeform 24"/>
          <p:cNvSpPr/>
          <p:nvPr/>
        </p:nvSpPr>
        <p:spPr>
          <a:xfrm>
            <a:off x="6299200" y="2044700"/>
            <a:ext cx="5486400" cy="4133850"/>
          </a:xfrm>
          <a:custGeom>
            <a:avLst/>
            <a:gdLst>
              <a:gd name="connsiteX0" fmla="*/ 0 w 5486400"/>
              <a:gd name="connsiteY0" fmla="*/ 4083050 h 4133850"/>
              <a:gd name="connsiteX1" fmla="*/ 0 w 5486400"/>
              <a:gd name="connsiteY1" fmla="*/ 50800 h 4133850"/>
              <a:gd name="connsiteX2" fmla="*/ 976 w 5486400"/>
              <a:gd name="connsiteY2" fmla="*/ 40889 h 4133850"/>
              <a:gd name="connsiteX3" fmla="*/ 3867 w 5486400"/>
              <a:gd name="connsiteY3" fmla="*/ 31359 h 4133850"/>
              <a:gd name="connsiteX4" fmla="*/ 8561 w 5486400"/>
              <a:gd name="connsiteY4" fmla="*/ 22577 h 4133850"/>
              <a:gd name="connsiteX5" fmla="*/ 14879 w 5486400"/>
              <a:gd name="connsiteY5" fmla="*/ 14879 h 4133850"/>
              <a:gd name="connsiteX6" fmla="*/ 22577 w 5486400"/>
              <a:gd name="connsiteY6" fmla="*/ 8561 h 4133850"/>
              <a:gd name="connsiteX7" fmla="*/ 31359 w 5486400"/>
              <a:gd name="connsiteY7" fmla="*/ 3866 h 4133850"/>
              <a:gd name="connsiteX8" fmla="*/ 40889 w 5486400"/>
              <a:gd name="connsiteY8" fmla="*/ 976 h 4133850"/>
              <a:gd name="connsiteX9" fmla="*/ 50800 w 5486400"/>
              <a:gd name="connsiteY9" fmla="*/ 0 h 4133850"/>
              <a:gd name="connsiteX10" fmla="*/ 5435600 w 5486400"/>
              <a:gd name="connsiteY10" fmla="*/ 0 h 4133850"/>
              <a:gd name="connsiteX11" fmla="*/ 5445510 w 5486400"/>
              <a:gd name="connsiteY11" fmla="*/ 976 h 4133850"/>
              <a:gd name="connsiteX12" fmla="*/ 5455039 w 5486400"/>
              <a:gd name="connsiteY12" fmla="*/ 3866 h 4133850"/>
              <a:gd name="connsiteX13" fmla="*/ 5463822 w 5486400"/>
              <a:gd name="connsiteY13" fmla="*/ 8561 h 4133850"/>
              <a:gd name="connsiteX14" fmla="*/ 5471521 w 5486400"/>
              <a:gd name="connsiteY14" fmla="*/ 14879 h 4133850"/>
              <a:gd name="connsiteX15" fmla="*/ 5477837 w 5486400"/>
              <a:gd name="connsiteY15" fmla="*/ 22577 h 4133850"/>
              <a:gd name="connsiteX16" fmla="*/ 5482532 w 5486400"/>
              <a:gd name="connsiteY16" fmla="*/ 31359 h 4133850"/>
              <a:gd name="connsiteX17" fmla="*/ 5485423 w 5486400"/>
              <a:gd name="connsiteY17" fmla="*/ 40889 h 4133850"/>
              <a:gd name="connsiteX18" fmla="*/ 5486400 w 5486400"/>
              <a:gd name="connsiteY18" fmla="*/ 50800 h 4133850"/>
              <a:gd name="connsiteX19" fmla="*/ 5486400 w 5486400"/>
              <a:gd name="connsiteY19" fmla="*/ 4083050 h 4133850"/>
              <a:gd name="connsiteX20" fmla="*/ 5485423 w 5486400"/>
              <a:gd name="connsiteY20" fmla="*/ 4092960 h 4133850"/>
              <a:gd name="connsiteX21" fmla="*/ 5482532 w 5486400"/>
              <a:gd name="connsiteY21" fmla="*/ 4102490 h 4133850"/>
              <a:gd name="connsiteX22" fmla="*/ 5477837 w 5486400"/>
              <a:gd name="connsiteY22" fmla="*/ 4111272 h 4133850"/>
              <a:gd name="connsiteX23" fmla="*/ 5471521 w 5486400"/>
              <a:gd name="connsiteY23" fmla="*/ 4118971 h 4133850"/>
              <a:gd name="connsiteX24" fmla="*/ 5463822 w 5486400"/>
              <a:gd name="connsiteY24" fmla="*/ 4125288 h 4133850"/>
              <a:gd name="connsiteX25" fmla="*/ 5455040 w 5486400"/>
              <a:gd name="connsiteY25" fmla="*/ 4129982 h 4133850"/>
              <a:gd name="connsiteX26" fmla="*/ 5445511 w 5486400"/>
              <a:gd name="connsiteY26" fmla="*/ 4132873 h 4133850"/>
              <a:gd name="connsiteX27" fmla="*/ 5435600 w 5486400"/>
              <a:gd name="connsiteY27" fmla="*/ 4133850 h 4133850"/>
              <a:gd name="connsiteX28" fmla="*/ 50800 w 5486400"/>
              <a:gd name="connsiteY28" fmla="*/ 4133850 h 4133850"/>
              <a:gd name="connsiteX29" fmla="*/ 40890 w 5486400"/>
              <a:gd name="connsiteY29" fmla="*/ 4132873 h 4133850"/>
              <a:gd name="connsiteX30" fmla="*/ 31359 w 5486400"/>
              <a:gd name="connsiteY30" fmla="*/ 4129982 h 4133850"/>
              <a:gd name="connsiteX31" fmla="*/ 22577 w 5486400"/>
              <a:gd name="connsiteY31" fmla="*/ 4125288 h 4133850"/>
              <a:gd name="connsiteX32" fmla="*/ 14879 w 5486400"/>
              <a:gd name="connsiteY32" fmla="*/ 4118971 h 4133850"/>
              <a:gd name="connsiteX33" fmla="*/ 8561 w 5486400"/>
              <a:gd name="connsiteY33" fmla="*/ 4111272 h 4133850"/>
              <a:gd name="connsiteX34" fmla="*/ 3867 w 5486400"/>
              <a:gd name="connsiteY34" fmla="*/ 4102490 h 4133850"/>
              <a:gd name="connsiteX35" fmla="*/ 976 w 5486400"/>
              <a:gd name="connsiteY35" fmla="*/ 4092960 h 4133850"/>
              <a:gd name="connsiteX36" fmla="*/ 0 w 5486400"/>
              <a:gd name="connsiteY36" fmla="*/ 4083050 h 4133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4133850">
                <a:moveTo>
                  <a:pt x="0" y="408305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1" y="17237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7"/>
                  <a:pt x="5475984" y="19803"/>
                  <a:pt x="5477837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083050"/>
                </a:lnTo>
                <a:cubicBezTo>
                  <a:pt x="5486400" y="4086385"/>
                  <a:pt x="5486074" y="4089689"/>
                  <a:pt x="5485423" y="4092960"/>
                </a:cubicBezTo>
                <a:cubicBezTo>
                  <a:pt x="5484772" y="4096232"/>
                  <a:pt x="5483808" y="4099408"/>
                  <a:pt x="5482532" y="4102490"/>
                </a:cubicBezTo>
                <a:cubicBezTo>
                  <a:pt x="5481255" y="4105571"/>
                  <a:pt x="5479691" y="4108499"/>
                  <a:pt x="5477837" y="4111272"/>
                </a:cubicBezTo>
                <a:cubicBezTo>
                  <a:pt x="5475984" y="4114046"/>
                  <a:pt x="5473879" y="4116612"/>
                  <a:pt x="5471521" y="4118971"/>
                </a:cubicBezTo>
                <a:cubicBezTo>
                  <a:pt x="5469162" y="4121329"/>
                  <a:pt x="5466595" y="4123435"/>
                  <a:pt x="5463822" y="4125288"/>
                </a:cubicBezTo>
                <a:cubicBezTo>
                  <a:pt x="5461048" y="4127141"/>
                  <a:pt x="5458121" y="4128706"/>
                  <a:pt x="5455040" y="4129982"/>
                </a:cubicBezTo>
                <a:cubicBezTo>
                  <a:pt x="5451958" y="4131259"/>
                  <a:pt x="5448781" y="4132223"/>
                  <a:pt x="5445511" y="4132873"/>
                </a:cubicBezTo>
                <a:cubicBezTo>
                  <a:pt x="5442239" y="4133524"/>
                  <a:pt x="5438936" y="4133850"/>
                  <a:pt x="5435600" y="4133850"/>
                </a:cubicBezTo>
                <a:lnTo>
                  <a:pt x="50800" y="4133850"/>
                </a:lnTo>
                <a:cubicBezTo>
                  <a:pt x="47465" y="4133850"/>
                  <a:pt x="44161" y="4133524"/>
                  <a:pt x="40890" y="4132873"/>
                </a:cubicBezTo>
                <a:cubicBezTo>
                  <a:pt x="37618" y="4132223"/>
                  <a:pt x="34441" y="4131259"/>
                  <a:pt x="31359" y="4129982"/>
                </a:cubicBezTo>
                <a:cubicBezTo>
                  <a:pt x="28278" y="4128706"/>
                  <a:pt x="25350" y="4127141"/>
                  <a:pt x="22577" y="4125288"/>
                </a:cubicBezTo>
                <a:cubicBezTo>
                  <a:pt x="19803" y="4123435"/>
                  <a:pt x="17237" y="4121329"/>
                  <a:pt x="14879" y="4118971"/>
                </a:cubicBezTo>
                <a:cubicBezTo>
                  <a:pt x="12521" y="4116612"/>
                  <a:pt x="10414" y="4114046"/>
                  <a:pt x="8561" y="4111272"/>
                </a:cubicBezTo>
                <a:cubicBezTo>
                  <a:pt x="6708" y="4108499"/>
                  <a:pt x="5143" y="4105571"/>
                  <a:pt x="3867" y="4102490"/>
                </a:cubicBezTo>
                <a:cubicBezTo>
                  <a:pt x="2591" y="4099408"/>
                  <a:pt x="1627" y="4096232"/>
                  <a:pt x="976" y="4092960"/>
                </a:cubicBezTo>
                <a:cubicBezTo>
                  <a:pt x="326" y="4089689"/>
                  <a:pt x="0" y="4086385"/>
                  <a:pt x="0" y="408305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Freeform 25"/>
          <p:cNvSpPr/>
          <p:nvPr/>
        </p:nvSpPr>
        <p:spPr>
          <a:xfrm>
            <a:off x="6311900" y="6330950"/>
            <a:ext cx="5473700" cy="527050"/>
          </a:xfrm>
          <a:custGeom>
            <a:avLst/>
            <a:gdLst>
              <a:gd name="connsiteX0" fmla="*/ 0 w 5473700"/>
              <a:gd name="connsiteY0" fmla="*/ 527050 h 527050"/>
              <a:gd name="connsiteX1" fmla="*/ 0 w 5473700"/>
              <a:gd name="connsiteY1" fmla="*/ 50800 h 527050"/>
              <a:gd name="connsiteX2" fmla="*/ 2900 w 5473700"/>
              <a:gd name="connsiteY2" fmla="*/ 31359 h 527050"/>
              <a:gd name="connsiteX3" fmla="*/ 11159 w 5473700"/>
              <a:gd name="connsiteY3" fmla="*/ 14879 h 527050"/>
              <a:gd name="connsiteX4" fmla="*/ 23519 w 5473700"/>
              <a:gd name="connsiteY4" fmla="*/ 3866 h 527050"/>
              <a:gd name="connsiteX5" fmla="*/ 38100 w 5473700"/>
              <a:gd name="connsiteY5" fmla="*/ 0 h 527050"/>
              <a:gd name="connsiteX6" fmla="*/ 5422900 w 5473700"/>
              <a:gd name="connsiteY6" fmla="*/ 0 h 527050"/>
              <a:gd name="connsiteX7" fmla="*/ 5432810 w 5473700"/>
              <a:gd name="connsiteY7" fmla="*/ 976 h 527050"/>
              <a:gd name="connsiteX8" fmla="*/ 5442339 w 5473700"/>
              <a:gd name="connsiteY8" fmla="*/ 3866 h 527050"/>
              <a:gd name="connsiteX9" fmla="*/ 5451122 w 5473700"/>
              <a:gd name="connsiteY9" fmla="*/ 8561 h 527050"/>
              <a:gd name="connsiteX10" fmla="*/ 5458821 w 5473700"/>
              <a:gd name="connsiteY10" fmla="*/ 14879 h 527050"/>
              <a:gd name="connsiteX11" fmla="*/ 5465137 w 5473700"/>
              <a:gd name="connsiteY11" fmla="*/ 22576 h 527050"/>
              <a:gd name="connsiteX12" fmla="*/ 5469832 w 5473700"/>
              <a:gd name="connsiteY12" fmla="*/ 31359 h 527050"/>
              <a:gd name="connsiteX13" fmla="*/ 5472723 w 5473700"/>
              <a:gd name="connsiteY13" fmla="*/ 40889 h 527050"/>
              <a:gd name="connsiteX14" fmla="*/ 5473700 w 5473700"/>
              <a:gd name="connsiteY14" fmla="*/ 50800 h 527050"/>
              <a:gd name="connsiteX15" fmla="*/ 5473700 w 5473700"/>
              <a:gd name="connsiteY15" fmla="*/ 527050 h 527050"/>
              <a:gd name="connsiteX16" fmla="*/ 0 w 5473700"/>
              <a:gd name="connsiteY16" fmla="*/ 527050 h 527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473700" h="527050">
                <a:moveTo>
                  <a:pt x="0" y="52705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5"/>
                  <a:pt x="7586" y="19641"/>
                  <a:pt x="11159" y="14879"/>
                </a:cubicBezTo>
                <a:cubicBezTo>
                  <a:pt x="14732" y="10115"/>
                  <a:pt x="18852" y="6444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0" y="1627"/>
                  <a:pt x="5439257" y="2590"/>
                  <a:pt x="5442339" y="3866"/>
                </a:cubicBezTo>
                <a:cubicBezTo>
                  <a:pt x="5445420" y="5143"/>
                  <a:pt x="5448348" y="6708"/>
                  <a:pt x="5451122" y="8561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7"/>
                  <a:pt x="5463284" y="19803"/>
                  <a:pt x="5465137" y="22576"/>
                </a:cubicBezTo>
                <a:cubicBezTo>
                  <a:pt x="5466991" y="25349"/>
                  <a:pt x="5468556" y="28277"/>
                  <a:pt x="5469832" y="31359"/>
                </a:cubicBezTo>
                <a:cubicBezTo>
                  <a:pt x="5471108" y="34441"/>
                  <a:pt x="5472072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527050"/>
                </a:lnTo>
                <a:lnTo>
                  <a:pt x="0" y="527050"/>
                </a:ln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6299200" y="6330950"/>
            <a:ext cx="5486400" cy="527050"/>
          </a:xfrm>
          <a:custGeom>
            <a:avLst/>
            <a:gdLst>
              <a:gd name="connsiteX0" fmla="*/ 0 w 5486400"/>
              <a:gd name="connsiteY0" fmla="*/ 0 h 527050"/>
              <a:gd name="connsiteX1" fmla="*/ 5486400 w 5486400"/>
              <a:gd name="connsiteY1" fmla="*/ 0 h 527050"/>
              <a:gd name="connsiteX2" fmla="*/ 5486400 w 5486400"/>
              <a:gd name="connsiteY2" fmla="*/ 527050 h 527050"/>
              <a:gd name="connsiteX3" fmla="*/ 0 w 5486400"/>
              <a:gd name="connsiteY3" fmla="*/ 527050 h 527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27050">
                <a:moveTo>
                  <a:pt x="0" y="0"/>
                </a:moveTo>
                <a:lnTo>
                  <a:pt x="5486400" y="0"/>
                </a:lnTo>
                <a:lnTo>
                  <a:pt x="5486400" y="527050"/>
                </a:lnTo>
                <a:lnTo>
                  <a:pt x="0" y="52705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TextBox 27"/>
          <p:cNvSpPr txBox="1"/>
          <p:nvPr/>
        </p:nvSpPr>
        <p:spPr>
          <a:xfrm>
            <a:off x="6477000" y="6523892"/>
            <a:ext cx="163579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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Architectural Advantage</a:t>
            </a:r>
          </a:p>
        </p:txBody>
      </p:sp>
      <p:sp>
        <p:nvSpPr>
          <p:cNvPr id="28" name="Freeform 28"/>
          <p:cNvSpPr/>
          <p:nvPr/>
        </p:nvSpPr>
        <p:spPr>
          <a:xfrm>
            <a:off x="6883400" y="419735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6883400" y="37084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6883400" y="32258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6883400" y="27432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6883400" y="226060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6883400" y="4197350"/>
            <a:ext cx="4686300" cy="6350"/>
          </a:xfrm>
          <a:custGeom>
            <a:avLst/>
            <a:gdLst>
              <a:gd name="connsiteX0" fmla="*/ 0 w 4686300"/>
              <a:gd name="connsiteY0" fmla="*/ 3175 h 6350"/>
              <a:gd name="connsiteX1" fmla="*/ 4686300 w 468630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86300" h="6350">
                <a:moveTo>
                  <a:pt x="0" y="3175"/>
                </a:moveTo>
                <a:lnTo>
                  <a:pt x="468630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333333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TextBox 34"/>
          <p:cNvSpPr txBox="1"/>
          <p:nvPr/>
        </p:nvSpPr>
        <p:spPr>
          <a:xfrm rot="16200000">
            <a:off x="6180765" y="3120340"/>
            <a:ext cx="81813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Capability Score</a:t>
            </a:r>
          </a:p>
        </p:txBody>
      </p:sp>
      <p:sp>
        <p:nvSpPr>
          <p:cNvPr id="35" name="Freeform 35"/>
          <p:cNvSpPr/>
          <p:nvPr/>
        </p:nvSpPr>
        <p:spPr>
          <a:xfrm>
            <a:off x="7038975" y="2359025"/>
            <a:ext cx="133350" cy="1841500"/>
          </a:xfrm>
          <a:custGeom>
            <a:avLst/>
            <a:gdLst>
              <a:gd name="connsiteX0" fmla="*/ 12700 w 133350"/>
              <a:gd name="connsiteY0" fmla="*/ 0 h 1841500"/>
              <a:gd name="connsiteX1" fmla="*/ 120650 w 133350"/>
              <a:gd name="connsiteY1" fmla="*/ 0 h 1841500"/>
              <a:gd name="connsiteX2" fmla="*/ 125510 w 133350"/>
              <a:gd name="connsiteY2" fmla="*/ 967 h 1841500"/>
              <a:gd name="connsiteX3" fmla="*/ 129630 w 133350"/>
              <a:gd name="connsiteY3" fmla="*/ 3720 h 1841500"/>
              <a:gd name="connsiteX4" fmla="*/ 132383 w 133350"/>
              <a:gd name="connsiteY4" fmla="*/ 7840 h 1841500"/>
              <a:gd name="connsiteX5" fmla="*/ 133350 w 133350"/>
              <a:gd name="connsiteY5" fmla="*/ 12700 h 1841500"/>
              <a:gd name="connsiteX6" fmla="*/ 133350 w 133350"/>
              <a:gd name="connsiteY6" fmla="*/ 1841500 h 1841500"/>
              <a:gd name="connsiteX7" fmla="*/ 0 w 133350"/>
              <a:gd name="connsiteY7" fmla="*/ 1841500 h 1841500"/>
              <a:gd name="connsiteX8" fmla="*/ 0 w 133350"/>
              <a:gd name="connsiteY8" fmla="*/ 12700 h 1841500"/>
              <a:gd name="connsiteX9" fmla="*/ 967 w 133350"/>
              <a:gd name="connsiteY9" fmla="*/ 7840 h 1841500"/>
              <a:gd name="connsiteX10" fmla="*/ 3720 w 133350"/>
              <a:gd name="connsiteY10" fmla="*/ 3720 h 1841500"/>
              <a:gd name="connsiteX11" fmla="*/ 7840 w 133350"/>
              <a:gd name="connsiteY11" fmla="*/ 967 h 1841500"/>
              <a:gd name="connsiteX12" fmla="*/ 12700 w 133350"/>
              <a:gd name="connsiteY12" fmla="*/ 0 h 184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8415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841500"/>
                </a:lnTo>
                <a:lnTo>
                  <a:pt x="0" y="18415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Freeform 36"/>
          <p:cNvSpPr/>
          <p:nvPr/>
        </p:nvSpPr>
        <p:spPr>
          <a:xfrm>
            <a:off x="7038975" y="2359025"/>
            <a:ext cx="133350" cy="1841500"/>
          </a:xfrm>
          <a:custGeom>
            <a:avLst/>
            <a:gdLst>
              <a:gd name="connsiteX0" fmla="*/ 12700 w 133350"/>
              <a:gd name="connsiteY0" fmla="*/ 0 h 1841500"/>
              <a:gd name="connsiteX1" fmla="*/ 120650 w 133350"/>
              <a:gd name="connsiteY1" fmla="*/ 0 h 1841500"/>
              <a:gd name="connsiteX2" fmla="*/ 125510 w 133350"/>
              <a:gd name="connsiteY2" fmla="*/ 967 h 1841500"/>
              <a:gd name="connsiteX3" fmla="*/ 129630 w 133350"/>
              <a:gd name="connsiteY3" fmla="*/ 3720 h 1841500"/>
              <a:gd name="connsiteX4" fmla="*/ 132383 w 133350"/>
              <a:gd name="connsiteY4" fmla="*/ 7840 h 1841500"/>
              <a:gd name="connsiteX5" fmla="*/ 133350 w 133350"/>
              <a:gd name="connsiteY5" fmla="*/ 12700 h 1841500"/>
              <a:gd name="connsiteX6" fmla="*/ 133350 w 133350"/>
              <a:gd name="connsiteY6" fmla="*/ 1841500 h 1841500"/>
              <a:gd name="connsiteX7" fmla="*/ 0 w 133350"/>
              <a:gd name="connsiteY7" fmla="*/ 1841500 h 1841500"/>
              <a:gd name="connsiteX8" fmla="*/ 0 w 133350"/>
              <a:gd name="connsiteY8" fmla="*/ 12700 h 1841500"/>
              <a:gd name="connsiteX9" fmla="*/ 967 w 133350"/>
              <a:gd name="connsiteY9" fmla="*/ 7840 h 1841500"/>
              <a:gd name="connsiteX10" fmla="*/ 3720 w 133350"/>
              <a:gd name="connsiteY10" fmla="*/ 3720 h 1841500"/>
              <a:gd name="connsiteX11" fmla="*/ 7840 w 133350"/>
              <a:gd name="connsiteY11" fmla="*/ 967 h 1841500"/>
              <a:gd name="connsiteX12" fmla="*/ 12700 w 133350"/>
              <a:gd name="connsiteY12" fmla="*/ 0 h 184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8415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841500"/>
                </a:lnTo>
                <a:lnTo>
                  <a:pt x="0" y="18415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7" name="Freeform 37"/>
          <p:cNvSpPr/>
          <p:nvPr/>
        </p:nvSpPr>
        <p:spPr>
          <a:xfrm>
            <a:off x="7978775" y="2359025"/>
            <a:ext cx="133350" cy="1841500"/>
          </a:xfrm>
          <a:custGeom>
            <a:avLst/>
            <a:gdLst>
              <a:gd name="connsiteX0" fmla="*/ 12700 w 133350"/>
              <a:gd name="connsiteY0" fmla="*/ 0 h 1841500"/>
              <a:gd name="connsiteX1" fmla="*/ 120650 w 133350"/>
              <a:gd name="connsiteY1" fmla="*/ 0 h 1841500"/>
              <a:gd name="connsiteX2" fmla="*/ 125510 w 133350"/>
              <a:gd name="connsiteY2" fmla="*/ 967 h 1841500"/>
              <a:gd name="connsiteX3" fmla="*/ 129630 w 133350"/>
              <a:gd name="connsiteY3" fmla="*/ 3720 h 1841500"/>
              <a:gd name="connsiteX4" fmla="*/ 132383 w 133350"/>
              <a:gd name="connsiteY4" fmla="*/ 7840 h 1841500"/>
              <a:gd name="connsiteX5" fmla="*/ 133350 w 133350"/>
              <a:gd name="connsiteY5" fmla="*/ 12700 h 1841500"/>
              <a:gd name="connsiteX6" fmla="*/ 133350 w 133350"/>
              <a:gd name="connsiteY6" fmla="*/ 1841500 h 1841500"/>
              <a:gd name="connsiteX7" fmla="*/ 0 w 133350"/>
              <a:gd name="connsiteY7" fmla="*/ 1841500 h 1841500"/>
              <a:gd name="connsiteX8" fmla="*/ 0 w 133350"/>
              <a:gd name="connsiteY8" fmla="*/ 12700 h 1841500"/>
              <a:gd name="connsiteX9" fmla="*/ 967 w 133350"/>
              <a:gd name="connsiteY9" fmla="*/ 7840 h 1841500"/>
              <a:gd name="connsiteX10" fmla="*/ 3720 w 133350"/>
              <a:gd name="connsiteY10" fmla="*/ 3720 h 1841500"/>
              <a:gd name="connsiteX11" fmla="*/ 7840 w 133350"/>
              <a:gd name="connsiteY11" fmla="*/ 967 h 1841500"/>
              <a:gd name="connsiteX12" fmla="*/ 12700 w 133350"/>
              <a:gd name="connsiteY12" fmla="*/ 0 h 184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8415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841500"/>
                </a:lnTo>
                <a:lnTo>
                  <a:pt x="0" y="18415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7978775" y="2359025"/>
            <a:ext cx="133350" cy="1841500"/>
          </a:xfrm>
          <a:custGeom>
            <a:avLst/>
            <a:gdLst>
              <a:gd name="connsiteX0" fmla="*/ 12700 w 133350"/>
              <a:gd name="connsiteY0" fmla="*/ 0 h 1841500"/>
              <a:gd name="connsiteX1" fmla="*/ 120650 w 133350"/>
              <a:gd name="connsiteY1" fmla="*/ 0 h 1841500"/>
              <a:gd name="connsiteX2" fmla="*/ 125510 w 133350"/>
              <a:gd name="connsiteY2" fmla="*/ 967 h 1841500"/>
              <a:gd name="connsiteX3" fmla="*/ 129630 w 133350"/>
              <a:gd name="connsiteY3" fmla="*/ 3720 h 1841500"/>
              <a:gd name="connsiteX4" fmla="*/ 132383 w 133350"/>
              <a:gd name="connsiteY4" fmla="*/ 7840 h 1841500"/>
              <a:gd name="connsiteX5" fmla="*/ 133350 w 133350"/>
              <a:gd name="connsiteY5" fmla="*/ 12700 h 1841500"/>
              <a:gd name="connsiteX6" fmla="*/ 133350 w 133350"/>
              <a:gd name="connsiteY6" fmla="*/ 1841500 h 1841500"/>
              <a:gd name="connsiteX7" fmla="*/ 0 w 133350"/>
              <a:gd name="connsiteY7" fmla="*/ 1841500 h 1841500"/>
              <a:gd name="connsiteX8" fmla="*/ 0 w 133350"/>
              <a:gd name="connsiteY8" fmla="*/ 12700 h 1841500"/>
              <a:gd name="connsiteX9" fmla="*/ 967 w 133350"/>
              <a:gd name="connsiteY9" fmla="*/ 7840 h 1841500"/>
              <a:gd name="connsiteX10" fmla="*/ 3720 w 133350"/>
              <a:gd name="connsiteY10" fmla="*/ 3720 h 1841500"/>
              <a:gd name="connsiteX11" fmla="*/ 7840 w 133350"/>
              <a:gd name="connsiteY11" fmla="*/ 967 h 1841500"/>
              <a:gd name="connsiteX12" fmla="*/ 12700 w 133350"/>
              <a:gd name="connsiteY12" fmla="*/ 0 h 1841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8415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841500"/>
                </a:lnTo>
                <a:lnTo>
                  <a:pt x="0" y="18415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8912225" y="2454275"/>
            <a:ext cx="133350" cy="1746250"/>
          </a:xfrm>
          <a:custGeom>
            <a:avLst/>
            <a:gdLst>
              <a:gd name="connsiteX0" fmla="*/ 12700 w 133350"/>
              <a:gd name="connsiteY0" fmla="*/ 0 h 1746250"/>
              <a:gd name="connsiteX1" fmla="*/ 120650 w 133350"/>
              <a:gd name="connsiteY1" fmla="*/ 0 h 1746250"/>
              <a:gd name="connsiteX2" fmla="*/ 125510 w 133350"/>
              <a:gd name="connsiteY2" fmla="*/ 967 h 1746250"/>
              <a:gd name="connsiteX3" fmla="*/ 129630 w 133350"/>
              <a:gd name="connsiteY3" fmla="*/ 3720 h 1746250"/>
              <a:gd name="connsiteX4" fmla="*/ 132383 w 133350"/>
              <a:gd name="connsiteY4" fmla="*/ 7840 h 1746250"/>
              <a:gd name="connsiteX5" fmla="*/ 133350 w 133350"/>
              <a:gd name="connsiteY5" fmla="*/ 12700 h 1746250"/>
              <a:gd name="connsiteX6" fmla="*/ 133350 w 133350"/>
              <a:gd name="connsiteY6" fmla="*/ 1746250 h 1746250"/>
              <a:gd name="connsiteX7" fmla="*/ 0 w 133350"/>
              <a:gd name="connsiteY7" fmla="*/ 1746250 h 1746250"/>
              <a:gd name="connsiteX8" fmla="*/ 0 w 133350"/>
              <a:gd name="connsiteY8" fmla="*/ 12700 h 1746250"/>
              <a:gd name="connsiteX9" fmla="*/ 967 w 133350"/>
              <a:gd name="connsiteY9" fmla="*/ 7840 h 1746250"/>
              <a:gd name="connsiteX10" fmla="*/ 3720 w 133350"/>
              <a:gd name="connsiteY10" fmla="*/ 3720 h 1746250"/>
              <a:gd name="connsiteX11" fmla="*/ 7840 w 133350"/>
              <a:gd name="connsiteY11" fmla="*/ 967 h 1746250"/>
              <a:gd name="connsiteX12" fmla="*/ 12700 w 133350"/>
              <a:gd name="connsiteY12" fmla="*/ 0 h 174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7462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746250"/>
                </a:lnTo>
                <a:lnTo>
                  <a:pt x="0" y="17462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8912225" y="2454275"/>
            <a:ext cx="133350" cy="1746250"/>
          </a:xfrm>
          <a:custGeom>
            <a:avLst/>
            <a:gdLst>
              <a:gd name="connsiteX0" fmla="*/ 12700 w 133350"/>
              <a:gd name="connsiteY0" fmla="*/ 0 h 1746250"/>
              <a:gd name="connsiteX1" fmla="*/ 120650 w 133350"/>
              <a:gd name="connsiteY1" fmla="*/ 0 h 1746250"/>
              <a:gd name="connsiteX2" fmla="*/ 125510 w 133350"/>
              <a:gd name="connsiteY2" fmla="*/ 967 h 1746250"/>
              <a:gd name="connsiteX3" fmla="*/ 129630 w 133350"/>
              <a:gd name="connsiteY3" fmla="*/ 3720 h 1746250"/>
              <a:gd name="connsiteX4" fmla="*/ 132383 w 133350"/>
              <a:gd name="connsiteY4" fmla="*/ 7840 h 1746250"/>
              <a:gd name="connsiteX5" fmla="*/ 133350 w 133350"/>
              <a:gd name="connsiteY5" fmla="*/ 12700 h 1746250"/>
              <a:gd name="connsiteX6" fmla="*/ 133350 w 133350"/>
              <a:gd name="connsiteY6" fmla="*/ 1746250 h 1746250"/>
              <a:gd name="connsiteX7" fmla="*/ 0 w 133350"/>
              <a:gd name="connsiteY7" fmla="*/ 1746250 h 1746250"/>
              <a:gd name="connsiteX8" fmla="*/ 0 w 133350"/>
              <a:gd name="connsiteY8" fmla="*/ 12700 h 1746250"/>
              <a:gd name="connsiteX9" fmla="*/ 967 w 133350"/>
              <a:gd name="connsiteY9" fmla="*/ 7840 h 1746250"/>
              <a:gd name="connsiteX10" fmla="*/ 3720 w 133350"/>
              <a:gd name="connsiteY10" fmla="*/ 3720 h 1746250"/>
              <a:gd name="connsiteX11" fmla="*/ 7840 w 133350"/>
              <a:gd name="connsiteY11" fmla="*/ 967 h 1746250"/>
              <a:gd name="connsiteX12" fmla="*/ 12700 w 133350"/>
              <a:gd name="connsiteY12" fmla="*/ 0 h 174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7462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746250"/>
                </a:lnTo>
                <a:lnTo>
                  <a:pt x="0" y="17462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Freeform 41"/>
          <p:cNvSpPr/>
          <p:nvPr/>
        </p:nvSpPr>
        <p:spPr>
          <a:xfrm>
            <a:off x="9852025" y="2549525"/>
            <a:ext cx="133350" cy="1651000"/>
          </a:xfrm>
          <a:custGeom>
            <a:avLst/>
            <a:gdLst>
              <a:gd name="connsiteX0" fmla="*/ 12700 w 133350"/>
              <a:gd name="connsiteY0" fmla="*/ 0 h 1651000"/>
              <a:gd name="connsiteX1" fmla="*/ 120650 w 133350"/>
              <a:gd name="connsiteY1" fmla="*/ 0 h 1651000"/>
              <a:gd name="connsiteX2" fmla="*/ 125509 w 133350"/>
              <a:gd name="connsiteY2" fmla="*/ 967 h 1651000"/>
              <a:gd name="connsiteX3" fmla="*/ 129630 w 133350"/>
              <a:gd name="connsiteY3" fmla="*/ 3720 h 1651000"/>
              <a:gd name="connsiteX4" fmla="*/ 132383 w 133350"/>
              <a:gd name="connsiteY4" fmla="*/ 7840 h 1651000"/>
              <a:gd name="connsiteX5" fmla="*/ 133350 w 133350"/>
              <a:gd name="connsiteY5" fmla="*/ 12700 h 1651000"/>
              <a:gd name="connsiteX6" fmla="*/ 133350 w 133350"/>
              <a:gd name="connsiteY6" fmla="*/ 1651000 h 1651000"/>
              <a:gd name="connsiteX7" fmla="*/ 0 w 133350"/>
              <a:gd name="connsiteY7" fmla="*/ 1651000 h 1651000"/>
              <a:gd name="connsiteX8" fmla="*/ 0 w 133350"/>
              <a:gd name="connsiteY8" fmla="*/ 12700 h 1651000"/>
              <a:gd name="connsiteX9" fmla="*/ 967 w 133350"/>
              <a:gd name="connsiteY9" fmla="*/ 7840 h 1651000"/>
              <a:gd name="connsiteX10" fmla="*/ 3720 w 133350"/>
              <a:gd name="connsiteY10" fmla="*/ 3720 h 1651000"/>
              <a:gd name="connsiteX11" fmla="*/ 7840 w 133350"/>
              <a:gd name="connsiteY11" fmla="*/ 967 h 1651000"/>
              <a:gd name="connsiteX12" fmla="*/ 12700 w 133350"/>
              <a:gd name="connsiteY12" fmla="*/ 0 h 1651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6510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09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651000"/>
                </a:lnTo>
                <a:lnTo>
                  <a:pt x="0" y="16510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2" name="Freeform 42"/>
          <p:cNvSpPr/>
          <p:nvPr/>
        </p:nvSpPr>
        <p:spPr>
          <a:xfrm>
            <a:off x="9852025" y="2549525"/>
            <a:ext cx="133350" cy="1651000"/>
          </a:xfrm>
          <a:custGeom>
            <a:avLst/>
            <a:gdLst>
              <a:gd name="connsiteX0" fmla="*/ 12700 w 133350"/>
              <a:gd name="connsiteY0" fmla="*/ 0 h 1651000"/>
              <a:gd name="connsiteX1" fmla="*/ 120650 w 133350"/>
              <a:gd name="connsiteY1" fmla="*/ 0 h 1651000"/>
              <a:gd name="connsiteX2" fmla="*/ 125509 w 133350"/>
              <a:gd name="connsiteY2" fmla="*/ 967 h 1651000"/>
              <a:gd name="connsiteX3" fmla="*/ 129630 w 133350"/>
              <a:gd name="connsiteY3" fmla="*/ 3720 h 1651000"/>
              <a:gd name="connsiteX4" fmla="*/ 132383 w 133350"/>
              <a:gd name="connsiteY4" fmla="*/ 7840 h 1651000"/>
              <a:gd name="connsiteX5" fmla="*/ 133350 w 133350"/>
              <a:gd name="connsiteY5" fmla="*/ 12700 h 1651000"/>
              <a:gd name="connsiteX6" fmla="*/ 133350 w 133350"/>
              <a:gd name="connsiteY6" fmla="*/ 1651000 h 1651000"/>
              <a:gd name="connsiteX7" fmla="*/ 0 w 133350"/>
              <a:gd name="connsiteY7" fmla="*/ 1651000 h 1651000"/>
              <a:gd name="connsiteX8" fmla="*/ 0 w 133350"/>
              <a:gd name="connsiteY8" fmla="*/ 12700 h 1651000"/>
              <a:gd name="connsiteX9" fmla="*/ 967 w 133350"/>
              <a:gd name="connsiteY9" fmla="*/ 7840 h 1651000"/>
              <a:gd name="connsiteX10" fmla="*/ 3720 w 133350"/>
              <a:gd name="connsiteY10" fmla="*/ 3720 h 1651000"/>
              <a:gd name="connsiteX11" fmla="*/ 7840 w 133350"/>
              <a:gd name="connsiteY11" fmla="*/ 967 h 1651000"/>
              <a:gd name="connsiteX12" fmla="*/ 12700 w 133350"/>
              <a:gd name="connsiteY12" fmla="*/ 0 h 16510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6510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09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651000"/>
                </a:lnTo>
                <a:lnTo>
                  <a:pt x="0" y="16510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Freeform 43"/>
          <p:cNvSpPr/>
          <p:nvPr/>
        </p:nvSpPr>
        <p:spPr>
          <a:xfrm>
            <a:off x="10791825" y="2454275"/>
            <a:ext cx="133350" cy="1746250"/>
          </a:xfrm>
          <a:custGeom>
            <a:avLst/>
            <a:gdLst>
              <a:gd name="connsiteX0" fmla="*/ 12700 w 133350"/>
              <a:gd name="connsiteY0" fmla="*/ 0 h 1746250"/>
              <a:gd name="connsiteX1" fmla="*/ 120650 w 133350"/>
              <a:gd name="connsiteY1" fmla="*/ 0 h 1746250"/>
              <a:gd name="connsiteX2" fmla="*/ 125510 w 133350"/>
              <a:gd name="connsiteY2" fmla="*/ 967 h 1746250"/>
              <a:gd name="connsiteX3" fmla="*/ 129630 w 133350"/>
              <a:gd name="connsiteY3" fmla="*/ 3720 h 1746250"/>
              <a:gd name="connsiteX4" fmla="*/ 132383 w 133350"/>
              <a:gd name="connsiteY4" fmla="*/ 7840 h 1746250"/>
              <a:gd name="connsiteX5" fmla="*/ 133350 w 133350"/>
              <a:gd name="connsiteY5" fmla="*/ 12700 h 1746250"/>
              <a:gd name="connsiteX6" fmla="*/ 133350 w 133350"/>
              <a:gd name="connsiteY6" fmla="*/ 1746250 h 1746250"/>
              <a:gd name="connsiteX7" fmla="*/ 0 w 133350"/>
              <a:gd name="connsiteY7" fmla="*/ 1746250 h 1746250"/>
              <a:gd name="connsiteX8" fmla="*/ 0 w 133350"/>
              <a:gd name="connsiteY8" fmla="*/ 12700 h 1746250"/>
              <a:gd name="connsiteX9" fmla="*/ 967 w 133350"/>
              <a:gd name="connsiteY9" fmla="*/ 7840 h 1746250"/>
              <a:gd name="connsiteX10" fmla="*/ 3719 w 133350"/>
              <a:gd name="connsiteY10" fmla="*/ 3720 h 1746250"/>
              <a:gd name="connsiteX11" fmla="*/ 7840 w 133350"/>
              <a:gd name="connsiteY11" fmla="*/ 967 h 1746250"/>
              <a:gd name="connsiteX12" fmla="*/ 12700 w 133350"/>
              <a:gd name="connsiteY12" fmla="*/ 0 h 174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7462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746250"/>
                </a:lnTo>
                <a:lnTo>
                  <a:pt x="0" y="17462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10791825" y="2454275"/>
            <a:ext cx="133350" cy="1746250"/>
          </a:xfrm>
          <a:custGeom>
            <a:avLst/>
            <a:gdLst>
              <a:gd name="connsiteX0" fmla="*/ 12700 w 133350"/>
              <a:gd name="connsiteY0" fmla="*/ 0 h 1746250"/>
              <a:gd name="connsiteX1" fmla="*/ 120650 w 133350"/>
              <a:gd name="connsiteY1" fmla="*/ 0 h 1746250"/>
              <a:gd name="connsiteX2" fmla="*/ 125510 w 133350"/>
              <a:gd name="connsiteY2" fmla="*/ 967 h 1746250"/>
              <a:gd name="connsiteX3" fmla="*/ 129630 w 133350"/>
              <a:gd name="connsiteY3" fmla="*/ 3720 h 1746250"/>
              <a:gd name="connsiteX4" fmla="*/ 132383 w 133350"/>
              <a:gd name="connsiteY4" fmla="*/ 7840 h 1746250"/>
              <a:gd name="connsiteX5" fmla="*/ 133350 w 133350"/>
              <a:gd name="connsiteY5" fmla="*/ 12700 h 1746250"/>
              <a:gd name="connsiteX6" fmla="*/ 133350 w 133350"/>
              <a:gd name="connsiteY6" fmla="*/ 1746250 h 1746250"/>
              <a:gd name="connsiteX7" fmla="*/ 0 w 133350"/>
              <a:gd name="connsiteY7" fmla="*/ 1746250 h 1746250"/>
              <a:gd name="connsiteX8" fmla="*/ 0 w 133350"/>
              <a:gd name="connsiteY8" fmla="*/ 12700 h 1746250"/>
              <a:gd name="connsiteX9" fmla="*/ 967 w 133350"/>
              <a:gd name="connsiteY9" fmla="*/ 7840 h 1746250"/>
              <a:gd name="connsiteX10" fmla="*/ 3719 w 133350"/>
              <a:gd name="connsiteY10" fmla="*/ 3720 h 1746250"/>
              <a:gd name="connsiteX11" fmla="*/ 7840 w 133350"/>
              <a:gd name="connsiteY11" fmla="*/ 967 h 1746250"/>
              <a:gd name="connsiteX12" fmla="*/ 12700 w 133350"/>
              <a:gd name="connsiteY12" fmla="*/ 0 h 17462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7462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746250"/>
                </a:lnTo>
                <a:lnTo>
                  <a:pt x="0" y="17462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7204075" y="2841625"/>
            <a:ext cx="133350" cy="1358900"/>
          </a:xfrm>
          <a:custGeom>
            <a:avLst/>
            <a:gdLst>
              <a:gd name="connsiteX0" fmla="*/ 12700 w 133350"/>
              <a:gd name="connsiteY0" fmla="*/ 0 h 1358900"/>
              <a:gd name="connsiteX1" fmla="*/ 120650 w 133350"/>
              <a:gd name="connsiteY1" fmla="*/ 0 h 1358900"/>
              <a:gd name="connsiteX2" fmla="*/ 125510 w 133350"/>
              <a:gd name="connsiteY2" fmla="*/ 967 h 1358900"/>
              <a:gd name="connsiteX3" fmla="*/ 129630 w 133350"/>
              <a:gd name="connsiteY3" fmla="*/ 3720 h 1358900"/>
              <a:gd name="connsiteX4" fmla="*/ 132383 w 133350"/>
              <a:gd name="connsiteY4" fmla="*/ 7840 h 1358900"/>
              <a:gd name="connsiteX5" fmla="*/ 133350 w 133350"/>
              <a:gd name="connsiteY5" fmla="*/ 12700 h 1358900"/>
              <a:gd name="connsiteX6" fmla="*/ 133350 w 133350"/>
              <a:gd name="connsiteY6" fmla="*/ 1358900 h 1358900"/>
              <a:gd name="connsiteX7" fmla="*/ 0 w 133350"/>
              <a:gd name="connsiteY7" fmla="*/ 1358900 h 1358900"/>
              <a:gd name="connsiteX8" fmla="*/ 0 w 133350"/>
              <a:gd name="connsiteY8" fmla="*/ 12700 h 1358900"/>
              <a:gd name="connsiteX9" fmla="*/ 967 w 133350"/>
              <a:gd name="connsiteY9" fmla="*/ 7840 h 1358900"/>
              <a:gd name="connsiteX10" fmla="*/ 3720 w 133350"/>
              <a:gd name="connsiteY10" fmla="*/ 3720 h 1358900"/>
              <a:gd name="connsiteX11" fmla="*/ 7840 w 133350"/>
              <a:gd name="connsiteY11" fmla="*/ 967 h 1358900"/>
              <a:gd name="connsiteX12" fmla="*/ 12700 w 133350"/>
              <a:gd name="connsiteY12" fmla="*/ 0 h 1358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3589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358900"/>
                </a:lnTo>
                <a:lnTo>
                  <a:pt x="0" y="13589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7204075" y="2841625"/>
            <a:ext cx="133350" cy="1358900"/>
          </a:xfrm>
          <a:custGeom>
            <a:avLst/>
            <a:gdLst>
              <a:gd name="connsiteX0" fmla="*/ 12700 w 133350"/>
              <a:gd name="connsiteY0" fmla="*/ 0 h 1358900"/>
              <a:gd name="connsiteX1" fmla="*/ 120650 w 133350"/>
              <a:gd name="connsiteY1" fmla="*/ 0 h 1358900"/>
              <a:gd name="connsiteX2" fmla="*/ 125510 w 133350"/>
              <a:gd name="connsiteY2" fmla="*/ 967 h 1358900"/>
              <a:gd name="connsiteX3" fmla="*/ 129630 w 133350"/>
              <a:gd name="connsiteY3" fmla="*/ 3720 h 1358900"/>
              <a:gd name="connsiteX4" fmla="*/ 132383 w 133350"/>
              <a:gd name="connsiteY4" fmla="*/ 7840 h 1358900"/>
              <a:gd name="connsiteX5" fmla="*/ 133350 w 133350"/>
              <a:gd name="connsiteY5" fmla="*/ 12700 h 1358900"/>
              <a:gd name="connsiteX6" fmla="*/ 133350 w 133350"/>
              <a:gd name="connsiteY6" fmla="*/ 1358900 h 1358900"/>
              <a:gd name="connsiteX7" fmla="*/ 0 w 133350"/>
              <a:gd name="connsiteY7" fmla="*/ 1358900 h 1358900"/>
              <a:gd name="connsiteX8" fmla="*/ 0 w 133350"/>
              <a:gd name="connsiteY8" fmla="*/ 12700 h 1358900"/>
              <a:gd name="connsiteX9" fmla="*/ 967 w 133350"/>
              <a:gd name="connsiteY9" fmla="*/ 7840 h 1358900"/>
              <a:gd name="connsiteX10" fmla="*/ 3720 w 133350"/>
              <a:gd name="connsiteY10" fmla="*/ 3720 h 1358900"/>
              <a:gd name="connsiteX11" fmla="*/ 7840 w 133350"/>
              <a:gd name="connsiteY11" fmla="*/ 967 h 1358900"/>
              <a:gd name="connsiteX12" fmla="*/ 12700 w 133350"/>
              <a:gd name="connsiteY12" fmla="*/ 0 h 1358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3589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358900"/>
                </a:lnTo>
                <a:lnTo>
                  <a:pt x="0" y="13589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814387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10 w 133350"/>
              <a:gd name="connsiteY2" fmla="*/ 967 h 1162050"/>
              <a:gd name="connsiteX3" fmla="*/ 129630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20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814387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10 w 133350"/>
              <a:gd name="connsiteY2" fmla="*/ 967 h 1162050"/>
              <a:gd name="connsiteX3" fmla="*/ 129630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20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9077325" y="2746375"/>
            <a:ext cx="133350" cy="1454150"/>
          </a:xfrm>
          <a:custGeom>
            <a:avLst/>
            <a:gdLst>
              <a:gd name="connsiteX0" fmla="*/ 12700 w 133350"/>
              <a:gd name="connsiteY0" fmla="*/ 0 h 1454150"/>
              <a:gd name="connsiteX1" fmla="*/ 120650 w 133350"/>
              <a:gd name="connsiteY1" fmla="*/ 0 h 1454150"/>
              <a:gd name="connsiteX2" fmla="*/ 125510 w 133350"/>
              <a:gd name="connsiteY2" fmla="*/ 967 h 1454150"/>
              <a:gd name="connsiteX3" fmla="*/ 129630 w 133350"/>
              <a:gd name="connsiteY3" fmla="*/ 3720 h 1454150"/>
              <a:gd name="connsiteX4" fmla="*/ 132383 w 133350"/>
              <a:gd name="connsiteY4" fmla="*/ 7840 h 1454150"/>
              <a:gd name="connsiteX5" fmla="*/ 133350 w 133350"/>
              <a:gd name="connsiteY5" fmla="*/ 12700 h 1454150"/>
              <a:gd name="connsiteX6" fmla="*/ 133350 w 133350"/>
              <a:gd name="connsiteY6" fmla="*/ 1454150 h 1454150"/>
              <a:gd name="connsiteX7" fmla="*/ 0 w 133350"/>
              <a:gd name="connsiteY7" fmla="*/ 1454150 h 1454150"/>
              <a:gd name="connsiteX8" fmla="*/ 0 w 133350"/>
              <a:gd name="connsiteY8" fmla="*/ 12700 h 1454150"/>
              <a:gd name="connsiteX9" fmla="*/ 967 w 133350"/>
              <a:gd name="connsiteY9" fmla="*/ 7840 h 1454150"/>
              <a:gd name="connsiteX10" fmla="*/ 3720 w 133350"/>
              <a:gd name="connsiteY10" fmla="*/ 3720 h 1454150"/>
              <a:gd name="connsiteX11" fmla="*/ 7840 w 133350"/>
              <a:gd name="connsiteY11" fmla="*/ 967 h 1454150"/>
              <a:gd name="connsiteX12" fmla="*/ 12700 w 133350"/>
              <a:gd name="connsiteY12" fmla="*/ 0 h 1454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4541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454150"/>
                </a:lnTo>
                <a:lnTo>
                  <a:pt x="0" y="14541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9077325" y="2746375"/>
            <a:ext cx="133350" cy="1454150"/>
          </a:xfrm>
          <a:custGeom>
            <a:avLst/>
            <a:gdLst>
              <a:gd name="connsiteX0" fmla="*/ 12700 w 133350"/>
              <a:gd name="connsiteY0" fmla="*/ 0 h 1454150"/>
              <a:gd name="connsiteX1" fmla="*/ 120650 w 133350"/>
              <a:gd name="connsiteY1" fmla="*/ 0 h 1454150"/>
              <a:gd name="connsiteX2" fmla="*/ 125510 w 133350"/>
              <a:gd name="connsiteY2" fmla="*/ 967 h 1454150"/>
              <a:gd name="connsiteX3" fmla="*/ 129630 w 133350"/>
              <a:gd name="connsiteY3" fmla="*/ 3720 h 1454150"/>
              <a:gd name="connsiteX4" fmla="*/ 132383 w 133350"/>
              <a:gd name="connsiteY4" fmla="*/ 7840 h 1454150"/>
              <a:gd name="connsiteX5" fmla="*/ 133350 w 133350"/>
              <a:gd name="connsiteY5" fmla="*/ 12700 h 1454150"/>
              <a:gd name="connsiteX6" fmla="*/ 133350 w 133350"/>
              <a:gd name="connsiteY6" fmla="*/ 1454150 h 1454150"/>
              <a:gd name="connsiteX7" fmla="*/ 0 w 133350"/>
              <a:gd name="connsiteY7" fmla="*/ 1454150 h 1454150"/>
              <a:gd name="connsiteX8" fmla="*/ 0 w 133350"/>
              <a:gd name="connsiteY8" fmla="*/ 12700 h 1454150"/>
              <a:gd name="connsiteX9" fmla="*/ 967 w 133350"/>
              <a:gd name="connsiteY9" fmla="*/ 7840 h 1454150"/>
              <a:gd name="connsiteX10" fmla="*/ 3720 w 133350"/>
              <a:gd name="connsiteY10" fmla="*/ 3720 h 1454150"/>
              <a:gd name="connsiteX11" fmla="*/ 7840 w 133350"/>
              <a:gd name="connsiteY11" fmla="*/ 967 h 1454150"/>
              <a:gd name="connsiteX12" fmla="*/ 12700 w 133350"/>
              <a:gd name="connsiteY12" fmla="*/ 0 h 14541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4541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454150"/>
                </a:lnTo>
                <a:lnTo>
                  <a:pt x="0" y="14541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10017125" y="2936875"/>
            <a:ext cx="133350" cy="1263650"/>
          </a:xfrm>
          <a:custGeom>
            <a:avLst/>
            <a:gdLst>
              <a:gd name="connsiteX0" fmla="*/ 12700 w 133350"/>
              <a:gd name="connsiteY0" fmla="*/ 0 h 1263650"/>
              <a:gd name="connsiteX1" fmla="*/ 120650 w 133350"/>
              <a:gd name="connsiteY1" fmla="*/ 0 h 1263650"/>
              <a:gd name="connsiteX2" fmla="*/ 125510 w 133350"/>
              <a:gd name="connsiteY2" fmla="*/ 967 h 1263650"/>
              <a:gd name="connsiteX3" fmla="*/ 129630 w 133350"/>
              <a:gd name="connsiteY3" fmla="*/ 3720 h 1263650"/>
              <a:gd name="connsiteX4" fmla="*/ 132383 w 133350"/>
              <a:gd name="connsiteY4" fmla="*/ 7840 h 1263650"/>
              <a:gd name="connsiteX5" fmla="*/ 133350 w 133350"/>
              <a:gd name="connsiteY5" fmla="*/ 12700 h 1263650"/>
              <a:gd name="connsiteX6" fmla="*/ 133350 w 133350"/>
              <a:gd name="connsiteY6" fmla="*/ 1263650 h 1263650"/>
              <a:gd name="connsiteX7" fmla="*/ 0 w 133350"/>
              <a:gd name="connsiteY7" fmla="*/ 1263650 h 1263650"/>
              <a:gd name="connsiteX8" fmla="*/ 0 w 133350"/>
              <a:gd name="connsiteY8" fmla="*/ 12700 h 1263650"/>
              <a:gd name="connsiteX9" fmla="*/ 967 w 133350"/>
              <a:gd name="connsiteY9" fmla="*/ 7840 h 1263650"/>
              <a:gd name="connsiteX10" fmla="*/ 3720 w 133350"/>
              <a:gd name="connsiteY10" fmla="*/ 3720 h 1263650"/>
              <a:gd name="connsiteX11" fmla="*/ 7840 w 133350"/>
              <a:gd name="connsiteY11" fmla="*/ 967 h 1263650"/>
              <a:gd name="connsiteX12" fmla="*/ 12700 w 133350"/>
              <a:gd name="connsiteY12" fmla="*/ 0 h 1263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2636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263650"/>
                </a:lnTo>
                <a:lnTo>
                  <a:pt x="0" y="12636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Freeform 52"/>
          <p:cNvSpPr/>
          <p:nvPr/>
        </p:nvSpPr>
        <p:spPr>
          <a:xfrm>
            <a:off x="10017125" y="2936875"/>
            <a:ext cx="133350" cy="1263650"/>
          </a:xfrm>
          <a:custGeom>
            <a:avLst/>
            <a:gdLst>
              <a:gd name="connsiteX0" fmla="*/ 12700 w 133350"/>
              <a:gd name="connsiteY0" fmla="*/ 0 h 1263650"/>
              <a:gd name="connsiteX1" fmla="*/ 120650 w 133350"/>
              <a:gd name="connsiteY1" fmla="*/ 0 h 1263650"/>
              <a:gd name="connsiteX2" fmla="*/ 125510 w 133350"/>
              <a:gd name="connsiteY2" fmla="*/ 967 h 1263650"/>
              <a:gd name="connsiteX3" fmla="*/ 129630 w 133350"/>
              <a:gd name="connsiteY3" fmla="*/ 3720 h 1263650"/>
              <a:gd name="connsiteX4" fmla="*/ 132383 w 133350"/>
              <a:gd name="connsiteY4" fmla="*/ 7840 h 1263650"/>
              <a:gd name="connsiteX5" fmla="*/ 133350 w 133350"/>
              <a:gd name="connsiteY5" fmla="*/ 12700 h 1263650"/>
              <a:gd name="connsiteX6" fmla="*/ 133350 w 133350"/>
              <a:gd name="connsiteY6" fmla="*/ 1263650 h 1263650"/>
              <a:gd name="connsiteX7" fmla="*/ 0 w 133350"/>
              <a:gd name="connsiteY7" fmla="*/ 1263650 h 1263650"/>
              <a:gd name="connsiteX8" fmla="*/ 0 w 133350"/>
              <a:gd name="connsiteY8" fmla="*/ 12700 h 1263650"/>
              <a:gd name="connsiteX9" fmla="*/ 967 w 133350"/>
              <a:gd name="connsiteY9" fmla="*/ 7840 h 1263650"/>
              <a:gd name="connsiteX10" fmla="*/ 3720 w 133350"/>
              <a:gd name="connsiteY10" fmla="*/ 3720 h 1263650"/>
              <a:gd name="connsiteX11" fmla="*/ 7840 w 133350"/>
              <a:gd name="connsiteY11" fmla="*/ 967 h 1263650"/>
              <a:gd name="connsiteX12" fmla="*/ 12700 w 133350"/>
              <a:gd name="connsiteY12" fmla="*/ 0 h 1263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2636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263650"/>
                </a:lnTo>
                <a:lnTo>
                  <a:pt x="0" y="12636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Freeform 53"/>
          <p:cNvSpPr/>
          <p:nvPr/>
        </p:nvSpPr>
        <p:spPr>
          <a:xfrm>
            <a:off x="1095057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10 w 133350"/>
              <a:gd name="connsiteY2" fmla="*/ 967 h 1162050"/>
              <a:gd name="connsiteX3" fmla="*/ 129629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20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29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4" name="Freeform 54"/>
          <p:cNvSpPr/>
          <p:nvPr/>
        </p:nvSpPr>
        <p:spPr>
          <a:xfrm>
            <a:off x="1095057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10 w 133350"/>
              <a:gd name="connsiteY2" fmla="*/ 967 h 1162050"/>
              <a:gd name="connsiteX3" fmla="*/ 129629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20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29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5" name="Freeform 55"/>
          <p:cNvSpPr/>
          <p:nvPr/>
        </p:nvSpPr>
        <p:spPr>
          <a:xfrm>
            <a:off x="7369175" y="2936875"/>
            <a:ext cx="133350" cy="1263650"/>
          </a:xfrm>
          <a:custGeom>
            <a:avLst/>
            <a:gdLst>
              <a:gd name="connsiteX0" fmla="*/ 12700 w 133350"/>
              <a:gd name="connsiteY0" fmla="*/ 0 h 1263650"/>
              <a:gd name="connsiteX1" fmla="*/ 120650 w 133350"/>
              <a:gd name="connsiteY1" fmla="*/ 0 h 1263650"/>
              <a:gd name="connsiteX2" fmla="*/ 125510 w 133350"/>
              <a:gd name="connsiteY2" fmla="*/ 967 h 1263650"/>
              <a:gd name="connsiteX3" fmla="*/ 129630 w 133350"/>
              <a:gd name="connsiteY3" fmla="*/ 3720 h 1263650"/>
              <a:gd name="connsiteX4" fmla="*/ 132383 w 133350"/>
              <a:gd name="connsiteY4" fmla="*/ 7840 h 1263650"/>
              <a:gd name="connsiteX5" fmla="*/ 133350 w 133350"/>
              <a:gd name="connsiteY5" fmla="*/ 12700 h 1263650"/>
              <a:gd name="connsiteX6" fmla="*/ 133350 w 133350"/>
              <a:gd name="connsiteY6" fmla="*/ 1263650 h 1263650"/>
              <a:gd name="connsiteX7" fmla="*/ 0 w 133350"/>
              <a:gd name="connsiteY7" fmla="*/ 1263650 h 1263650"/>
              <a:gd name="connsiteX8" fmla="*/ 0 w 133350"/>
              <a:gd name="connsiteY8" fmla="*/ 12700 h 1263650"/>
              <a:gd name="connsiteX9" fmla="*/ 967 w 133350"/>
              <a:gd name="connsiteY9" fmla="*/ 7840 h 1263650"/>
              <a:gd name="connsiteX10" fmla="*/ 3720 w 133350"/>
              <a:gd name="connsiteY10" fmla="*/ 3720 h 1263650"/>
              <a:gd name="connsiteX11" fmla="*/ 7840 w 133350"/>
              <a:gd name="connsiteY11" fmla="*/ 967 h 1263650"/>
              <a:gd name="connsiteX12" fmla="*/ 12700 w 133350"/>
              <a:gd name="connsiteY12" fmla="*/ 0 h 1263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2636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263650"/>
                </a:lnTo>
                <a:lnTo>
                  <a:pt x="0" y="12636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6" name="Freeform 56"/>
          <p:cNvSpPr/>
          <p:nvPr/>
        </p:nvSpPr>
        <p:spPr>
          <a:xfrm>
            <a:off x="7369175" y="2936875"/>
            <a:ext cx="133350" cy="1263650"/>
          </a:xfrm>
          <a:custGeom>
            <a:avLst/>
            <a:gdLst>
              <a:gd name="connsiteX0" fmla="*/ 12700 w 133350"/>
              <a:gd name="connsiteY0" fmla="*/ 0 h 1263650"/>
              <a:gd name="connsiteX1" fmla="*/ 120650 w 133350"/>
              <a:gd name="connsiteY1" fmla="*/ 0 h 1263650"/>
              <a:gd name="connsiteX2" fmla="*/ 125510 w 133350"/>
              <a:gd name="connsiteY2" fmla="*/ 967 h 1263650"/>
              <a:gd name="connsiteX3" fmla="*/ 129630 w 133350"/>
              <a:gd name="connsiteY3" fmla="*/ 3720 h 1263650"/>
              <a:gd name="connsiteX4" fmla="*/ 132383 w 133350"/>
              <a:gd name="connsiteY4" fmla="*/ 7840 h 1263650"/>
              <a:gd name="connsiteX5" fmla="*/ 133350 w 133350"/>
              <a:gd name="connsiteY5" fmla="*/ 12700 h 1263650"/>
              <a:gd name="connsiteX6" fmla="*/ 133350 w 133350"/>
              <a:gd name="connsiteY6" fmla="*/ 1263650 h 1263650"/>
              <a:gd name="connsiteX7" fmla="*/ 0 w 133350"/>
              <a:gd name="connsiteY7" fmla="*/ 1263650 h 1263650"/>
              <a:gd name="connsiteX8" fmla="*/ 0 w 133350"/>
              <a:gd name="connsiteY8" fmla="*/ 12700 h 1263650"/>
              <a:gd name="connsiteX9" fmla="*/ 967 w 133350"/>
              <a:gd name="connsiteY9" fmla="*/ 7840 h 1263650"/>
              <a:gd name="connsiteX10" fmla="*/ 3720 w 133350"/>
              <a:gd name="connsiteY10" fmla="*/ 3720 h 1263650"/>
              <a:gd name="connsiteX11" fmla="*/ 7840 w 133350"/>
              <a:gd name="connsiteY11" fmla="*/ 967 h 1263650"/>
              <a:gd name="connsiteX12" fmla="*/ 12700 w 133350"/>
              <a:gd name="connsiteY12" fmla="*/ 0 h 1263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2636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263650"/>
                </a:lnTo>
                <a:lnTo>
                  <a:pt x="0" y="12636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7" name="Freeform 57"/>
          <p:cNvSpPr/>
          <p:nvPr/>
        </p:nvSpPr>
        <p:spPr>
          <a:xfrm>
            <a:off x="8302625" y="3133725"/>
            <a:ext cx="133350" cy="1066800"/>
          </a:xfrm>
          <a:custGeom>
            <a:avLst/>
            <a:gdLst>
              <a:gd name="connsiteX0" fmla="*/ 12700 w 133350"/>
              <a:gd name="connsiteY0" fmla="*/ 0 h 1066800"/>
              <a:gd name="connsiteX1" fmla="*/ 120650 w 133350"/>
              <a:gd name="connsiteY1" fmla="*/ 0 h 1066800"/>
              <a:gd name="connsiteX2" fmla="*/ 125510 w 133350"/>
              <a:gd name="connsiteY2" fmla="*/ 967 h 1066800"/>
              <a:gd name="connsiteX3" fmla="*/ 129630 w 133350"/>
              <a:gd name="connsiteY3" fmla="*/ 3720 h 1066800"/>
              <a:gd name="connsiteX4" fmla="*/ 132383 w 133350"/>
              <a:gd name="connsiteY4" fmla="*/ 7840 h 1066800"/>
              <a:gd name="connsiteX5" fmla="*/ 133350 w 133350"/>
              <a:gd name="connsiteY5" fmla="*/ 12700 h 1066800"/>
              <a:gd name="connsiteX6" fmla="*/ 133350 w 133350"/>
              <a:gd name="connsiteY6" fmla="*/ 1066800 h 1066800"/>
              <a:gd name="connsiteX7" fmla="*/ 0 w 133350"/>
              <a:gd name="connsiteY7" fmla="*/ 1066800 h 1066800"/>
              <a:gd name="connsiteX8" fmla="*/ 0 w 133350"/>
              <a:gd name="connsiteY8" fmla="*/ 12700 h 1066800"/>
              <a:gd name="connsiteX9" fmla="*/ 967 w 133350"/>
              <a:gd name="connsiteY9" fmla="*/ 7840 h 1066800"/>
              <a:gd name="connsiteX10" fmla="*/ 3720 w 133350"/>
              <a:gd name="connsiteY10" fmla="*/ 3720 h 1066800"/>
              <a:gd name="connsiteX11" fmla="*/ 7840 w 133350"/>
              <a:gd name="connsiteY11" fmla="*/ 967 h 1066800"/>
              <a:gd name="connsiteX12" fmla="*/ 12700 w 133350"/>
              <a:gd name="connsiteY12" fmla="*/ 0 h 1066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0668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066800"/>
                </a:lnTo>
                <a:lnTo>
                  <a:pt x="0" y="10668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8" name="Freeform 58"/>
          <p:cNvSpPr/>
          <p:nvPr/>
        </p:nvSpPr>
        <p:spPr>
          <a:xfrm>
            <a:off x="8302625" y="3133725"/>
            <a:ext cx="133350" cy="1066800"/>
          </a:xfrm>
          <a:custGeom>
            <a:avLst/>
            <a:gdLst>
              <a:gd name="connsiteX0" fmla="*/ 12700 w 133350"/>
              <a:gd name="connsiteY0" fmla="*/ 0 h 1066800"/>
              <a:gd name="connsiteX1" fmla="*/ 120650 w 133350"/>
              <a:gd name="connsiteY1" fmla="*/ 0 h 1066800"/>
              <a:gd name="connsiteX2" fmla="*/ 125510 w 133350"/>
              <a:gd name="connsiteY2" fmla="*/ 967 h 1066800"/>
              <a:gd name="connsiteX3" fmla="*/ 129630 w 133350"/>
              <a:gd name="connsiteY3" fmla="*/ 3720 h 1066800"/>
              <a:gd name="connsiteX4" fmla="*/ 132383 w 133350"/>
              <a:gd name="connsiteY4" fmla="*/ 7840 h 1066800"/>
              <a:gd name="connsiteX5" fmla="*/ 133350 w 133350"/>
              <a:gd name="connsiteY5" fmla="*/ 12700 h 1066800"/>
              <a:gd name="connsiteX6" fmla="*/ 133350 w 133350"/>
              <a:gd name="connsiteY6" fmla="*/ 1066800 h 1066800"/>
              <a:gd name="connsiteX7" fmla="*/ 0 w 133350"/>
              <a:gd name="connsiteY7" fmla="*/ 1066800 h 1066800"/>
              <a:gd name="connsiteX8" fmla="*/ 0 w 133350"/>
              <a:gd name="connsiteY8" fmla="*/ 12700 h 1066800"/>
              <a:gd name="connsiteX9" fmla="*/ 967 w 133350"/>
              <a:gd name="connsiteY9" fmla="*/ 7840 h 1066800"/>
              <a:gd name="connsiteX10" fmla="*/ 3720 w 133350"/>
              <a:gd name="connsiteY10" fmla="*/ 3720 h 1066800"/>
              <a:gd name="connsiteX11" fmla="*/ 7840 w 133350"/>
              <a:gd name="connsiteY11" fmla="*/ 967 h 1066800"/>
              <a:gd name="connsiteX12" fmla="*/ 12700 w 133350"/>
              <a:gd name="connsiteY12" fmla="*/ 0 h 1066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0668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066800"/>
                </a:lnTo>
                <a:lnTo>
                  <a:pt x="0" y="10668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9" name="Freeform 59"/>
          <p:cNvSpPr/>
          <p:nvPr/>
        </p:nvSpPr>
        <p:spPr>
          <a:xfrm>
            <a:off x="9242425" y="2841625"/>
            <a:ext cx="133350" cy="1358900"/>
          </a:xfrm>
          <a:custGeom>
            <a:avLst/>
            <a:gdLst>
              <a:gd name="connsiteX0" fmla="*/ 12700 w 133350"/>
              <a:gd name="connsiteY0" fmla="*/ 0 h 1358900"/>
              <a:gd name="connsiteX1" fmla="*/ 120650 w 133350"/>
              <a:gd name="connsiteY1" fmla="*/ 0 h 1358900"/>
              <a:gd name="connsiteX2" fmla="*/ 125509 w 133350"/>
              <a:gd name="connsiteY2" fmla="*/ 967 h 1358900"/>
              <a:gd name="connsiteX3" fmla="*/ 129630 w 133350"/>
              <a:gd name="connsiteY3" fmla="*/ 3720 h 1358900"/>
              <a:gd name="connsiteX4" fmla="*/ 132383 w 133350"/>
              <a:gd name="connsiteY4" fmla="*/ 7840 h 1358900"/>
              <a:gd name="connsiteX5" fmla="*/ 133350 w 133350"/>
              <a:gd name="connsiteY5" fmla="*/ 12700 h 1358900"/>
              <a:gd name="connsiteX6" fmla="*/ 133350 w 133350"/>
              <a:gd name="connsiteY6" fmla="*/ 1358900 h 1358900"/>
              <a:gd name="connsiteX7" fmla="*/ 0 w 133350"/>
              <a:gd name="connsiteY7" fmla="*/ 1358900 h 1358900"/>
              <a:gd name="connsiteX8" fmla="*/ 0 w 133350"/>
              <a:gd name="connsiteY8" fmla="*/ 12700 h 1358900"/>
              <a:gd name="connsiteX9" fmla="*/ 967 w 133350"/>
              <a:gd name="connsiteY9" fmla="*/ 7840 h 1358900"/>
              <a:gd name="connsiteX10" fmla="*/ 3720 w 133350"/>
              <a:gd name="connsiteY10" fmla="*/ 3720 h 1358900"/>
              <a:gd name="connsiteX11" fmla="*/ 7840 w 133350"/>
              <a:gd name="connsiteY11" fmla="*/ 967 h 1358900"/>
              <a:gd name="connsiteX12" fmla="*/ 12700 w 133350"/>
              <a:gd name="connsiteY12" fmla="*/ 0 h 1358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3589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09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358900"/>
                </a:lnTo>
                <a:lnTo>
                  <a:pt x="0" y="13589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0" name="Freeform 60"/>
          <p:cNvSpPr/>
          <p:nvPr/>
        </p:nvSpPr>
        <p:spPr>
          <a:xfrm>
            <a:off x="9242425" y="2841625"/>
            <a:ext cx="133350" cy="1358900"/>
          </a:xfrm>
          <a:custGeom>
            <a:avLst/>
            <a:gdLst>
              <a:gd name="connsiteX0" fmla="*/ 12700 w 133350"/>
              <a:gd name="connsiteY0" fmla="*/ 0 h 1358900"/>
              <a:gd name="connsiteX1" fmla="*/ 120650 w 133350"/>
              <a:gd name="connsiteY1" fmla="*/ 0 h 1358900"/>
              <a:gd name="connsiteX2" fmla="*/ 125509 w 133350"/>
              <a:gd name="connsiteY2" fmla="*/ 967 h 1358900"/>
              <a:gd name="connsiteX3" fmla="*/ 129630 w 133350"/>
              <a:gd name="connsiteY3" fmla="*/ 3720 h 1358900"/>
              <a:gd name="connsiteX4" fmla="*/ 132383 w 133350"/>
              <a:gd name="connsiteY4" fmla="*/ 7840 h 1358900"/>
              <a:gd name="connsiteX5" fmla="*/ 133350 w 133350"/>
              <a:gd name="connsiteY5" fmla="*/ 12700 h 1358900"/>
              <a:gd name="connsiteX6" fmla="*/ 133350 w 133350"/>
              <a:gd name="connsiteY6" fmla="*/ 1358900 h 1358900"/>
              <a:gd name="connsiteX7" fmla="*/ 0 w 133350"/>
              <a:gd name="connsiteY7" fmla="*/ 1358900 h 1358900"/>
              <a:gd name="connsiteX8" fmla="*/ 0 w 133350"/>
              <a:gd name="connsiteY8" fmla="*/ 12700 h 1358900"/>
              <a:gd name="connsiteX9" fmla="*/ 967 w 133350"/>
              <a:gd name="connsiteY9" fmla="*/ 7840 h 1358900"/>
              <a:gd name="connsiteX10" fmla="*/ 3720 w 133350"/>
              <a:gd name="connsiteY10" fmla="*/ 3720 h 1358900"/>
              <a:gd name="connsiteX11" fmla="*/ 7840 w 133350"/>
              <a:gd name="connsiteY11" fmla="*/ 967 h 1358900"/>
              <a:gd name="connsiteX12" fmla="*/ 12700 w 133350"/>
              <a:gd name="connsiteY12" fmla="*/ 0 h 1358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3589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09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358900"/>
                </a:lnTo>
                <a:lnTo>
                  <a:pt x="0" y="13589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1" name="Freeform 61"/>
          <p:cNvSpPr/>
          <p:nvPr/>
        </p:nvSpPr>
        <p:spPr>
          <a:xfrm>
            <a:off x="1018222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09 w 133350"/>
              <a:gd name="connsiteY2" fmla="*/ 967 h 1162050"/>
              <a:gd name="connsiteX3" fmla="*/ 129630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19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09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2" name="Freeform 62"/>
          <p:cNvSpPr/>
          <p:nvPr/>
        </p:nvSpPr>
        <p:spPr>
          <a:xfrm>
            <a:off x="1018222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09 w 133350"/>
              <a:gd name="connsiteY2" fmla="*/ 967 h 1162050"/>
              <a:gd name="connsiteX3" fmla="*/ 129630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19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09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3" name="Freeform 63"/>
          <p:cNvSpPr/>
          <p:nvPr/>
        </p:nvSpPr>
        <p:spPr>
          <a:xfrm>
            <a:off x="11115675" y="2936875"/>
            <a:ext cx="133350" cy="1263650"/>
          </a:xfrm>
          <a:custGeom>
            <a:avLst/>
            <a:gdLst>
              <a:gd name="connsiteX0" fmla="*/ 12700 w 133350"/>
              <a:gd name="connsiteY0" fmla="*/ 0 h 1263650"/>
              <a:gd name="connsiteX1" fmla="*/ 120650 w 133350"/>
              <a:gd name="connsiteY1" fmla="*/ 0 h 1263650"/>
              <a:gd name="connsiteX2" fmla="*/ 125510 w 133350"/>
              <a:gd name="connsiteY2" fmla="*/ 967 h 1263650"/>
              <a:gd name="connsiteX3" fmla="*/ 129629 w 133350"/>
              <a:gd name="connsiteY3" fmla="*/ 3720 h 1263650"/>
              <a:gd name="connsiteX4" fmla="*/ 132383 w 133350"/>
              <a:gd name="connsiteY4" fmla="*/ 7840 h 1263650"/>
              <a:gd name="connsiteX5" fmla="*/ 133350 w 133350"/>
              <a:gd name="connsiteY5" fmla="*/ 12700 h 1263650"/>
              <a:gd name="connsiteX6" fmla="*/ 133350 w 133350"/>
              <a:gd name="connsiteY6" fmla="*/ 1263650 h 1263650"/>
              <a:gd name="connsiteX7" fmla="*/ 0 w 133350"/>
              <a:gd name="connsiteY7" fmla="*/ 1263650 h 1263650"/>
              <a:gd name="connsiteX8" fmla="*/ 0 w 133350"/>
              <a:gd name="connsiteY8" fmla="*/ 12700 h 1263650"/>
              <a:gd name="connsiteX9" fmla="*/ 967 w 133350"/>
              <a:gd name="connsiteY9" fmla="*/ 7840 h 1263650"/>
              <a:gd name="connsiteX10" fmla="*/ 3720 w 133350"/>
              <a:gd name="connsiteY10" fmla="*/ 3720 h 1263650"/>
              <a:gd name="connsiteX11" fmla="*/ 7840 w 133350"/>
              <a:gd name="connsiteY11" fmla="*/ 967 h 1263650"/>
              <a:gd name="connsiteX12" fmla="*/ 12700 w 133350"/>
              <a:gd name="connsiteY12" fmla="*/ 0 h 1263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2636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29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263650"/>
                </a:lnTo>
                <a:lnTo>
                  <a:pt x="0" y="12636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4" name="Freeform 64"/>
          <p:cNvSpPr/>
          <p:nvPr/>
        </p:nvSpPr>
        <p:spPr>
          <a:xfrm>
            <a:off x="11115675" y="2936875"/>
            <a:ext cx="133350" cy="1263650"/>
          </a:xfrm>
          <a:custGeom>
            <a:avLst/>
            <a:gdLst>
              <a:gd name="connsiteX0" fmla="*/ 12700 w 133350"/>
              <a:gd name="connsiteY0" fmla="*/ 0 h 1263650"/>
              <a:gd name="connsiteX1" fmla="*/ 120650 w 133350"/>
              <a:gd name="connsiteY1" fmla="*/ 0 h 1263650"/>
              <a:gd name="connsiteX2" fmla="*/ 125510 w 133350"/>
              <a:gd name="connsiteY2" fmla="*/ 967 h 1263650"/>
              <a:gd name="connsiteX3" fmla="*/ 129629 w 133350"/>
              <a:gd name="connsiteY3" fmla="*/ 3720 h 1263650"/>
              <a:gd name="connsiteX4" fmla="*/ 132383 w 133350"/>
              <a:gd name="connsiteY4" fmla="*/ 7840 h 1263650"/>
              <a:gd name="connsiteX5" fmla="*/ 133350 w 133350"/>
              <a:gd name="connsiteY5" fmla="*/ 12700 h 1263650"/>
              <a:gd name="connsiteX6" fmla="*/ 133350 w 133350"/>
              <a:gd name="connsiteY6" fmla="*/ 1263650 h 1263650"/>
              <a:gd name="connsiteX7" fmla="*/ 0 w 133350"/>
              <a:gd name="connsiteY7" fmla="*/ 1263650 h 1263650"/>
              <a:gd name="connsiteX8" fmla="*/ 0 w 133350"/>
              <a:gd name="connsiteY8" fmla="*/ 12700 h 1263650"/>
              <a:gd name="connsiteX9" fmla="*/ 967 w 133350"/>
              <a:gd name="connsiteY9" fmla="*/ 7840 h 1263650"/>
              <a:gd name="connsiteX10" fmla="*/ 3720 w 133350"/>
              <a:gd name="connsiteY10" fmla="*/ 3720 h 1263650"/>
              <a:gd name="connsiteX11" fmla="*/ 7840 w 133350"/>
              <a:gd name="connsiteY11" fmla="*/ 967 h 1263650"/>
              <a:gd name="connsiteX12" fmla="*/ 12700 w 133350"/>
              <a:gd name="connsiteY12" fmla="*/ 0 h 1263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2636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29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263650"/>
                </a:lnTo>
                <a:lnTo>
                  <a:pt x="0" y="12636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5" name="Freeform 65"/>
          <p:cNvSpPr/>
          <p:nvPr/>
        </p:nvSpPr>
        <p:spPr>
          <a:xfrm>
            <a:off x="7534275" y="3228975"/>
            <a:ext cx="133350" cy="971550"/>
          </a:xfrm>
          <a:custGeom>
            <a:avLst/>
            <a:gdLst>
              <a:gd name="connsiteX0" fmla="*/ 12700 w 133350"/>
              <a:gd name="connsiteY0" fmla="*/ 0 h 971550"/>
              <a:gd name="connsiteX1" fmla="*/ 120650 w 133350"/>
              <a:gd name="connsiteY1" fmla="*/ 0 h 971550"/>
              <a:gd name="connsiteX2" fmla="*/ 125510 w 133350"/>
              <a:gd name="connsiteY2" fmla="*/ 967 h 971550"/>
              <a:gd name="connsiteX3" fmla="*/ 129630 w 133350"/>
              <a:gd name="connsiteY3" fmla="*/ 3720 h 971550"/>
              <a:gd name="connsiteX4" fmla="*/ 132383 w 133350"/>
              <a:gd name="connsiteY4" fmla="*/ 7840 h 971550"/>
              <a:gd name="connsiteX5" fmla="*/ 133350 w 133350"/>
              <a:gd name="connsiteY5" fmla="*/ 12700 h 971550"/>
              <a:gd name="connsiteX6" fmla="*/ 133350 w 133350"/>
              <a:gd name="connsiteY6" fmla="*/ 971550 h 971550"/>
              <a:gd name="connsiteX7" fmla="*/ 0 w 133350"/>
              <a:gd name="connsiteY7" fmla="*/ 971550 h 971550"/>
              <a:gd name="connsiteX8" fmla="*/ 0 w 133350"/>
              <a:gd name="connsiteY8" fmla="*/ 12700 h 971550"/>
              <a:gd name="connsiteX9" fmla="*/ 967 w 133350"/>
              <a:gd name="connsiteY9" fmla="*/ 7840 h 971550"/>
              <a:gd name="connsiteX10" fmla="*/ 3720 w 133350"/>
              <a:gd name="connsiteY10" fmla="*/ 3720 h 971550"/>
              <a:gd name="connsiteX11" fmla="*/ 7840 w 133350"/>
              <a:gd name="connsiteY11" fmla="*/ 967 h 971550"/>
              <a:gd name="connsiteX12" fmla="*/ 12700 w 133350"/>
              <a:gd name="connsiteY12" fmla="*/ 0 h 9715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9715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971550"/>
                </a:lnTo>
                <a:lnTo>
                  <a:pt x="0" y="9715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6" name="Freeform 66"/>
          <p:cNvSpPr/>
          <p:nvPr/>
        </p:nvSpPr>
        <p:spPr>
          <a:xfrm>
            <a:off x="7534275" y="3228975"/>
            <a:ext cx="133350" cy="971550"/>
          </a:xfrm>
          <a:custGeom>
            <a:avLst/>
            <a:gdLst>
              <a:gd name="connsiteX0" fmla="*/ 12700 w 133350"/>
              <a:gd name="connsiteY0" fmla="*/ 0 h 971550"/>
              <a:gd name="connsiteX1" fmla="*/ 120650 w 133350"/>
              <a:gd name="connsiteY1" fmla="*/ 0 h 971550"/>
              <a:gd name="connsiteX2" fmla="*/ 125510 w 133350"/>
              <a:gd name="connsiteY2" fmla="*/ 967 h 971550"/>
              <a:gd name="connsiteX3" fmla="*/ 129630 w 133350"/>
              <a:gd name="connsiteY3" fmla="*/ 3720 h 971550"/>
              <a:gd name="connsiteX4" fmla="*/ 132383 w 133350"/>
              <a:gd name="connsiteY4" fmla="*/ 7840 h 971550"/>
              <a:gd name="connsiteX5" fmla="*/ 133350 w 133350"/>
              <a:gd name="connsiteY5" fmla="*/ 12700 h 971550"/>
              <a:gd name="connsiteX6" fmla="*/ 133350 w 133350"/>
              <a:gd name="connsiteY6" fmla="*/ 971550 h 971550"/>
              <a:gd name="connsiteX7" fmla="*/ 0 w 133350"/>
              <a:gd name="connsiteY7" fmla="*/ 971550 h 971550"/>
              <a:gd name="connsiteX8" fmla="*/ 0 w 133350"/>
              <a:gd name="connsiteY8" fmla="*/ 12700 h 971550"/>
              <a:gd name="connsiteX9" fmla="*/ 967 w 133350"/>
              <a:gd name="connsiteY9" fmla="*/ 7840 h 971550"/>
              <a:gd name="connsiteX10" fmla="*/ 3720 w 133350"/>
              <a:gd name="connsiteY10" fmla="*/ 3720 h 971550"/>
              <a:gd name="connsiteX11" fmla="*/ 7840 w 133350"/>
              <a:gd name="connsiteY11" fmla="*/ 967 h 971550"/>
              <a:gd name="connsiteX12" fmla="*/ 12700 w 133350"/>
              <a:gd name="connsiteY12" fmla="*/ 0 h 9715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9715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971550"/>
                </a:lnTo>
                <a:lnTo>
                  <a:pt x="0" y="9715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7" name="Freeform 67"/>
          <p:cNvSpPr/>
          <p:nvPr/>
        </p:nvSpPr>
        <p:spPr>
          <a:xfrm>
            <a:off x="8467725" y="3425825"/>
            <a:ext cx="133350" cy="774700"/>
          </a:xfrm>
          <a:custGeom>
            <a:avLst/>
            <a:gdLst>
              <a:gd name="connsiteX0" fmla="*/ 12700 w 133350"/>
              <a:gd name="connsiteY0" fmla="*/ 0 h 774700"/>
              <a:gd name="connsiteX1" fmla="*/ 120650 w 133350"/>
              <a:gd name="connsiteY1" fmla="*/ 0 h 774700"/>
              <a:gd name="connsiteX2" fmla="*/ 125510 w 133350"/>
              <a:gd name="connsiteY2" fmla="*/ 967 h 774700"/>
              <a:gd name="connsiteX3" fmla="*/ 129630 w 133350"/>
              <a:gd name="connsiteY3" fmla="*/ 3720 h 774700"/>
              <a:gd name="connsiteX4" fmla="*/ 132383 w 133350"/>
              <a:gd name="connsiteY4" fmla="*/ 7840 h 774700"/>
              <a:gd name="connsiteX5" fmla="*/ 133350 w 133350"/>
              <a:gd name="connsiteY5" fmla="*/ 12700 h 774700"/>
              <a:gd name="connsiteX6" fmla="*/ 133350 w 133350"/>
              <a:gd name="connsiteY6" fmla="*/ 774700 h 774700"/>
              <a:gd name="connsiteX7" fmla="*/ 0 w 133350"/>
              <a:gd name="connsiteY7" fmla="*/ 774700 h 774700"/>
              <a:gd name="connsiteX8" fmla="*/ 0 w 133350"/>
              <a:gd name="connsiteY8" fmla="*/ 12700 h 774700"/>
              <a:gd name="connsiteX9" fmla="*/ 967 w 133350"/>
              <a:gd name="connsiteY9" fmla="*/ 7840 h 774700"/>
              <a:gd name="connsiteX10" fmla="*/ 3720 w 133350"/>
              <a:gd name="connsiteY10" fmla="*/ 3720 h 774700"/>
              <a:gd name="connsiteX11" fmla="*/ 7840 w 133350"/>
              <a:gd name="connsiteY11" fmla="*/ 967 h 774700"/>
              <a:gd name="connsiteX12" fmla="*/ 12700 w 133350"/>
              <a:gd name="connsiteY12" fmla="*/ 0 h 774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7747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774700"/>
                </a:lnTo>
                <a:lnTo>
                  <a:pt x="0" y="7747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8" name="Freeform 68"/>
          <p:cNvSpPr/>
          <p:nvPr/>
        </p:nvSpPr>
        <p:spPr>
          <a:xfrm>
            <a:off x="8467725" y="3425825"/>
            <a:ext cx="133350" cy="774700"/>
          </a:xfrm>
          <a:custGeom>
            <a:avLst/>
            <a:gdLst>
              <a:gd name="connsiteX0" fmla="*/ 12700 w 133350"/>
              <a:gd name="connsiteY0" fmla="*/ 0 h 774700"/>
              <a:gd name="connsiteX1" fmla="*/ 120650 w 133350"/>
              <a:gd name="connsiteY1" fmla="*/ 0 h 774700"/>
              <a:gd name="connsiteX2" fmla="*/ 125510 w 133350"/>
              <a:gd name="connsiteY2" fmla="*/ 967 h 774700"/>
              <a:gd name="connsiteX3" fmla="*/ 129630 w 133350"/>
              <a:gd name="connsiteY3" fmla="*/ 3720 h 774700"/>
              <a:gd name="connsiteX4" fmla="*/ 132383 w 133350"/>
              <a:gd name="connsiteY4" fmla="*/ 7840 h 774700"/>
              <a:gd name="connsiteX5" fmla="*/ 133350 w 133350"/>
              <a:gd name="connsiteY5" fmla="*/ 12700 h 774700"/>
              <a:gd name="connsiteX6" fmla="*/ 133350 w 133350"/>
              <a:gd name="connsiteY6" fmla="*/ 774700 h 774700"/>
              <a:gd name="connsiteX7" fmla="*/ 0 w 133350"/>
              <a:gd name="connsiteY7" fmla="*/ 774700 h 774700"/>
              <a:gd name="connsiteX8" fmla="*/ 0 w 133350"/>
              <a:gd name="connsiteY8" fmla="*/ 12700 h 774700"/>
              <a:gd name="connsiteX9" fmla="*/ 967 w 133350"/>
              <a:gd name="connsiteY9" fmla="*/ 7840 h 774700"/>
              <a:gd name="connsiteX10" fmla="*/ 3720 w 133350"/>
              <a:gd name="connsiteY10" fmla="*/ 3720 h 774700"/>
              <a:gd name="connsiteX11" fmla="*/ 7840 w 133350"/>
              <a:gd name="connsiteY11" fmla="*/ 967 h 774700"/>
              <a:gd name="connsiteX12" fmla="*/ 12700 w 133350"/>
              <a:gd name="connsiteY12" fmla="*/ 0 h 774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7747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774700"/>
                </a:lnTo>
                <a:lnTo>
                  <a:pt x="0" y="7747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9" name="Freeform 69"/>
          <p:cNvSpPr/>
          <p:nvPr/>
        </p:nvSpPr>
        <p:spPr>
          <a:xfrm>
            <a:off x="940752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10 w 133350"/>
              <a:gd name="connsiteY2" fmla="*/ 967 h 1162050"/>
              <a:gd name="connsiteX3" fmla="*/ 129630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20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0" name="Freeform 70"/>
          <p:cNvSpPr/>
          <p:nvPr/>
        </p:nvSpPr>
        <p:spPr>
          <a:xfrm>
            <a:off x="9407525" y="3038475"/>
            <a:ext cx="133350" cy="1162050"/>
          </a:xfrm>
          <a:custGeom>
            <a:avLst/>
            <a:gdLst>
              <a:gd name="connsiteX0" fmla="*/ 12700 w 133350"/>
              <a:gd name="connsiteY0" fmla="*/ 0 h 1162050"/>
              <a:gd name="connsiteX1" fmla="*/ 120650 w 133350"/>
              <a:gd name="connsiteY1" fmla="*/ 0 h 1162050"/>
              <a:gd name="connsiteX2" fmla="*/ 125510 w 133350"/>
              <a:gd name="connsiteY2" fmla="*/ 967 h 1162050"/>
              <a:gd name="connsiteX3" fmla="*/ 129630 w 133350"/>
              <a:gd name="connsiteY3" fmla="*/ 3720 h 1162050"/>
              <a:gd name="connsiteX4" fmla="*/ 132383 w 133350"/>
              <a:gd name="connsiteY4" fmla="*/ 7840 h 1162050"/>
              <a:gd name="connsiteX5" fmla="*/ 133350 w 133350"/>
              <a:gd name="connsiteY5" fmla="*/ 12700 h 1162050"/>
              <a:gd name="connsiteX6" fmla="*/ 133350 w 133350"/>
              <a:gd name="connsiteY6" fmla="*/ 1162050 h 1162050"/>
              <a:gd name="connsiteX7" fmla="*/ 0 w 133350"/>
              <a:gd name="connsiteY7" fmla="*/ 1162050 h 1162050"/>
              <a:gd name="connsiteX8" fmla="*/ 0 w 133350"/>
              <a:gd name="connsiteY8" fmla="*/ 12700 h 1162050"/>
              <a:gd name="connsiteX9" fmla="*/ 967 w 133350"/>
              <a:gd name="connsiteY9" fmla="*/ 7840 h 1162050"/>
              <a:gd name="connsiteX10" fmla="*/ 3720 w 133350"/>
              <a:gd name="connsiteY10" fmla="*/ 3720 h 1162050"/>
              <a:gd name="connsiteX11" fmla="*/ 7840 w 133350"/>
              <a:gd name="connsiteY11" fmla="*/ 967 h 1162050"/>
              <a:gd name="connsiteX12" fmla="*/ 12700 w 133350"/>
              <a:gd name="connsiteY12" fmla="*/ 0 h 11620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16205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6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162050"/>
                </a:lnTo>
                <a:lnTo>
                  <a:pt x="0" y="116205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20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1" name="Freeform 71"/>
          <p:cNvSpPr/>
          <p:nvPr/>
        </p:nvSpPr>
        <p:spPr>
          <a:xfrm>
            <a:off x="10347325" y="3324225"/>
            <a:ext cx="133350" cy="876300"/>
          </a:xfrm>
          <a:custGeom>
            <a:avLst/>
            <a:gdLst>
              <a:gd name="connsiteX0" fmla="*/ 12700 w 133350"/>
              <a:gd name="connsiteY0" fmla="*/ 0 h 876300"/>
              <a:gd name="connsiteX1" fmla="*/ 120650 w 133350"/>
              <a:gd name="connsiteY1" fmla="*/ 0 h 876300"/>
              <a:gd name="connsiteX2" fmla="*/ 125510 w 133350"/>
              <a:gd name="connsiteY2" fmla="*/ 967 h 876300"/>
              <a:gd name="connsiteX3" fmla="*/ 129630 w 133350"/>
              <a:gd name="connsiteY3" fmla="*/ 3720 h 876300"/>
              <a:gd name="connsiteX4" fmla="*/ 132383 w 133350"/>
              <a:gd name="connsiteY4" fmla="*/ 7840 h 876300"/>
              <a:gd name="connsiteX5" fmla="*/ 133350 w 133350"/>
              <a:gd name="connsiteY5" fmla="*/ 12700 h 876300"/>
              <a:gd name="connsiteX6" fmla="*/ 133350 w 133350"/>
              <a:gd name="connsiteY6" fmla="*/ 876300 h 876300"/>
              <a:gd name="connsiteX7" fmla="*/ 0 w 133350"/>
              <a:gd name="connsiteY7" fmla="*/ 876300 h 876300"/>
              <a:gd name="connsiteX8" fmla="*/ 0 w 133350"/>
              <a:gd name="connsiteY8" fmla="*/ 12700 h 876300"/>
              <a:gd name="connsiteX9" fmla="*/ 967 w 133350"/>
              <a:gd name="connsiteY9" fmla="*/ 7840 h 876300"/>
              <a:gd name="connsiteX10" fmla="*/ 3719 w 133350"/>
              <a:gd name="connsiteY10" fmla="*/ 3720 h 876300"/>
              <a:gd name="connsiteX11" fmla="*/ 7840 w 133350"/>
              <a:gd name="connsiteY11" fmla="*/ 967 h 876300"/>
              <a:gd name="connsiteX12" fmla="*/ 12700 w 133350"/>
              <a:gd name="connsiteY12" fmla="*/ 0 h 8763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8763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876300"/>
                </a:lnTo>
                <a:lnTo>
                  <a:pt x="0" y="8763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2" name="Freeform 72"/>
          <p:cNvSpPr/>
          <p:nvPr/>
        </p:nvSpPr>
        <p:spPr>
          <a:xfrm>
            <a:off x="10347325" y="3324225"/>
            <a:ext cx="133350" cy="876300"/>
          </a:xfrm>
          <a:custGeom>
            <a:avLst/>
            <a:gdLst>
              <a:gd name="connsiteX0" fmla="*/ 12700 w 133350"/>
              <a:gd name="connsiteY0" fmla="*/ 0 h 876300"/>
              <a:gd name="connsiteX1" fmla="*/ 120650 w 133350"/>
              <a:gd name="connsiteY1" fmla="*/ 0 h 876300"/>
              <a:gd name="connsiteX2" fmla="*/ 125510 w 133350"/>
              <a:gd name="connsiteY2" fmla="*/ 967 h 876300"/>
              <a:gd name="connsiteX3" fmla="*/ 129630 w 133350"/>
              <a:gd name="connsiteY3" fmla="*/ 3720 h 876300"/>
              <a:gd name="connsiteX4" fmla="*/ 132383 w 133350"/>
              <a:gd name="connsiteY4" fmla="*/ 7840 h 876300"/>
              <a:gd name="connsiteX5" fmla="*/ 133350 w 133350"/>
              <a:gd name="connsiteY5" fmla="*/ 12700 h 876300"/>
              <a:gd name="connsiteX6" fmla="*/ 133350 w 133350"/>
              <a:gd name="connsiteY6" fmla="*/ 876300 h 876300"/>
              <a:gd name="connsiteX7" fmla="*/ 0 w 133350"/>
              <a:gd name="connsiteY7" fmla="*/ 876300 h 876300"/>
              <a:gd name="connsiteX8" fmla="*/ 0 w 133350"/>
              <a:gd name="connsiteY8" fmla="*/ 12700 h 876300"/>
              <a:gd name="connsiteX9" fmla="*/ 967 w 133350"/>
              <a:gd name="connsiteY9" fmla="*/ 7840 h 876300"/>
              <a:gd name="connsiteX10" fmla="*/ 3719 w 133350"/>
              <a:gd name="connsiteY10" fmla="*/ 3720 h 876300"/>
              <a:gd name="connsiteX11" fmla="*/ 7840 w 133350"/>
              <a:gd name="connsiteY11" fmla="*/ 967 h 876300"/>
              <a:gd name="connsiteX12" fmla="*/ 12700 w 133350"/>
              <a:gd name="connsiteY12" fmla="*/ 0 h 8763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8763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876300"/>
                </a:lnTo>
                <a:lnTo>
                  <a:pt x="0" y="8763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1" y="6284"/>
                  <a:pt x="2529" y="4911"/>
                  <a:pt x="3719" y="3720"/>
                </a:cubicBezTo>
                <a:cubicBezTo>
                  <a:pt x="4911" y="2529"/>
                  <a:pt x="6283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3" name="Freeform 73"/>
          <p:cNvSpPr/>
          <p:nvPr/>
        </p:nvSpPr>
        <p:spPr>
          <a:xfrm>
            <a:off x="11280775" y="3133725"/>
            <a:ext cx="133350" cy="1066800"/>
          </a:xfrm>
          <a:custGeom>
            <a:avLst/>
            <a:gdLst>
              <a:gd name="connsiteX0" fmla="*/ 12700 w 133350"/>
              <a:gd name="connsiteY0" fmla="*/ 0 h 1066800"/>
              <a:gd name="connsiteX1" fmla="*/ 120650 w 133350"/>
              <a:gd name="connsiteY1" fmla="*/ 0 h 1066800"/>
              <a:gd name="connsiteX2" fmla="*/ 125510 w 133350"/>
              <a:gd name="connsiteY2" fmla="*/ 967 h 1066800"/>
              <a:gd name="connsiteX3" fmla="*/ 129630 w 133350"/>
              <a:gd name="connsiteY3" fmla="*/ 3720 h 1066800"/>
              <a:gd name="connsiteX4" fmla="*/ 132383 w 133350"/>
              <a:gd name="connsiteY4" fmla="*/ 7840 h 1066800"/>
              <a:gd name="connsiteX5" fmla="*/ 133350 w 133350"/>
              <a:gd name="connsiteY5" fmla="*/ 12700 h 1066800"/>
              <a:gd name="connsiteX6" fmla="*/ 133350 w 133350"/>
              <a:gd name="connsiteY6" fmla="*/ 1066800 h 1066800"/>
              <a:gd name="connsiteX7" fmla="*/ 0 w 133350"/>
              <a:gd name="connsiteY7" fmla="*/ 1066800 h 1066800"/>
              <a:gd name="connsiteX8" fmla="*/ 0 w 133350"/>
              <a:gd name="connsiteY8" fmla="*/ 12700 h 1066800"/>
              <a:gd name="connsiteX9" fmla="*/ 967 w 133350"/>
              <a:gd name="connsiteY9" fmla="*/ 7840 h 1066800"/>
              <a:gd name="connsiteX10" fmla="*/ 3719 w 133350"/>
              <a:gd name="connsiteY10" fmla="*/ 3720 h 1066800"/>
              <a:gd name="connsiteX11" fmla="*/ 7840 w 133350"/>
              <a:gd name="connsiteY11" fmla="*/ 967 h 1066800"/>
              <a:gd name="connsiteX12" fmla="*/ 12700 w 133350"/>
              <a:gd name="connsiteY12" fmla="*/ 0 h 1066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0668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066800"/>
                </a:lnTo>
                <a:lnTo>
                  <a:pt x="0" y="10668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19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4" name="Freeform 74"/>
          <p:cNvSpPr/>
          <p:nvPr/>
        </p:nvSpPr>
        <p:spPr>
          <a:xfrm>
            <a:off x="11280775" y="3133725"/>
            <a:ext cx="133350" cy="1066800"/>
          </a:xfrm>
          <a:custGeom>
            <a:avLst/>
            <a:gdLst>
              <a:gd name="connsiteX0" fmla="*/ 12700 w 133350"/>
              <a:gd name="connsiteY0" fmla="*/ 0 h 1066800"/>
              <a:gd name="connsiteX1" fmla="*/ 120650 w 133350"/>
              <a:gd name="connsiteY1" fmla="*/ 0 h 1066800"/>
              <a:gd name="connsiteX2" fmla="*/ 125510 w 133350"/>
              <a:gd name="connsiteY2" fmla="*/ 967 h 1066800"/>
              <a:gd name="connsiteX3" fmla="*/ 129630 w 133350"/>
              <a:gd name="connsiteY3" fmla="*/ 3720 h 1066800"/>
              <a:gd name="connsiteX4" fmla="*/ 132383 w 133350"/>
              <a:gd name="connsiteY4" fmla="*/ 7840 h 1066800"/>
              <a:gd name="connsiteX5" fmla="*/ 133350 w 133350"/>
              <a:gd name="connsiteY5" fmla="*/ 12700 h 1066800"/>
              <a:gd name="connsiteX6" fmla="*/ 133350 w 133350"/>
              <a:gd name="connsiteY6" fmla="*/ 1066800 h 1066800"/>
              <a:gd name="connsiteX7" fmla="*/ 0 w 133350"/>
              <a:gd name="connsiteY7" fmla="*/ 1066800 h 1066800"/>
              <a:gd name="connsiteX8" fmla="*/ 0 w 133350"/>
              <a:gd name="connsiteY8" fmla="*/ 12700 h 1066800"/>
              <a:gd name="connsiteX9" fmla="*/ 967 w 133350"/>
              <a:gd name="connsiteY9" fmla="*/ 7840 h 1066800"/>
              <a:gd name="connsiteX10" fmla="*/ 3719 w 133350"/>
              <a:gd name="connsiteY10" fmla="*/ 3720 h 1066800"/>
              <a:gd name="connsiteX11" fmla="*/ 7840 w 133350"/>
              <a:gd name="connsiteY11" fmla="*/ 967 h 1066800"/>
              <a:gd name="connsiteX12" fmla="*/ 12700 w 133350"/>
              <a:gd name="connsiteY12" fmla="*/ 0 h 1066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</a:cxnLst>
            <a:rect l="l" t="t" r="r" b="b"/>
            <a:pathLst>
              <a:path w="133350" h="1066800">
                <a:moveTo>
                  <a:pt x="12700" y="0"/>
                </a:moveTo>
                <a:lnTo>
                  <a:pt x="120650" y="0"/>
                </a:lnTo>
                <a:cubicBezTo>
                  <a:pt x="122334" y="0"/>
                  <a:pt x="123954" y="322"/>
                  <a:pt x="125510" y="967"/>
                </a:cubicBezTo>
                <a:cubicBezTo>
                  <a:pt x="127065" y="1611"/>
                  <a:pt x="128439" y="2529"/>
                  <a:pt x="129630" y="3720"/>
                </a:cubicBezTo>
                <a:cubicBezTo>
                  <a:pt x="130821" y="4911"/>
                  <a:pt x="131738" y="6284"/>
                  <a:pt x="132383" y="7840"/>
                </a:cubicBezTo>
                <a:cubicBezTo>
                  <a:pt x="133028" y="9396"/>
                  <a:pt x="133350" y="11016"/>
                  <a:pt x="133350" y="12700"/>
                </a:cubicBezTo>
                <a:lnTo>
                  <a:pt x="133350" y="1066800"/>
                </a:lnTo>
                <a:lnTo>
                  <a:pt x="0" y="1066800"/>
                </a:lnTo>
                <a:lnTo>
                  <a:pt x="0" y="12700"/>
                </a:lnTo>
                <a:cubicBezTo>
                  <a:pt x="0" y="11016"/>
                  <a:pt x="322" y="9396"/>
                  <a:pt x="967" y="7840"/>
                </a:cubicBezTo>
                <a:cubicBezTo>
                  <a:pt x="1612" y="6284"/>
                  <a:pt x="2529" y="4911"/>
                  <a:pt x="3719" y="3720"/>
                </a:cubicBezTo>
                <a:cubicBezTo>
                  <a:pt x="4911" y="2529"/>
                  <a:pt x="6284" y="1611"/>
                  <a:pt x="7840" y="967"/>
                </a:cubicBezTo>
                <a:cubicBezTo>
                  <a:pt x="9396" y="322"/>
                  <a:pt x="11016" y="0"/>
                  <a:pt x="12700" y="0"/>
                </a:cubicBezTo>
                <a:close/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5" name="TextBox 75"/>
          <p:cNvSpPr txBox="1"/>
          <p:nvPr/>
        </p:nvSpPr>
        <p:spPr>
          <a:xfrm>
            <a:off x="7956550" y="4527306"/>
            <a:ext cx="47354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Context AI</a:t>
            </a:r>
          </a:p>
        </p:txBody>
      </p:sp>
      <p:sp>
        <p:nvSpPr>
          <p:cNvPr id="76" name="Freeform 76"/>
          <p:cNvSpPr/>
          <p:nvPr/>
        </p:nvSpPr>
        <p:spPr>
          <a:xfrm>
            <a:off x="7839075" y="4514850"/>
            <a:ext cx="69850" cy="69850"/>
          </a:xfrm>
          <a:custGeom>
            <a:avLst/>
            <a:gdLst>
              <a:gd name="connsiteX0" fmla="*/ 34925 w 69850"/>
              <a:gd name="connsiteY0" fmla="*/ 0 h 69850"/>
              <a:gd name="connsiteX1" fmla="*/ 48290 w 69850"/>
              <a:gd name="connsiteY1" fmla="*/ 2659 h 69850"/>
              <a:gd name="connsiteX2" fmla="*/ 59620 w 69850"/>
              <a:gd name="connsiteY2" fmla="*/ 10230 h 69850"/>
              <a:gd name="connsiteX3" fmla="*/ 67191 w 69850"/>
              <a:gd name="connsiteY3" fmla="*/ 21560 h 69850"/>
              <a:gd name="connsiteX4" fmla="*/ 69850 w 69850"/>
              <a:gd name="connsiteY4" fmla="*/ 34925 h 69850"/>
              <a:gd name="connsiteX5" fmla="*/ 67191 w 69850"/>
              <a:gd name="connsiteY5" fmla="*/ 48290 h 69850"/>
              <a:gd name="connsiteX6" fmla="*/ 59620 w 69850"/>
              <a:gd name="connsiteY6" fmla="*/ 59621 h 69850"/>
              <a:gd name="connsiteX7" fmla="*/ 48290 w 69850"/>
              <a:gd name="connsiteY7" fmla="*/ 67192 h 69850"/>
              <a:gd name="connsiteX8" fmla="*/ 34925 w 69850"/>
              <a:gd name="connsiteY8" fmla="*/ 69850 h 69850"/>
              <a:gd name="connsiteX9" fmla="*/ 21560 w 69850"/>
              <a:gd name="connsiteY9" fmla="*/ 67192 h 69850"/>
              <a:gd name="connsiteX10" fmla="*/ 10230 w 69850"/>
              <a:gd name="connsiteY10" fmla="*/ 59621 h 69850"/>
              <a:gd name="connsiteX11" fmla="*/ 2659 w 69850"/>
              <a:gd name="connsiteY11" fmla="*/ 48290 h 69850"/>
              <a:gd name="connsiteX12" fmla="*/ 0 w 69850"/>
              <a:gd name="connsiteY12" fmla="*/ 34925 h 69850"/>
              <a:gd name="connsiteX13" fmla="*/ 2659 w 69850"/>
              <a:gd name="connsiteY13" fmla="*/ 21560 h 69850"/>
              <a:gd name="connsiteX14" fmla="*/ 10230 w 69850"/>
              <a:gd name="connsiteY14" fmla="*/ 10230 h 69850"/>
              <a:gd name="connsiteX15" fmla="*/ 21560 w 69850"/>
              <a:gd name="connsiteY15" fmla="*/ 2659 h 69850"/>
              <a:gd name="connsiteX16" fmla="*/ 34925 w 69850"/>
              <a:gd name="connsiteY16" fmla="*/ 0 h 69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69850" h="69850">
                <a:moveTo>
                  <a:pt x="34925" y="0"/>
                </a:moveTo>
                <a:cubicBezTo>
                  <a:pt x="39557" y="0"/>
                  <a:pt x="44011" y="886"/>
                  <a:pt x="48290" y="2659"/>
                </a:cubicBezTo>
                <a:cubicBezTo>
                  <a:pt x="52569" y="4431"/>
                  <a:pt x="56346" y="6955"/>
                  <a:pt x="59620" y="10230"/>
                </a:cubicBezTo>
                <a:cubicBezTo>
                  <a:pt x="62895" y="13505"/>
                  <a:pt x="65419" y="17281"/>
                  <a:pt x="67191" y="21560"/>
                </a:cubicBezTo>
                <a:cubicBezTo>
                  <a:pt x="68964" y="25839"/>
                  <a:pt x="69850" y="30294"/>
                  <a:pt x="69850" y="34925"/>
                </a:cubicBezTo>
                <a:cubicBezTo>
                  <a:pt x="69850" y="39557"/>
                  <a:pt x="68964" y="44012"/>
                  <a:pt x="67191" y="48290"/>
                </a:cubicBezTo>
                <a:cubicBezTo>
                  <a:pt x="65419" y="52569"/>
                  <a:pt x="62895" y="56346"/>
                  <a:pt x="59620" y="59621"/>
                </a:cubicBezTo>
                <a:cubicBezTo>
                  <a:pt x="56346" y="62896"/>
                  <a:pt x="52569" y="65419"/>
                  <a:pt x="48290" y="67192"/>
                </a:cubicBezTo>
                <a:cubicBezTo>
                  <a:pt x="44011" y="68964"/>
                  <a:pt x="39557" y="69850"/>
                  <a:pt x="34925" y="69850"/>
                </a:cubicBezTo>
                <a:cubicBezTo>
                  <a:pt x="30293" y="69850"/>
                  <a:pt x="25839" y="68964"/>
                  <a:pt x="21560" y="67192"/>
                </a:cubicBezTo>
                <a:cubicBezTo>
                  <a:pt x="17281" y="65419"/>
                  <a:pt x="13504" y="62896"/>
                  <a:pt x="10230" y="59621"/>
                </a:cubicBezTo>
                <a:cubicBezTo>
                  <a:pt x="6955" y="56346"/>
                  <a:pt x="4431" y="52569"/>
                  <a:pt x="2659" y="48290"/>
                </a:cubicBezTo>
                <a:cubicBezTo>
                  <a:pt x="886" y="44012"/>
                  <a:pt x="0" y="39557"/>
                  <a:pt x="0" y="34925"/>
                </a:cubicBezTo>
                <a:cubicBezTo>
                  <a:pt x="0" y="30294"/>
                  <a:pt x="886" y="25839"/>
                  <a:pt x="2659" y="21560"/>
                </a:cubicBezTo>
                <a:cubicBezTo>
                  <a:pt x="4431" y="17281"/>
                  <a:pt x="6955" y="13505"/>
                  <a:pt x="10230" y="10230"/>
                </a:cubicBezTo>
                <a:cubicBezTo>
                  <a:pt x="13504" y="6955"/>
                  <a:pt x="17281" y="4431"/>
                  <a:pt x="21560" y="2659"/>
                </a:cubicBezTo>
                <a:cubicBezTo>
                  <a:pt x="25839" y="886"/>
                  <a:pt x="30293" y="0"/>
                  <a:pt x="34925" y="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7" name="TextBox 77"/>
          <p:cNvSpPr txBox="1"/>
          <p:nvPr/>
        </p:nvSpPr>
        <p:spPr>
          <a:xfrm>
            <a:off x="8527532" y="4527306"/>
            <a:ext cx="69844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Microsoft Copilot</a:t>
            </a:r>
          </a:p>
        </p:txBody>
      </p:sp>
      <p:sp>
        <p:nvSpPr>
          <p:cNvPr id="78" name="Freeform 78"/>
          <p:cNvSpPr/>
          <p:nvPr/>
        </p:nvSpPr>
        <p:spPr>
          <a:xfrm>
            <a:off x="8410057" y="4514850"/>
            <a:ext cx="69850" cy="69850"/>
          </a:xfrm>
          <a:custGeom>
            <a:avLst/>
            <a:gdLst>
              <a:gd name="connsiteX0" fmla="*/ 34925 w 69850"/>
              <a:gd name="connsiteY0" fmla="*/ 0 h 69850"/>
              <a:gd name="connsiteX1" fmla="*/ 48290 w 69850"/>
              <a:gd name="connsiteY1" fmla="*/ 2659 h 69850"/>
              <a:gd name="connsiteX2" fmla="*/ 59620 w 69850"/>
              <a:gd name="connsiteY2" fmla="*/ 10230 h 69850"/>
              <a:gd name="connsiteX3" fmla="*/ 67191 w 69850"/>
              <a:gd name="connsiteY3" fmla="*/ 21560 h 69850"/>
              <a:gd name="connsiteX4" fmla="*/ 69850 w 69850"/>
              <a:gd name="connsiteY4" fmla="*/ 34925 h 69850"/>
              <a:gd name="connsiteX5" fmla="*/ 67191 w 69850"/>
              <a:gd name="connsiteY5" fmla="*/ 48290 h 69850"/>
              <a:gd name="connsiteX6" fmla="*/ 59620 w 69850"/>
              <a:gd name="connsiteY6" fmla="*/ 59621 h 69850"/>
              <a:gd name="connsiteX7" fmla="*/ 48290 w 69850"/>
              <a:gd name="connsiteY7" fmla="*/ 67192 h 69850"/>
              <a:gd name="connsiteX8" fmla="*/ 34925 w 69850"/>
              <a:gd name="connsiteY8" fmla="*/ 69850 h 69850"/>
              <a:gd name="connsiteX9" fmla="*/ 21560 w 69850"/>
              <a:gd name="connsiteY9" fmla="*/ 67192 h 69850"/>
              <a:gd name="connsiteX10" fmla="*/ 10230 w 69850"/>
              <a:gd name="connsiteY10" fmla="*/ 59621 h 69850"/>
              <a:gd name="connsiteX11" fmla="*/ 2659 w 69850"/>
              <a:gd name="connsiteY11" fmla="*/ 48290 h 69850"/>
              <a:gd name="connsiteX12" fmla="*/ 0 w 69850"/>
              <a:gd name="connsiteY12" fmla="*/ 34925 h 69850"/>
              <a:gd name="connsiteX13" fmla="*/ 2659 w 69850"/>
              <a:gd name="connsiteY13" fmla="*/ 21560 h 69850"/>
              <a:gd name="connsiteX14" fmla="*/ 10230 w 69850"/>
              <a:gd name="connsiteY14" fmla="*/ 10230 h 69850"/>
              <a:gd name="connsiteX15" fmla="*/ 21560 w 69850"/>
              <a:gd name="connsiteY15" fmla="*/ 2659 h 69850"/>
              <a:gd name="connsiteX16" fmla="*/ 34925 w 69850"/>
              <a:gd name="connsiteY16" fmla="*/ 0 h 69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69850" h="69850">
                <a:moveTo>
                  <a:pt x="34925" y="0"/>
                </a:moveTo>
                <a:cubicBezTo>
                  <a:pt x="39557" y="0"/>
                  <a:pt x="44011" y="886"/>
                  <a:pt x="48290" y="2659"/>
                </a:cubicBezTo>
                <a:cubicBezTo>
                  <a:pt x="52569" y="4431"/>
                  <a:pt x="56346" y="6955"/>
                  <a:pt x="59620" y="10230"/>
                </a:cubicBezTo>
                <a:cubicBezTo>
                  <a:pt x="62895" y="13505"/>
                  <a:pt x="65419" y="17281"/>
                  <a:pt x="67191" y="21560"/>
                </a:cubicBezTo>
                <a:cubicBezTo>
                  <a:pt x="68964" y="25839"/>
                  <a:pt x="69850" y="30294"/>
                  <a:pt x="69850" y="34925"/>
                </a:cubicBezTo>
                <a:cubicBezTo>
                  <a:pt x="69850" y="39557"/>
                  <a:pt x="68964" y="44012"/>
                  <a:pt x="67191" y="48290"/>
                </a:cubicBezTo>
                <a:cubicBezTo>
                  <a:pt x="65419" y="52569"/>
                  <a:pt x="62895" y="56346"/>
                  <a:pt x="59620" y="59621"/>
                </a:cubicBezTo>
                <a:cubicBezTo>
                  <a:pt x="56346" y="62896"/>
                  <a:pt x="52569" y="65419"/>
                  <a:pt x="48290" y="67192"/>
                </a:cubicBezTo>
                <a:cubicBezTo>
                  <a:pt x="44011" y="68964"/>
                  <a:pt x="39557" y="69850"/>
                  <a:pt x="34925" y="69850"/>
                </a:cubicBezTo>
                <a:cubicBezTo>
                  <a:pt x="30293" y="69850"/>
                  <a:pt x="25839" y="68964"/>
                  <a:pt x="21560" y="67192"/>
                </a:cubicBezTo>
                <a:cubicBezTo>
                  <a:pt x="17281" y="65419"/>
                  <a:pt x="13504" y="62896"/>
                  <a:pt x="10230" y="59621"/>
                </a:cubicBezTo>
                <a:cubicBezTo>
                  <a:pt x="6955" y="56346"/>
                  <a:pt x="4431" y="52569"/>
                  <a:pt x="2659" y="48290"/>
                </a:cubicBezTo>
                <a:cubicBezTo>
                  <a:pt x="886" y="44012"/>
                  <a:pt x="0" y="39557"/>
                  <a:pt x="0" y="34925"/>
                </a:cubicBezTo>
                <a:cubicBezTo>
                  <a:pt x="0" y="30294"/>
                  <a:pt x="886" y="25839"/>
                  <a:pt x="2659" y="21560"/>
                </a:cubicBezTo>
                <a:cubicBezTo>
                  <a:pt x="4431" y="17281"/>
                  <a:pt x="6955" y="13505"/>
                  <a:pt x="10230" y="10230"/>
                </a:cubicBezTo>
                <a:cubicBezTo>
                  <a:pt x="13504" y="6955"/>
                  <a:pt x="17281" y="4431"/>
                  <a:pt x="21560" y="2659"/>
                </a:cubicBezTo>
                <a:cubicBezTo>
                  <a:pt x="25839" y="886"/>
                  <a:pt x="30293" y="0"/>
                  <a:pt x="34925" y="0"/>
                </a:cubicBez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9" name="TextBox 79"/>
          <p:cNvSpPr txBox="1"/>
          <p:nvPr/>
        </p:nvSpPr>
        <p:spPr>
          <a:xfrm>
            <a:off x="9290425" y="4527306"/>
            <a:ext cx="613839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Google Gemini</a:t>
            </a:r>
          </a:p>
        </p:txBody>
      </p:sp>
      <p:sp>
        <p:nvSpPr>
          <p:cNvPr id="80" name="Freeform 80"/>
          <p:cNvSpPr/>
          <p:nvPr/>
        </p:nvSpPr>
        <p:spPr>
          <a:xfrm>
            <a:off x="9172950" y="4514850"/>
            <a:ext cx="69850" cy="69850"/>
          </a:xfrm>
          <a:custGeom>
            <a:avLst/>
            <a:gdLst>
              <a:gd name="connsiteX0" fmla="*/ 34925 w 69850"/>
              <a:gd name="connsiteY0" fmla="*/ 0 h 69850"/>
              <a:gd name="connsiteX1" fmla="*/ 48290 w 69850"/>
              <a:gd name="connsiteY1" fmla="*/ 2659 h 69850"/>
              <a:gd name="connsiteX2" fmla="*/ 59620 w 69850"/>
              <a:gd name="connsiteY2" fmla="*/ 10230 h 69850"/>
              <a:gd name="connsiteX3" fmla="*/ 67191 w 69850"/>
              <a:gd name="connsiteY3" fmla="*/ 21560 h 69850"/>
              <a:gd name="connsiteX4" fmla="*/ 69850 w 69850"/>
              <a:gd name="connsiteY4" fmla="*/ 34925 h 69850"/>
              <a:gd name="connsiteX5" fmla="*/ 67191 w 69850"/>
              <a:gd name="connsiteY5" fmla="*/ 48290 h 69850"/>
              <a:gd name="connsiteX6" fmla="*/ 59620 w 69850"/>
              <a:gd name="connsiteY6" fmla="*/ 59621 h 69850"/>
              <a:gd name="connsiteX7" fmla="*/ 48290 w 69850"/>
              <a:gd name="connsiteY7" fmla="*/ 67192 h 69850"/>
              <a:gd name="connsiteX8" fmla="*/ 34925 w 69850"/>
              <a:gd name="connsiteY8" fmla="*/ 69850 h 69850"/>
              <a:gd name="connsiteX9" fmla="*/ 21560 w 69850"/>
              <a:gd name="connsiteY9" fmla="*/ 67192 h 69850"/>
              <a:gd name="connsiteX10" fmla="*/ 10230 w 69850"/>
              <a:gd name="connsiteY10" fmla="*/ 59621 h 69850"/>
              <a:gd name="connsiteX11" fmla="*/ 2659 w 69850"/>
              <a:gd name="connsiteY11" fmla="*/ 48290 h 69850"/>
              <a:gd name="connsiteX12" fmla="*/ 0 w 69850"/>
              <a:gd name="connsiteY12" fmla="*/ 34925 h 69850"/>
              <a:gd name="connsiteX13" fmla="*/ 2659 w 69850"/>
              <a:gd name="connsiteY13" fmla="*/ 21560 h 69850"/>
              <a:gd name="connsiteX14" fmla="*/ 10230 w 69850"/>
              <a:gd name="connsiteY14" fmla="*/ 10230 h 69850"/>
              <a:gd name="connsiteX15" fmla="*/ 21560 w 69850"/>
              <a:gd name="connsiteY15" fmla="*/ 2659 h 69850"/>
              <a:gd name="connsiteX16" fmla="*/ 34925 w 69850"/>
              <a:gd name="connsiteY16" fmla="*/ 0 h 69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69850" h="69850">
                <a:moveTo>
                  <a:pt x="34925" y="0"/>
                </a:moveTo>
                <a:cubicBezTo>
                  <a:pt x="39557" y="0"/>
                  <a:pt x="44011" y="886"/>
                  <a:pt x="48290" y="2659"/>
                </a:cubicBezTo>
                <a:cubicBezTo>
                  <a:pt x="52569" y="4431"/>
                  <a:pt x="56346" y="6955"/>
                  <a:pt x="59620" y="10230"/>
                </a:cubicBezTo>
                <a:cubicBezTo>
                  <a:pt x="62895" y="13505"/>
                  <a:pt x="65419" y="17281"/>
                  <a:pt x="67191" y="21560"/>
                </a:cubicBezTo>
                <a:cubicBezTo>
                  <a:pt x="68964" y="25839"/>
                  <a:pt x="69850" y="30294"/>
                  <a:pt x="69850" y="34925"/>
                </a:cubicBezTo>
                <a:cubicBezTo>
                  <a:pt x="69850" y="39557"/>
                  <a:pt x="68964" y="44012"/>
                  <a:pt x="67191" y="48290"/>
                </a:cubicBezTo>
                <a:cubicBezTo>
                  <a:pt x="65419" y="52569"/>
                  <a:pt x="62895" y="56346"/>
                  <a:pt x="59620" y="59621"/>
                </a:cubicBezTo>
                <a:cubicBezTo>
                  <a:pt x="56346" y="62896"/>
                  <a:pt x="52569" y="65419"/>
                  <a:pt x="48290" y="67192"/>
                </a:cubicBezTo>
                <a:cubicBezTo>
                  <a:pt x="44011" y="68964"/>
                  <a:pt x="39557" y="69850"/>
                  <a:pt x="34925" y="69850"/>
                </a:cubicBezTo>
                <a:cubicBezTo>
                  <a:pt x="30293" y="69850"/>
                  <a:pt x="25839" y="68964"/>
                  <a:pt x="21560" y="67192"/>
                </a:cubicBezTo>
                <a:cubicBezTo>
                  <a:pt x="17281" y="65419"/>
                  <a:pt x="13504" y="62896"/>
                  <a:pt x="10230" y="59621"/>
                </a:cubicBezTo>
                <a:cubicBezTo>
                  <a:pt x="6955" y="56346"/>
                  <a:pt x="4431" y="52569"/>
                  <a:pt x="2659" y="48290"/>
                </a:cubicBezTo>
                <a:cubicBezTo>
                  <a:pt x="886" y="44012"/>
                  <a:pt x="0" y="39557"/>
                  <a:pt x="0" y="34925"/>
                </a:cubicBezTo>
                <a:cubicBezTo>
                  <a:pt x="0" y="30294"/>
                  <a:pt x="886" y="25839"/>
                  <a:pt x="2659" y="21560"/>
                </a:cubicBezTo>
                <a:cubicBezTo>
                  <a:pt x="4431" y="17281"/>
                  <a:pt x="6955" y="13505"/>
                  <a:pt x="10230" y="10230"/>
                </a:cubicBezTo>
                <a:cubicBezTo>
                  <a:pt x="13504" y="6955"/>
                  <a:pt x="17281" y="4431"/>
                  <a:pt x="21560" y="2659"/>
                </a:cubicBezTo>
                <a:cubicBezTo>
                  <a:pt x="25839" y="886"/>
                  <a:pt x="30293" y="0"/>
                  <a:pt x="34925" y="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1" name="TextBox 81"/>
          <p:cNvSpPr txBox="1"/>
          <p:nvPr/>
        </p:nvSpPr>
        <p:spPr>
          <a:xfrm>
            <a:off x="9983468" y="4527306"/>
            <a:ext cx="432095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Notion AI</a:t>
            </a:r>
          </a:p>
        </p:txBody>
      </p:sp>
      <p:sp>
        <p:nvSpPr>
          <p:cNvPr id="82" name="Freeform 82"/>
          <p:cNvSpPr/>
          <p:nvPr/>
        </p:nvSpPr>
        <p:spPr>
          <a:xfrm>
            <a:off x="9865993" y="4514850"/>
            <a:ext cx="69850" cy="69850"/>
          </a:xfrm>
          <a:custGeom>
            <a:avLst/>
            <a:gdLst>
              <a:gd name="connsiteX0" fmla="*/ 34925 w 69850"/>
              <a:gd name="connsiteY0" fmla="*/ 0 h 69850"/>
              <a:gd name="connsiteX1" fmla="*/ 48290 w 69850"/>
              <a:gd name="connsiteY1" fmla="*/ 2659 h 69850"/>
              <a:gd name="connsiteX2" fmla="*/ 59620 w 69850"/>
              <a:gd name="connsiteY2" fmla="*/ 10230 h 69850"/>
              <a:gd name="connsiteX3" fmla="*/ 67191 w 69850"/>
              <a:gd name="connsiteY3" fmla="*/ 21560 h 69850"/>
              <a:gd name="connsiteX4" fmla="*/ 69850 w 69850"/>
              <a:gd name="connsiteY4" fmla="*/ 34925 h 69850"/>
              <a:gd name="connsiteX5" fmla="*/ 67191 w 69850"/>
              <a:gd name="connsiteY5" fmla="*/ 48290 h 69850"/>
              <a:gd name="connsiteX6" fmla="*/ 59620 w 69850"/>
              <a:gd name="connsiteY6" fmla="*/ 59621 h 69850"/>
              <a:gd name="connsiteX7" fmla="*/ 48290 w 69850"/>
              <a:gd name="connsiteY7" fmla="*/ 67192 h 69850"/>
              <a:gd name="connsiteX8" fmla="*/ 34925 w 69850"/>
              <a:gd name="connsiteY8" fmla="*/ 69850 h 69850"/>
              <a:gd name="connsiteX9" fmla="*/ 21560 w 69850"/>
              <a:gd name="connsiteY9" fmla="*/ 67192 h 69850"/>
              <a:gd name="connsiteX10" fmla="*/ 10230 w 69850"/>
              <a:gd name="connsiteY10" fmla="*/ 59621 h 69850"/>
              <a:gd name="connsiteX11" fmla="*/ 2659 w 69850"/>
              <a:gd name="connsiteY11" fmla="*/ 48290 h 69850"/>
              <a:gd name="connsiteX12" fmla="*/ 0 w 69850"/>
              <a:gd name="connsiteY12" fmla="*/ 34925 h 69850"/>
              <a:gd name="connsiteX13" fmla="*/ 2659 w 69850"/>
              <a:gd name="connsiteY13" fmla="*/ 21560 h 69850"/>
              <a:gd name="connsiteX14" fmla="*/ 10230 w 69850"/>
              <a:gd name="connsiteY14" fmla="*/ 10230 h 69850"/>
              <a:gd name="connsiteX15" fmla="*/ 21560 w 69850"/>
              <a:gd name="connsiteY15" fmla="*/ 2659 h 69850"/>
              <a:gd name="connsiteX16" fmla="*/ 34925 w 69850"/>
              <a:gd name="connsiteY16" fmla="*/ 0 h 698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69850" h="69850">
                <a:moveTo>
                  <a:pt x="34925" y="0"/>
                </a:moveTo>
                <a:cubicBezTo>
                  <a:pt x="39557" y="0"/>
                  <a:pt x="44011" y="886"/>
                  <a:pt x="48290" y="2659"/>
                </a:cubicBezTo>
                <a:cubicBezTo>
                  <a:pt x="52569" y="4431"/>
                  <a:pt x="56346" y="6955"/>
                  <a:pt x="59620" y="10230"/>
                </a:cubicBezTo>
                <a:cubicBezTo>
                  <a:pt x="62895" y="13505"/>
                  <a:pt x="65419" y="17281"/>
                  <a:pt x="67191" y="21560"/>
                </a:cubicBezTo>
                <a:cubicBezTo>
                  <a:pt x="68964" y="25839"/>
                  <a:pt x="69850" y="30294"/>
                  <a:pt x="69850" y="34925"/>
                </a:cubicBezTo>
                <a:cubicBezTo>
                  <a:pt x="69850" y="39557"/>
                  <a:pt x="68964" y="44012"/>
                  <a:pt x="67191" y="48290"/>
                </a:cubicBezTo>
                <a:cubicBezTo>
                  <a:pt x="65419" y="52569"/>
                  <a:pt x="62895" y="56346"/>
                  <a:pt x="59620" y="59621"/>
                </a:cubicBezTo>
                <a:cubicBezTo>
                  <a:pt x="56346" y="62896"/>
                  <a:pt x="52569" y="65419"/>
                  <a:pt x="48290" y="67192"/>
                </a:cubicBezTo>
                <a:cubicBezTo>
                  <a:pt x="44011" y="68964"/>
                  <a:pt x="39557" y="69850"/>
                  <a:pt x="34925" y="69850"/>
                </a:cubicBezTo>
                <a:cubicBezTo>
                  <a:pt x="30293" y="69850"/>
                  <a:pt x="25839" y="68964"/>
                  <a:pt x="21560" y="67192"/>
                </a:cubicBezTo>
                <a:cubicBezTo>
                  <a:pt x="17281" y="65419"/>
                  <a:pt x="13504" y="62896"/>
                  <a:pt x="10230" y="59621"/>
                </a:cubicBezTo>
                <a:cubicBezTo>
                  <a:pt x="6955" y="56346"/>
                  <a:pt x="4431" y="52569"/>
                  <a:pt x="2659" y="48290"/>
                </a:cubicBezTo>
                <a:cubicBezTo>
                  <a:pt x="886" y="44012"/>
                  <a:pt x="0" y="39557"/>
                  <a:pt x="0" y="34925"/>
                </a:cubicBezTo>
                <a:cubicBezTo>
                  <a:pt x="0" y="30294"/>
                  <a:pt x="886" y="25839"/>
                  <a:pt x="2659" y="21560"/>
                </a:cubicBezTo>
                <a:cubicBezTo>
                  <a:pt x="4431" y="17281"/>
                  <a:pt x="6955" y="13505"/>
                  <a:pt x="10230" y="10230"/>
                </a:cubicBezTo>
                <a:cubicBezTo>
                  <a:pt x="13504" y="6955"/>
                  <a:pt x="17281" y="4431"/>
                  <a:pt x="21560" y="2659"/>
                </a:cubicBezTo>
                <a:cubicBezTo>
                  <a:pt x="25839" y="886"/>
                  <a:pt x="30293" y="0"/>
                  <a:pt x="34925" y="0"/>
                </a:cubicBez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3" name="TextBox 83"/>
          <p:cNvSpPr txBox="1"/>
          <p:nvPr/>
        </p:nvSpPr>
        <p:spPr>
          <a:xfrm>
            <a:off x="7111504" y="4313115"/>
            <a:ext cx="61030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AI Integration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7937698" y="4313115"/>
            <a:ext cx="83481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Context Processing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9077027" y="4313115"/>
            <a:ext cx="424845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Security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9958189" y="4313115"/>
            <a:ext cx="54033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Automation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10913963" y="4313115"/>
            <a:ext cx="504225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Innovation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6740029" y="4173415"/>
            <a:ext cx="17524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0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6696472" y="3690815"/>
            <a:ext cx="21900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25</a:t>
            </a:r>
          </a:p>
        </p:txBody>
      </p:sp>
      <p:sp>
        <p:nvSpPr>
          <p:cNvPr id="90" name="TextBox 90"/>
          <p:cNvSpPr txBox="1"/>
          <p:nvPr/>
        </p:nvSpPr>
        <p:spPr>
          <a:xfrm>
            <a:off x="6694785" y="3208215"/>
            <a:ext cx="22060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50</a:t>
            </a:r>
          </a:p>
        </p:txBody>
      </p:sp>
      <p:sp>
        <p:nvSpPr>
          <p:cNvPr id="91" name="TextBox 91"/>
          <p:cNvSpPr txBox="1"/>
          <p:nvPr/>
        </p:nvSpPr>
        <p:spPr>
          <a:xfrm>
            <a:off x="6700540" y="2719265"/>
            <a:ext cx="21564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75</a:t>
            </a:r>
          </a:p>
        </p:txBody>
      </p:sp>
      <p:sp>
        <p:nvSpPr>
          <p:cNvPr id="92" name="TextBox 92"/>
          <p:cNvSpPr txBox="1"/>
          <p:nvPr/>
        </p:nvSpPr>
        <p:spPr>
          <a:xfrm>
            <a:off x="6660952" y="2236665"/>
            <a:ext cx="25458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100</a:t>
            </a:r>
          </a:p>
        </p:txBody>
      </p:sp>
      <p:sp>
        <p:nvSpPr>
          <p:cNvPr id="93" name="TextBox 93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94" name="TextBox 94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5" name="TextBox 95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96" name="TextBox 96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97" name="TextBox 97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98" name="TextBox 98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99" name="TextBox 99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100" name="TextBox 100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85406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10825234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Context AI leverages a proven SaaS model with flexible deployment options targeting high-value</a:t>
            </a:r>
          </a:p>
          <a:p>
            <a:pPr>
              <a:lnSpc>
                <a:spcPts val="22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enterprise customers first</a:t>
            </a:r>
          </a:p>
        </p:txBody>
      </p:sp>
      <p:sp>
        <p:nvSpPr>
          <p:cNvPr id="6" name="Freeform 6"/>
          <p:cNvSpPr/>
          <p:nvPr/>
        </p:nvSpPr>
        <p:spPr>
          <a:xfrm>
            <a:off x="419100" y="20447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2"/>
                  <a:pt x="5466991" y="508050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20447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19100" y="26797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7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1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2"/>
                  <a:pt x="5466991" y="508049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06400" y="26797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19100" y="33147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60 h 533400"/>
              <a:gd name="connsiteX3" fmla="*/ 11159 w 5473700"/>
              <a:gd name="connsiteY3" fmla="*/ 14879 h 533400"/>
              <a:gd name="connsiteX4" fmla="*/ 23520 w 5473700"/>
              <a:gd name="connsiteY4" fmla="*/ 3867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7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4"/>
                  <a:pt x="967" y="37583"/>
                  <a:pt x="2900" y="31360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7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1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406400" y="3314700"/>
            <a:ext cx="50800" cy="228600"/>
          </a:xfrm>
          <a:custGeom>
            <a:avLst/>
            <a:gdLst>
              <a:gd name="connsiteX0" fmla="*/ 0 w 50800"/>
              <a:gd name="connsiteY0" fmla="*/ 228600 h 228600"/>
              <a:gd name="connsiteX1" fmla="*/ 50800 w 50800"/>
              <a:gd name="connsiteY1" fmla="*/ 228600 h 228600"/>
              <a:gd name="connsiteX2" fmla="*/ 50800 w 50800"/>
              <a:gd name="connsiteY2" fmla="*/ 0 h 228600"/>
              <a:gd name="connsiteX3" fmla="*/ 0 w 50800"/>
              <a:gd name="connsiteY3" fmla="*/ 0 h 228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228600">
                <a:moveTo>
                  <a:pt x="0" y="228600"/>
                </a:moveTo>
                <a:lnTo>
                  <a:pt x="50800" y="2286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419100" y="44069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0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1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2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7"/>
                  <a:pt x="5451122" y="8560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1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6"/>
                  <a:pt x="5451122" y="524839"/>
                </a:cubicBezTo>
                <a:cubicBezTo>
                  <a:pt x="5448349" y="526691"/>
                  <a:pt x="5445422" y="528257"/>
                  <a:pt x="5442340" y="529533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406400" y="44069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419100" y="504190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5"/>
                  <a:pt x="7587" y="19641"/>
                  <a:pt x="11159" y="14879"/>
                </a:cubicBezTo>
                <a:cubicBezTo>
                  <a:pt x="14732" y="10115"/>
                  <a:pt x="18852" y="6444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6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0FDF4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406400" y="504190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Freeform 16"/>
          <p:cNvSpPr/>
          <p:nvPr/>
        </p:nvSpPr>
        <p:spPr>
          <a:xfrm>
            <a:off x="406400" y="5778500"/>
            <a:ext cx="5486400" cy="1079500"/>
          </a:xfrm>
          <a:custGeom>
            <a:avLst/>
            <a:gdLst>
              <a:gd name="connsiteX0" fmla="*/ 0 w 5486400"/>
              <a:gd name="connsiteY0" fmla="*/ 0 h 1079500"/>
              <a:gd name="connsiteX1" fmla="*/ 5486400 w 5486400"/>
              <a:gd name="connsiteY1" fmla="*/ 0 h 1079500"/>
              <a:gd name="connsiteX2" fmla="*/ 5486400 w 5486400"/>
              <a:gd name="connsiteY2" fmla="*/ 1079500 h 1079500"/>
              <a:gd name="connsiteX3" fmla="*/ 0 w 5486400"/>
              <a:gd name="connsiteY3" fmla="*/ 1079500 h 10795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079500">
                <a:moveTo>
                  <a:pt x="0" y="0"/>
                </a:moveTo>
                <a:lnTo>
                  <a:pt x="5486400" y="0"/>
                </a:lnTo>
                <a:lnTo>
                  <a:pt x="5486400" y="1079500"/>
                </a:lnTo>
                <a:lnTo>
                  <a:pt x="0" y="1079500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7" name="TextBox 17"/>
          <p:cNvSpPr txBox="1"/>
          <p:nvPr/>
        </p:nvSpPr>
        <p:spPr>
          <a:xfrm>
            <a:off x="406400" y="1730131"/>
            <a:ext cx="3242259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Revenue Mode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l: 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Subscription-Based 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Sa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aS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33400" y="2212242"/>
            <a:ext cx="193250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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Tiered pricing structure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Individual, team, and enterprise plans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33400" y="2847242"/>
            <a:ext cx="2757025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☁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Flexible deplo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ym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ent options</a:t>
            </a:r>
          </a:p>
          <a:p>
            <a:pPr marL="2603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Cloud-based and on-premise solutions (FinSMEs, 2025)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33400" y="3482242"/>
            <a:ext cx="1974370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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Usage-based pricing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For high-volume enterprise customers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06400" y="4092331"/>
            <a:ext cx="3159293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Go-to-Market: Enterprise-First Appro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ac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h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0" y="111369"/>
            <a:ext cx="12700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æ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33400" y="4574442"/>
            <a:ext cx="2948748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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Fortune 500 &amp; government focus</a:t>
            </a:r>
          </a:p>
          <a:p>
            <a:pPr marL="1968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Target enterprises and government agencies (FinSMEs, 2025)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33400" y="5209442"/>
            <a:ext cx="2487475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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Security &amp; com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p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liance first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Designed for regulated industries (FinSMEs, 2025)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84200" y="5971442"/>
            <a:ext cx="172097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FF8C00"/>
                </a:solidFill>
                <a:latin typeface="FontAwesome6Free-Solid" pitchFamily="18" charset="0"/>
                <a:cs typeface="FontAwesome6Free-Solid" pitchFamily="18" charset="0"/>
              </a:rPr>
              <a:t></a:t>
            </a:r>
            <a:r>
              <a:rPr lang="en-US" altLang="zh-CN" sz="9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 Strong Marke</a:t>
            </a:r>
            <a:r>
              <a:rPr lang="en-US" altLang="zh-CN" sz="9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t </a:t>
            </a:r>
            <a:r>
              <a:rPr lang="en-US" altLang="zh-CN" sz="9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Validation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84200" y="6229838"/>
            <a:ext cx="960384" cy="190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altLang="zh-CN" sz="15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60,000+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84200" y="6507773"/>
            <a:ext cx="1457894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Professionals on w</a:t>
            </a: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a</a:t>
            </a: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itlist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6299200" y="1730131"/>
            <a:ext cx="3396161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venue Progression by Customer Segment</a:t>
            </a:r>
          </a:p>
        </p:txBody>
      </p:sp>
      <p:sp>
        <p:nvSpPr>
          <p:cNvPr id="29" name="Freeform 29"/>
          <p:cNvSpPr/>
          <p:nvPr/>
        </p:nvSpPr>
        <p:spPr>
          <a:xfrm>
            <a:off x="6299200" y="2044700"/>
            <a:ext cx="5486400" cy="4781550"/>
          </a:xfrm>
          <a:custGeom>
            <a:avLst/>
            <a:gdLst>
              <a:gd name="connsiteX0" fmla="*/ 0 w 5486400"/>
              <a:gd name="connsiteY0" fmla="*/ 4730750 h 4781550"/>
              <a:gd name="connsiteX1" fmla="*/ 0 w 5486400"/>
              <a:gd name="connsiteY1" fmla="*/ 50800 h 4781550"/>
              <a:gd name="connsiteX2" fmla="*/ 976 w 5486400"/>
              <a:gd name="connsiteY2" fmla="*/ 40889 h 4781550"/>
              <a:gd name="connsiteX3" fmla="*/ 3867 w 5486400"/>
              <a:gd name="connsiteY3" fmla="*/ 31359 h 4781550"/>
              <a:gd name="connsiteX4" fmla="*/ 8561 w 5486400"/>
              <a:gd name="connsiteY4" fmla="*/ 22577 h 4781550"/>
              <a:gd name="connsiteX5" fmla="*/ 14879 w 5486400"/>
              <a:gd name="connsiteY5" fmla="*/ 14879 h 4781550"/>
              <a:gd name="connsiteX6" fmla="*/ 22577 w 5486400"/>
              <a:gd name="connsiteY6" fmla="*/ 8561 h 4781550"/>
              <a:gd name="connsiteX7" fmla="*/ 31359 w 5486400"/>
              <a:gd name="connsiteY7" fmla="*/ 3866 h 4781550"/>
              <a:gd name="connsiteX8" fmla="*/ 40889 w 5486400"/>
              <a:gd name="connsiteY8" fmla="*/ 976 h 4781550"/>
              <a:gd name="connsiteX9" fmla="*/ 50800 w 5486400"/>
              <a:gd name="connsiteY9" fmla="*/ 0 h 4781550"/>
              <a:gd name="connsiteX10" fmla="*/ 5435600 w 5486400"/>
              <a:gd name="connsiteY10" fmla="*/ 0 h 4781550"/>
              <a:gd name="connsiteX11" fmla="*/ 5445510 w 5486400"/>
              <a:gd name="connsiteY11" fmla="*/ 976 h 4781550"/>
              <a:gd name="connsiteX12" fmla="*/ 5455039 w 5486400"/>
              <a:gd name="connsiteY12" fmla="*/ 3866 h 4781550"/>
              <a:gd name="connsiteX13" fmla="*/ 5463822 w 5486400"/>
              <a:gd name="connsiteY13" fmla="*/ 8561 h 4781550"/>
              <a:gd name="connsiteX14" fmla="*/ 5471521 w 5486400"/>
              <a:gd name="connsiteY14" fmla="*/ 14879 h 4781550"/>
              <a:gd name="connsiteX15" fmla="*/ 5477837 w 5486400"/>
              <a:gd name="connsiteY15" fmla="*/ 22577 h 4781550"/>
              <a:gd name="connsiteX16" fmla="*/ 5482532 w 5486400"/>
              <a:gd name="connsiteY16" fmla="*/ 31359 h 4781550"/>
              <a:gd name="connsiteX17" fmla="*/ 5485423 w 5486400"/>
              <a:gd name="connsiteY17" fmla="*/ 40889 h 4781550"/>
              <a:gd name="connsiteX18" fmla="*/ 5486400 w 5486400"/>
              <a:gd name="connsiteY18" fmla="*/ 50800 h 4781550"/>
              <a:gd name="connsiteX19" fmla="*/ 5486400 w 5486400"/>
              <a:gd name="connsiteY19" fmla="*/ 4730750 h 4781550"/>
              <a:gd name="connsiteX20" fmla="*/ 5485423 w 5486400"/>
              <a:gd name="connsiteY20" fmla="*/ 4740660 h 4781550"/>
              <a:gd name="connsiteX21" fmla="*/ 5482532 w 5486400"/>
              <a:gd name="connsiteY21" fmla="*/ 4750189 h 4781550"/>
              <a:gd name="connsiteX22" fmla="*/ 5477837 w 5486400"/>
              <a:gd name="connsiteY22" fmla="*/ 4758972 h 4781550"/>
              <a:gd name="connsiteX23" fmla="*/ 5471521 w 5486400"/>
              <a:gd name="connsiteY23" fmla="*/ 4766670 h 4781550"/>
              <a:gd name="connsiteX24" fmla="*/ 5463822 w 5486400"/>
              <a:gd name="connsiteY24" fmla="*/ 4772988 h 4781550"/>
              <a:gd name="connsiteX25" fmla="*/ 5455040 w 5486400"/>
              <a:gd name="connsiteY25" fmla="*/ 4777682 h 4781550"/>
              <a:gd name="connsiteX26" fmla="*/ 5445511 w 5486400"/>
              <a:gd name="connsiteY26" fmla="*/ 4780573 h 4781550"/>
              <a:gd name="connsiteX27" fmla="*/ 5435600 w 5486400"/>
              <a:gd name="connsiteY27" fmla="*/ 4781550 h 4781550"/>
              <a:gd name="connsiteX28" fmla="*/ 50800 w 5486400"/>
              <a:gd name="connsiteY28" fmla="*/ 4781550 h 4781550"/>
              <a:gd name="connsiteX29" fmla="*/ 40890 w 5486400"/>
              <a:gd name="connsiteY29" fmla="*/ 4780573 h 4781550"/>
              <a:gd name="connsiteX30" fmla="*/ 31359 w 5486400"/>
              <a:gd name="connsiteY30" fmla="*/ 4777682 h 4781550"/>
              <a:gd name="connsiteX31" fmla="*/ 22577 w 5486400"/>
              <a:gd name="connsiteY31" fmla="*/ 4772988 h 4781550"/>
              <a:gd name="connsiteX32" fmla="*/ 14879 w 5486400"/>
              <a:gd name="connsiteY32" fmla="*/ 4766670 h 4781550"/>
              <a:gd name="connsiteX33" fmla="*/ 8561 w 5486400"/>
              <a:gd name="connsiteY33" fmla="*/ 4758972 h 4781550"/>
              <a:gd name="connsiteX34" fmla="*/ 3867 w 5486400"/>
              <a:gd name="connsiteY34" fmla="*/ 4750189 h 4781550"/>
              <a:gd name="connsiteX35" fmla="*/ 976 w 5486400"/>
              <a:gd name="connsiteY35" fmla="*/ 4740660 h 4781550"/>
              <a:gd name="connsiteX36" fmla="*/ 0 w 5486400"/>
              <a:gd name="connsiteY36" fmla="*/ 4730750 h 47815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4781550">
                <a:moveTo>
                  <a:pt x="0" y="473075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7"/>
                  <a:pt x="6708" y="25350"/>
                  <a:pt x="8561" y="22577"/>
                </a:cubicBezTo>
                <a:cubicBezTo>
                  <a:pt x="10414" y="19803"/>
                  <a:pt x="12521" y="17237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7"/>
                  <a:pt x="5475984" y="19803"/>
                  <a:pt x="5477837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730750"/>
                </a:lnTo>
                <a:cubicBezTo>
                  <a:pt x="5486400" y="4734085"/>
                  <a:pt x="5486074" y="4737388"/>
                  <a:pt x="5485423" y="4740660"/>
                </a:cubicBezTo>
                <a:cubicBezTo>
                  <a:pt x="5484772" y="4743931"/>
                  <a:pt x="5483808" y="4747108"/>
                  <a:pt x="5482532" y="4750189"/>
                </a:cubicBezTo>
                <a:cubicBezTo>
                  <a:pt x="5481255" y="4753270"/>
                  <a:pt x="5479691" y="4756198"/>
                  <a:pt x="5477837" y="4758972"/>
                </a:cubicBezTo>
                <a:cubicBezTo>
                  <a:pt x="5475984" y="4761746"/>
                  <a:pt x="5473879" y="4764312"/>
                  <a:pt x="5471521" y="4766670"/>
                </a:cubicBezTo>
                <a:cubicBezTo>
                  <a:pt x="5469162" y="4769029"/>
                  <a:pt x="5466595" y="4771134"/>
                  <a:pt x="5463822" y="4772988"/>
                </a:cubicBezTo>
                <a:cubicBezTo>
                  <a:pt x="5461048" y="4774840"/>
                  <a:pt x="5458121" y="4776405"/>
                  <a:pt x="5455040" y="4777682"/>
                </a:cubicBezTo>
                <a:cubicBezTo>
                  <a:pt x="5451958" y="4778959"/>
                  <a:pt x="5448781" y="4779922"/>
                  <a:pt x="5445511" y="4780573"/>
                </a:cubicBezTo>
                <a:cubicBezTo>
                  <a:pt x="5442239" y="4781224"/>
                  <a:pt x="5438936" y="4781550"/>
                  <a:pt x="5435600" y="4781550"/>
                </a:cubicBezTo>
                <a:lnTo>
                  <a:pt x="50800" y="4781550"/>
                </a:lnTo>
                <a:cubicBezTo>
                  <a:pt x="47465" y="4781550"/>
                  <a:pt x="44161" y="4781224"/>
                  <a:pt x="40890" y="4780573"/>
                </a:cubicBezTo>
                <a:cubicBezTo>
                  <a:pt x="37618" y="4779922"/>
                  <a:pt x="34441" y="4778959"/>
                  <a:pt x="31359" y="4777682"/>
                </a:cubicBezTo>
                <a:cubicBezTo>
                  <a:pt x="28278" y="4776405"/>
                  <a:pt x="25350" y="4774840"/>
                  <a:pt x="22577" y="4772988"/>
                </a:cubicBezTo>
                <a:cubicBezTo>
                  <a:pt x="19803" y="4771134"/>
                  <a:pt x="17237" y="4769029"/>
                  <a:pt x="14879" y="4766670"/>
                </a:cubicBezTo>
                <a:cubicBezTo>
                  <a:pt x="12521" y="4764312"/>
                  <a:pt x="10414" y="4761746"/>
                  <a:pt x="8561" y="4758972"/>
                </a:cubicBezTo>
                <a:cubicBezTo>
                  <a:pt x="6708" y="4756198"/>
                  <a:pt x="5143" y="4753270"/>
                  <a:pt x="3867" y="4750189"/>
                </a:cubicBezTo>
                <a:cubicBezTo>
                  <a:pt x="2591" y="4747108"/>
                  <a:pt x="1627" y="4743931"/>
                  <a:pt x="976" y="4740660"/>
                </a:cubicBezTo>
                <a:cubicBezTo>
                  <a:pt x="326" y="4737388"/>
                  <a:pt x="0" y="4734085"/>
                  <a:pt x="0" y="473075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TextBox 30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31" name="TextBox 31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32" name="TextBox 32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33" name="TextBox 33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34" name="TextBox 34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35" name="TextBox 35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36" name="TextBox 36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37" name="TextBox 37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1218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795050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Strong Ea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rl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y Traction: From Stealth to General Availability in 12 Months</a:t>
            </a:r>
          </a:p>
        </p:txBody>
      </p:sp>
      <p:sp>
        <p:nvSpPr>
          <p:cNvPr id="6" name="Freeform 6"/>
          <p:cNvSpPr/>
          <p:nvPr/>
        </p:nvSpPr>
        <p:spPr>
          <a:xfrm>
            <a:off x="406400" y="1403350"/>
            <a:ext cx="5486400" cy="1117600"/>
          </a:xfrm>
          <a:custGeom>
            <a:avLst/>
            <a:gdLst>
              <a:gd name="connsiteX0" fmla="*/ 0 w 5486400"/>
              <a:gd name="connsiteY0" fmla="*/ 0 h 1117600"/>
              <a:gd name="connsiteX1" fmla="*/ 5486400 w 5486400"/>
              <a:gd name="connsiteY1" fmla="*/ 0 h 1117600"/>
              <a:gd name="connsiteX2" fmla="*/ 5486400 w 5486400"/>
              <a:gd name="connsiteY2" fmla="*/ 1117600 h 1117600"/>
              <a:gd name="connsiteX3" fmla="*/ 0 w 5486400"/>
              <a:gd name="connsiteY3" fmla="*/ 1117600 h 1117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117600">
                <a:moveTo>
                  <a:pt x="0" y="0"/>
                </a:moveTo>
                <a:lnTo>
                  <a:pt x="5486400" y="0"/>
                </a:lnTo>
                <a:lnTo>
                  <a:pt x="5486400" y="1117600"/>
                </a:lnTo>
                <a:lnTo>
                  <a:pt x="0" y="1117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3067050"/>
            <a:ext cx="50800" cy="723900"/>
          </a:xfrm>
          <a:custGeom>
            <a:avLst/>
            <a:gdLst>
              <a:gd name="connsiteX0" fmla="*/ 0 w 50800"/>
              <a:gd name="connsiteY0" fmla="*/ 723900 h 723900"/>
              <a:gd name="connsiteX1" fmla="*/ 50800 w 50800"/>
              <a:gd name="connsiteY1" fmla="*/ 723900 h 723900"/>
              <a:gd name="connsiteX2" fmla="*/ 50800 w 50800"/>
              <a:gd name="connsiteY2" fmla="*/ 0 h 723900"/>
              <a:gd name="connsiteX3" fmla="*/ 0 w 50800"/>
              <a:gd name="connsiteY3" fmla="*/ 0 h 723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723900">
                <a:moveTo>
                  <a:pt x="0" y="723900"/>
                </a:moveTo>
                <a:lnTo>
                  <a:pt x="50800" y="7239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06400" y="434975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6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6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10 h 533400"/>
              <a:gd name="connsiteX21" fmla="*/ 5482532 w 5486400"/>
              <a:gd name="connsiteY21" fmla="*/ 502040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2 h 533400"/>
              <a:gd name="connsiteX26" fmla="*/ 5445510 w 5486400"/>
              <a:gd name="connsiteY26" fmla="*/ 532424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4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2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8"/>
                  <a:pt x="5485423" y="492510"/>
                </a:cubicBezTo>
                <a:cubicBezTo>
                  <a:pt x="5484773" y="495781"/>
                  <a:pt x="5483809" y="498958"/>
                  <a:pt x="5482532" y="502040"/>
                </a:cubicBezTo>
                <a:cubicBezTo>
                  <a:pt x="5481256" y="505121"/>
                  <a:pt x="5479691" y="508048"/>
                  <a:pt x="5477838" y="510822"/>
                </a:cubicBezTo>
                <a:cubicBezTo>
                  <a:pt x="5475985" y="513595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6"/>
                  <a:pt x="5455040" y="529532"/>
                </a:cubicBezTo>
                <a:cubicBezTo>
                  <a:pt x="5451958" y="530809"/>
                  <a:pt x="5448782" y="531773"/>
                  <a:pt x="5445510" y="532424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4"/>
                </a:cubicBezTo>
                <a:cubicBezTo>
                  <a:pt x="37618" y="531773"/>
                  <a:pt x="34441" y="530809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5"/>
                  <a:pt x="8561" y="510822"/>
                </a:cubicBezTo>
                <a:cubicBezTo>
                  <a:pt x="6708" y="508048"/>
                  <a:pt x="5143" y="505121"/>
                  <a:pt x="3867" y="502040"/>
                </a:cubicBezTo>
                <a:cubicBezTo>
                  <a:pt x="2590" y="498958"/>
                  <a:pt x="1627" y="495782"/>
                  <a:pt x="976" y="492510"/>
                </a:cubicBezTo>
                <a:cubicBezTo>
                  <a:pt x="325" y="489239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06400" y="498475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6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6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10 h 533400"/>
              <a:gd name="connsiteX21" fmla="*/ 5482532 w 5486400"/>
              <a:gd name="connsiteY21" fmla="*/ 502040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2 h 533400"/>
              <a:gd name="connsiteX26" fmla="*/ 5445510 w 5486400"/>
              <a:gd name="connsiteY26" fmla="*/ 532423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3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2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4"/>
                  <a:pt x="12520" y="17238"/>
                  <a:pt x="14879" y="14879"/>
                </a:cubicBezTo>
                <a:cubicBezTo>
                  <a:pt x="17238" y="12520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0"/>
                  <a:pt x="5471521" y="14879"/>
                </a:cubicBezTo>
                <a:cubicBezTo>
                  <a:pt x="5473879" y="17238"/>
                  <a:pt x="5475985" y="19804"/>
                  <a:pt x="5477838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9"/>
                  <a:pt x="5485423" y="492510"/>
                </a:cubicBezTo>
                <a:cubicBezTo>
                  <a:pt x="5484773" y="495781"/>
                  <a:pt x="5483809" y="498958"/>
                  <a:pt x="5482532" y="502040"/>
                </a:cubicBezTo>
                <a:cubicBezTo>
                  <a:pt x="5481256" y="505121"/>
                  <a:pt x="5479691" y="508049"/>
                  <a:pt x="5477838" y="510822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6"/>
                  <a:pt x="5455040" y="529532"/>
                </a:cubicBezTo>
                <a:cubicBezTo>
                  <a:pt x="5451958" y="530809"/>
                  <a:pt x="5448782" y="531773"/>
                  <a:pt x="5445510" y="532423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3"/>
                </a:cubicBezTo>
                <a:cubicBezTo>
                  <a:pt x="37618" y="531773"/>
                  <a:pt x="34441" y="530809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2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1"/>
                  <a:pt x="976" y="492510"/>
                </a:cubicBezTo>
                <a:cubicBezTo>
                  <a:pt x="325" y="489239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06400" y="5619750"/>
            <a:ext cx="5486400" cy="533400"/>
          </a:xfrm>
          <a:custGeom>
            <a:avLst/>
            <a:gdLst>
              <a:gd name="connsiteX0" fmla="*/ 0 w 5486400"/>
              <a:gd name="connsiteY0" fmla="*/ 482600 h 533400"/>
              <a:gd name="connsiteX1" fmla="*/ 0 w 5486400"/>
              <a:gd name="connsiteY1" fmla="*/ 50800 h 533400"/>
              <a:gd name="connsiteX2" fmla="*/ 976 w 5486400"/>
              <a:gd name="connsiteY2" fmla="*/ 40889 h 533400"/>
              <a:gd name="connsiteX3" fmla="*/ 3867 w 5486400"/>
              <a:gd name="connsiteY3" fmla="*/ 31359 h 533400"/>
              <a:gd name="connsiteX4" fmla="*/ 8561 w 5486400"/>
              <a:gd name="connsiteY4" fmla="*/ 22577 h 533400"/>
              <a:gd name="connsiteX5" fmla="*/ 14879 w 5486400"/>
              <a:gd name="connsiteY5" fmla="*/ 14879 h 533400"/>
              <a:gd name="connsiteX6" fmla="*/ 22577 w 5486400"/>
              <a:gd name="connsiteY6" fmla="*/ 8561 h 533400"/>
              <a:gd name="connsiteX7" fmla="*/ 31360 w 5486400"/>
              <a:gd name="connsiteY7" fmla="*/ 3866 h 533400"/>
              <a:gd name="connsiteX8" fmla="*/ 40889 w 5486400"/>
              <a:gd name="connsiteY8" fmla="*/ 976 h 533400"/>
              <a:gd name="connsiteX9" fmla="*/ 50800 w 5486400"/>
              <a:gd name="connsiteY9" fmla="*/ 0 h 533400"/>
              <a:gd name="connsiteX10" fmla="*/ 5435600 w 5486400"/>
              <a:gd name="connsiteY10" fmla="*/ 0 h 533400"/>
              <a:gd name="connsiteX11" fmla="*/ 5445510 w 5486400"/>
              <a:gd name="connsiteY11" fmla="*/ 976 h 533400"/>
              <a:gd name="connsiteX12" fmla="*/ 5455040 w 5486400"/>
              <a:gd name="connsiteY12" fmla="*/ 3866 h 533400"/>
              <a:gd name="connsiteX13" fmla="*/ 5463822 w 5486400"/>
              <a:gd name="connsiteY13" fmla="*/ 8561 h 533400"/>
              <a:gd name="connsiteX14" fmla="*/ 5471521 w 5486400"/>
              <a:gd name="connsiteY14" fmla="*/ 14879 h 533400"/>
              <a:gd name="connsiteX15" fmla="*/ 5477838 w 5486400"/>
              <a:gd name="connsiteY15" fmla="*/ 22577 h 533400"/>
              <a:gd name="connsiteX16" fmla="*/ 5482532 w 5486400"/>
              <a:gd name="connsiteY16" fmla="*/ 31359 h 533400"/>
              <a:gd name="connsiteX17" fmla="*/ 5485423 w 5486400"/>
              <a:gd name="connsiteY17" fmla="*/ 40889 h 533400"/>
              <a:gd name="connsiteX18" fmla="*/ 5486400 w 5486400"/>
              <a:gd name="connsiteY18" fmla="*/ 50800 h 533400"/>
              <a:gd name="connsiteX19" fmla="*/ 5486400 w 5486400"/>
              <a:gd name="connsiteY19" fmla="*/ 482600 h 533400"/>
              <a:gd name="connsiteX20" fmla="*/ 5485423 w 5486400"/>
              <a:gd name="connsiteY20" fmla="*/ 492509 h 533400"/>
              <a:gd name="connsiteX21" fmla="*/ 5482532 w 5486400"/>
              <a:gd name="connsiteY21" fmla="*/ 502040 h 533400"/>
              <a:gd name="connsiteX22" fmla="*/ 5477838 w 5486400"/>
              <a:gd name="connsiteY22" fmla="*/ 510822 h 533400"/>
              <a:gd name="connsiteX23" fmla="*/ 5471521 w 5486400"/>
              <a:gd name="connsiteY23" fmla="*/ 518521 h 533400"/>
              <a:gd name="connsiteX24" fmla="*/ 5463822 w 5486400"/>
              <a:gd name="connsiteY24" fmla="*/ 524838 h 533400"/>
              <a:gd name="connsiteX25" fmla="*/ 5455040 w 5486400"/>
              <a:gd name="connsiteY25" fmla="*/ 529533 h 533400"/>
              <a:gd name="connsiteX26" fmla="*/ 5445510 w 5486400"/>
              <a:gd name="connsiteY26" fmla="*/ 532424 h 533400"/>
              <a:gd name="connsiteX27" fmla="*/ 5435600 w 5486400"/>
              <a:gd name="connsiteY27" fmla="*/ 533400 h 533400"/>
              <a:gd name="connsiteX28" fmla="*/ 50800 w 5486400"/>
              <a:gd name="connsiteY28" fmla="*/ 533400 h 533400"/>
              <a:gd name="connsiteX29" fmla="*/ 40889 w 5486400"/>
              <a:gd name="connsiteY29" fmla="*/ 532423 h 533400"/>
              <a:gd name="connsiteX30" fmla="*/ 31360 w 5486400"/>
              <a:gd name="connsiteY30" fmla="*/ 529532 h 533400"/>
              <a:gd name="connsiteX31" fmla="*/ 22577 w 5486400"/>
              <a:gd name="connsiteY31" fmla="*/ 524838 h 533400"/>
              <a:gd name="connsiteX32" fmla="*/ 14879 w 5486400"/>
              <a:gd name="connsiteY32" fmla="*/ 518521 h 533400"/>
              <a:gd name="connsiteX33" fmla="*/ 8561 w 5486400"/>
              <a:gd name="connsiteY33" fmla="*/ 510822 h 533400"/>
              <a:gd name="connsiteX34" fmla="*/ 3867 w 5486400"/>
              <a:gd name="connsiteY34" fmla="*/ 502040 h 533400"/>
              <a:gd name="connsiteX35" fmla="*/ 976 w 5486400"/>
              <a:gd name="connsiteY35" fmla="*/ 492510 h 533400"/>
              <a:gd name="connsiteX36" fmla="*/ 0 w 5486400"/>
              <a:gd name="connsiteY36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33400">
                <a:moveTo>
                  <a:pt x="0" y="482600"/>
                </a:moveTo>
                <a:lnTo>
                  <a:pt x="0" y="50800"/>
                </a:lnTo>
                <a:cubicBezTo>
                  <a:pt x="0" y="47464"/>
                  <a:pt x="325" y="44160"/>
                  <a:pt x="976" y="40889"/>
                </a:cubicBezTo>
                <a:cubicBezTo>
                  <a:pt x="1627" y="37617"/>
                  <a:pt x="2590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0" y="17237"/>
                  <a:pt x="14879" y="14879"/>
                </a:cubicBezTo>
                <a:cubicBezTo>
                  <a:pt x="17238" y="12521"/>
                  <a:pt x="19804" y="10414"/>
                  <a:pt x="22577" y="8561"/>
                </a:cubicBezTo>
                <a:cubicBezTo>
                  <a:pt x="25350" y="6708"/>
                  <a:pt x="28278" y="5143"/>
                  <a:pt x="31360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5"/>
                  <a:pt x="47464" y="0"/>
                  <a:pt x="50800" y="0"/>
                </a:cubicBezTo>
                <a:lnTo>
                  <a:pt x="5435600" y="0"/>
                </a:lnTo>
                <a:cubicBezTo>
                  <a:pt x="5438935" y="0"/>
                  <a:pt x="5442239" y="325"/>
                  <a:pt x="5445510" y="976"/>
                </a:cubicBezTo>
                <a:cubicBezTo>
                  <a:pt x="5448782" y="1627"/>
                  <a:pt x="5451958" y="2590"/>
                  <a:pt x="5455040" y="3866"/>
                </a:cubicBezTo>
                <a:cubicBezTo>
                  <a:pt x="5458122" y="5143"/>
                  <a:pt x="5461049" y="6708"/>
                  <a:pt x="5463822" y="8561"/>
                </a:cubicBezTo>
                <a:cubicBezTo>
                  <a:pt x="5466596" y="10414"/>
                  <a:pt x="5469162" y="12521"/>
                  <a:pt x="5471521" y="14879"/>
                </a:cubicBezTo>
                <a:cubicBezTo>
                  <a:pt x="5473879" y="17237"/>
                  <a:pt x="5475985" y="19803"/>
                  <a:pt x="5477838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9" y="34441"/>
                  <a:pt x="5484773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482600"/>
                </a:lnTo>
                <a:cubicBezTo>
                  <a:pt x="5486400" y="485935"/>
                  <a:pt x="5486074" y="489238"/>
                  <a:pt x="5485423" y="492509"/>
                </a:cubicBezTo>
                <a:cubicBezTo>
                  <a:pt x="5484773" y="495781"/>
                  <a:pt x="5483809" y="498958"/>
                  <a:pt x="5482532" y="502040"/>
                </a:cubicBezTo>
                <a:cubicBezTo>
                  <a:pt x="5481256" y="505121"/>
                  <a:pt x="5479691" y="508049"/>
                  <a:pt x="5477838" y="510822"/>
                </a:cubicBezTo>
                <a:cubicBezTo>
                  <a:pt x="5475985" y="513596"/>
                  <a:pt x="5473879" y="516162"/>
                  <a:pt x="5471521" y="518521"/>
                </a:cubicBezTo>
                <a:cubicBezTo>
                  <a:pt x="5469162" y="520879"/>
                  <a:pt x="5466596" y="522985"/>
                  <a:pt x="5463822" y="524838"/>
                </a:cubicBezTo>
                <a:cubicBezTo>
                  <a:pt x="5461049" y="526691"/>
                  <a:pt x="5458122" y="528257"/>
                  <a:pt x="5455040" y="529533"/>
                </a:cubicBezTo>
                <a:cubicBezTo>
                  <a:pt x="5451958" y="530809"/>
                  <a:pt x="5448782" y="531773"/>
                  <a:pt x="5445510" y="532424"/>
                </a:cubicBezTo>
                <a:cubicBezTo>
                  <a:pt x="5442239" y="533074"/>
                  <a:pt x="5438935" y="533400"/>
                  <a:pt x="5435600" y="533400"/>
                </a:cubicBezTo>
                <a:lnTo>
                  <a:pt x="50800" y="533400"/>
                </a:lnTo>
                <a:cubicBezTo>
                  <a:pt x="47464" y="533400"/>
                  <a:pt x="44161" y="533074"/>
                  <a:pt x="40889" y="532423"/>
                </a:cubicBezTo>
                <a:cubicBezTo>
                  <a:pt x="37618" y="531773"/>
                  <a:pt x="34441" y="530809"/>
                  <a:pt x="31360" y="529532"/>
                </a:cubicBezTo>
                <a:cubicBezTo>
                  <a:pt x="28278" y="528256"/>
                  <a:pt x="25350" y="526691"/>
                  <a:pt x="22577" y="524838"/>
                </a:cubicBezTo>
                <a:cubicBezTo>
                  <a:pt x="19804" y="522985"/>
                  <a:pt x="17238" y="520879"/>
                  <a:pt x="14879" y="518521"/>
                </a:cubicBezTo>
                <a:cubicBezTo>
                  <a:pt x="12520" y="516162"/>
                  <a:pt x="10414" y="513596"/>
                  <a:pt x="8561" y="510822"/>
                </a:cubicBezTo>
                <a:cubicBezTo>
                  <a:pt x="6708" y="508049"/>
                  <a:pt x="5143" y="505121"/>
                  <a:pt x="3867" y="502040"/>
                </a:cubicBezTo>
                <a:cubicBezTo>
                  <a:pt x="2590" y="498958"/>
                  <a:pt x="1627" y="495781"/>
                  <a:pt x="976" y="492510"/>
                </a:cubicBezTo>
                <a:cubicBezTo>
                  <a:pt x="325" y="489238"/>
                  <a:pt x="0" y="485935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419100" y="6356350"/>
            <a:ext cx="5473700" cy="501650"/>
          </a:xfrm>
          <a:custGeom>
            <a:avLst/>
            <a:gdLst>
              <a:gd name="connsiteX0" fmla="*/ 0 w 5473700"/>
              <a:gd name="connsiteY0" fmla="*/ 501650 h 501650"/>
              <a:gd name="connsiteX1" fmla="*/ 0 w 5473700"/>
              <a:gd name="connsiteY1" fmla="*/ 50800 h 501650"/>
              <a:gd name="connsiteX2" fmla="*/ 2900 w 5473700"/>
              <a:gd name="connsiteY2" fmla="*/ 31360 h 501650"/>
              <a:gd name="connsiteX3" fmla="*/ 11159 w 5473700"/>
              <a:gd name="connsiteY3" fmla="*/ 14879 h 501650"/>
              <a:gd name="connsiteX4" fmla="*/ 23520 w 5473700"/>
              <a:gd name="connsiteY4" fmla="*/ 3867 h 501650"/>
              <a:gd name="connsiteX5" fmla="*/ 38100 w 5473700"/>
              <a:gd name="connsiteY5" fmla="*/ 0 h 501650"/>
              <a:gd name="connsiteX6" fmla="*/ 5422900 w 5473700"/>
              <a:gd name="connsiteY6" fmla="*/ 0 h 501650"/>
              <a:gd name="connsiteX7" fmla="*/ 5432810 w 5473700"/>
              <a:gd name="connsiteY7" fmla="*/ 976 h 501650"/>
              <a:gd name="connsiteX8" fmla="*/ 5442340 w 5473700"/>
              <a:gd name="connsiteY8" fmla="*/ 3867 h 501650"/>
              <a:gd name="connsiteX9" fmla="*/ 5451122 w 5473700"/>
              <a:gd name="connsiteY9" fmla="*/ 8561 h 501650"/>
              <a:gd name="connsiteX10" fmla="*/ 5458821 w 5473700"/>
              <a:gd name="connsiteY10" fmla="*/ 14879 h 501650"/>
              <a:gd name="connsiteX11" fmla="*/ 5465138 w 5473700"/>
              <a:gd name="connsiteY11" fmla="*/ 22577 h 501650"/>
              <a:gd name="connsiteX12" fmla="*/ 5469832 w 5473700"/>
              <a:gd name="connsiteY12" fmla="*/ 31359 h 501650"/>
              <a:gd name="connsiteX13" fmla="*/ 5472723 w 5473700"/>
              <a:gd name="connsiteY13" fmla="*/ 40889 h 501650"/>
              <a:gd name="connsiteX14" fmla="*/ 5473700 w 5473700"/>
              <a:gd name="connsiteY14" fmla="*/ 50800 h 501650"/>
              <a:gd name="connsiteX15" fmla="*/ 5473700 w 5473700"/>
              <a:gd name="connsiteY15" fmla="*/ 501650 h 501650"/>
              <a:gd name="connsiteX16" fmla="*/ 0 w 5473700"/>
              <a:gd name="connsiteY16" fmla="*/ 501650 h 501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473700" h="501650">
                <a:moveTo>
                  <a:pt x="0" y="50165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60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7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501650"/>
                </a:lnTo>
                <a:lnTo>
                  <a:pt x="0" y="501650"/>
                </a:lnTo>
                <a:close/>
              </a:path>
            </a:pathLst>
          </a:custGeom>
          <a:solidFill>
            <a:srgbClr val="FFF7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406400" y="6356350"/>
            <a:ext cx="5486400" cy="501650"/>
          </a:xfrm>
          <a:custGeom>
            <a:avLst/>
            <a:gdLst>
              <a:gd name="connsiteX0" fmla="*/ 0 w 5486400"/>
              <a:gd name="connsiteY0" fmla="*/ 0 h 501650"/>
              <a:gd name="connsiteX1" fmla="*/ 5486400 w 5486400"/>
              <a:gd name="connsiteY1" fmla="*/ 0 h 501650"/>
              <a:gd name="connsiteX2" fmla="*/ 5486400 w 5486400"/>
              <a:gd name="connsiteY2" fmla="*/ 501650 h 501650"/>
              <a:gd name="connsiteX3" fmla="*/ 0 w 5486400"/>
              <a:gd name="connsiteY3" fmla="*/ 501650 h 501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01650">
                <a:moveTo>
                  <a:pt x="0" y="0"/>
                </a:moveTo>
                <a:lnTo>
                  <a:pt x="5486400" y="0"/>
                </a:lnTo>
                <a:lnTo>
                  <a:pt x="5486400" y="501650"/>
                </a:lnTo>
                <a:lnTo>
                  <a:pt x="0" y="501650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TextBox 13"/>
          <p:cNvSpPr txBox="1"/>
          <p:nvPr/>
        </p:nvSpPr>
        <p:spPr>
          <a:xfrm>
            <a:off x="635000" y="1644161"/>
            <a:ext cx="1460415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60,000+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635000" y="2002692"/>
            <a:ext cx="2890883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Professionals on waitlist before public launch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635000" y="2221035"/>
            <a:ext cx="98214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(TechCrunch, 2025)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635000" y="2914161"/>
            <a:ext cx="876000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CN" sz="24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$11M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35000" y="3272692"/>
            <a:ext cx="2067331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Seed funding at $70M valuation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35000" y="3491035"/>
            <a:ext cx="826415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(FinSMEs, 2025)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406400" y="4035181"/>
            <a:ext cx="126416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Key Milestones</a:t>
            </a:r>
          </a:p>
        </p:txBody>
      </p:sp>
      <p:sp>
        <p:nvSpPr>
          <p:cNvPr id="20" name="Freeform 20"/>
          <p:cNvSpPr/>
          <p:nvPr/>
        </p:nvSpPr>
        <p:spPr>
          <a:xfrm>
            <a:off x="508000" y="4502150"/>
            <a:ext cx="76200" cy="76200"/>
          </a:xfrm>
          <a:custGeom>
            <a:avLst/>
            <a:gdLst>
              <a:gd name="connsiteX0" fmla="*/ 76200 w 76200"/>
              <a:gd name="connsiteY0" fmla="*/ 38100 h 76200"/>
              <a:gd name="connsiteX1" fmla="*/ 73300 w 76200"/>
              <a:gd name="connsiteY1" fmla="*/ 52680 h 76200"/>
              <a:gd name="connsiteX2" fmla="*/ 65041 w 76200"/>
              <a:gd name="connsiteY2" fmla="*/ 65041 h 76200"/>
              <a:gd name="connsiteX3" fmla="*/ 52680 w 76200"/>
              <a:gd name="connsiteY3" fmla="*/ 73299 h 76200"/>
              <a:gd name="connsiteX4" fmla="*/ 38100 w 76200"/>
              <a:gd name="connsiteY4" fmla="*/ 76200 h 76200"/>
              <a:gd name="connsiteX5" fmla="*/ 23520 w 76200"/>
              <a:gd name="connsiteY5" fmla="*/ 73300 h 76200"/>
              <a:gd name="connsiteX6" fmla="*/ 11159 w 76200"/>
              <a:gd name="connsiteY6" fmla="*/ 65041 h 76200"/>
              <a:gd name="connsiteX7" fmla="*/ 2900 w 76200"/>
              <a:gd name="connsiteY7" fmla="*/ 52680 h 76200"/>
              <a:gd name="connsiteX8" fmla="*/ 0 w 76200"/>
              <a:gd name="connsiteY8" fmla="*/ 38100 h 76200"/>
              <a:gd name="connsiteX9" fmla="*/ 2900 w 76200"/>
              <a:gd name="connsiteY9" fmla="*/ 23519 h 76200"/>
              <a:gd name="connsiteX10" fmla="*/ 11159 w 76200"/>
              <a:gd name="connsiteY10" fmla="*/ 11159 h 76200"/>
              <a:gd name="connsiteX11" fmla="*/ 23520 w 76200"/>
              <a:gd name="connsiteY11" fmla="*/ 2900 h 76200"/>
              <a:gd name="connsiteX12" fmla="*/ 38100 w 76200"/>
              <a:gd name="connsiteY12" fmla="*/ 0 h 76200"/>
              <a:gd name="connsiteX13" fmla="*/ 52680 w 76200"/>
              <a:gd name="connsiteY13" fmla="*/ 2900 h 76200"/>
              <a:gd name="connsiteX14" fmla="*/ 65041 w 76200"/>
              <a:gd name="connsiteY14" fmla="*/ 11159 h 76200"/>
              <a:gd name="connsiteX15" fmla="*/ 73300 w 76200"/>
              <a:gd name="connsiteY15" fmla="*/ 23519 h 76200"/>
              <a:gd name="connsiteX16" fmla="*/ 76200 w 76200"/>
              <a:gd name="connsiteY16" fmla="*/ 381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76200" h="76200">
                <a:moveTo>
                  <a:pt x="76200" y="38100"/>
                </a:moveTo>
                <a:cubicBezTo>
                  <a:pt x="76200" y="43152"/>
                  <a:pt x="75233" y="48012"/>
                  <a:pt x="73300" y="52680"/>
                </a:cubicBezTo>
                <a:cubicBezTo>
                  <a:pt x="71366" y="57347"/>
                  <a:pt x="68613" y="61468"/>
                  <a:pt x="65041" y="65041"/>
                </a:cubicBezTo>
                <a:cubicBezTo>
                  <a:pt x="61468" y="68613"/>
                  <a:pt x="57348" y="71366"/>
                  <a:pt x="52680" y="73299"/>
                </a:cubicBezTo>
                <a:cubicBezTo>
                  <a:pt x="48012" y="75233"/>
                  <a:pt x="43152" y="76200"/>
                  <a:pt x="38100" y="76200"/>
                </a:cubicBezTo>
                <a:cubicBezTo>
                  <a:pt x="33048" y="76200"/>
                  <a:pt x="28188" y="75233"/>
                  <a:pt x="23520" y="73300"/>
                </a:cubicBezTo>
                <a:cubicBezTo>
                  <a:pt x="18852" y="71366"/>
                  <a:pt x="14732" y="68613"/>
                  <a:pt x="11159" y="65041"/>
                </a:cubicBezTo>
                <a:cubicBezTo>
                  <a:pt x="7587" y="61468"/>
                  <a:pt x="4834" y="57347"/>
                  <a:pt x="2900" y="52680"/>
                </a:cubicBezTo>
                <a:cubicBezTo>
                  <a:pt x="967" y="48012"/>
                  <a:pt x="0" y="43152"/>
                  <a:pt x="0" y="38100"/>
                </a:cubicBezTo>
                <a:cubicBezTo>
                  <a:pt x="0" y="33047"/>
                  <a:pt x="967" y="28187"/>
                  <a:pt x="2900" y="23519"/>
                </a:cubicBezTo>
                <a:cubicBezTo>
                  <a:pt x="4834" y="18851"/>
                  <a:pt x="7587" y="14731"/>
                  <a:pt x="11159" y="11159"/>
                </a:cubicBezTo>
                <a:cubicBezTo>
                  <a:pt x="14732" y="7586"/>
                  <a:pt x="18852" y="4833"/>
                  <a:pt x="23520" y="2900"/>
                </a:cubicBezTo>
                <a:cubicBezTo>
                  <a:pt x="28188" y="967"/>
                  <a:pt x="33048" y="0"/>
                  <a:pt x="38100" y="0"/>
                </a:cubicBezTo>
                <a:cubicBezTo>
                  <a:pt x="43152" y="0"/>
                  <a:pt x="48012" y="967"/>
                  <a:pt x="52680" y="2900"/>
                </a:cubicBezTo>
                <a:cubicBezTo>
                  <a:pt x="57348" y="4833"/>
                  <a:pt x="61468" y="7586"/>
                  <a:pt x="65041" y="11159"/>
                </a:cubicBezTo>
                <a:cubicBezTo>
                  <a:pt x="68613" y="14731"/>
                  <a:pt x="71366" y="18851"/>
                  <a:pt x="73300" y="23519"/>
                </a:cubicBezTo>
                <a:cubicBezTo>
                  <a:pt x="75233" y="28187"/>
                  <a:pt x="76200" y="33047"/>
                  <a:pt x="76200" y="3810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1" name="TextBox 21"/>
          <p:cNvSpPr txBox="1"/>
          <p:nvPr/>
        </p:nvSpPr>
        <p:spPr>
          <a:xfrm>
            <a:off x="685800" y="4494823"/>
            <a:ext cx="3546957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July 2024: Company founded by Joseph Semr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a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i (Thiel Fellow)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(LinkedIn, 2025)</a:t>
            </a:r>
          </a:p>
        </p:txBody>
      </p:sp>
      <p:sp>
        <p:nvSpPr>
          <p:cNvPr id="22" name="Freeform 22"/>
          <p:cNvSpPr/>
          <p:nvPr/>
        </p:nvSpPr>
        <p:spPr>
          <a:xfrm>
            <a:off x="508000" y="5137150"/>
            <a:ext cx="76200" cy="76200"/>
          </a:xfrm>
          <a:custGeom>
            <a:avLst/>
            <a:gdLst>
              <a:gd name="connsiteX0" fmla="*/ 76200 w 76200"/>
              <a:gd name="connsiteY0" fmla="*/ 38100 h 76200"/>
              <a:gd name="connsiteX1" fmla="*/ 73300 w 76200"/>
              <a:gd name="connsiteY1" fmla="*/ 52679 h 76200"/>
              <a:gd name="connsiteX2" fmla="*/ 65041 w 76200"/>
              <a:gd name="connsiteY2" fmla="*/ 65041 h 76200"/>
              <a:gd name="connsiteX3" fmla="*/ 52680 w 76200"/>
              <a:gd name="connsiteY3" fmla="*/ 73299 h 76200"/>
              <a:gd name="connsiteX4" fmla="*/ 38100 w 76200"/>
              <a:gd name="connsiteY4" fmla="*/ 76200 h 76200"/>
              <a:gd name="connsiteX5" fmla="*/ 23520 w 76200"/>
              <a:gd name="connsiteY5" fmla="*/ 73299 h 76200"/>
              <a:gd name="connsiteX6" fmla="*/ 11159 w 76200"/>
              <a:gd name="connsiteY6" fmla="*/ 65041 h 76200"/>
              <a:gd name="connsiteX7" fmla="*/ 2900 w 76200"/>
              <a:gd name="connsiteY7" fmla="*/ 52679 h 76200"/>
              <a:gd name="connsiteX8" fmla="*/ 0 w 76200"/>
              <a:gd name="connsiteY8" fmla="*/ 38100 h 76200"/>
              <a:gd name="connsiteX9" fmla="*/ 2900 w 76200"/>
              <a:gd name="connsiteY9" fmla="*/ 23519 h 76200"/>
              <a:gd name="connsiteX10" fmla="*/ 11159 w 76200"/>
              <a:gd name="connsiteY10" fmla="*/ 11159 h 76200"/>
              <a:gd name="connsiteX11" fmla="*/ 23520 w 76200"/>
              <a:gd name="connsiteY11" fmla="*/ 2900 h 76200"/>
              <a:gd name="connsiteX12" fmla="*/ 38100 w 76200"/>
              <a:gd name="connsiteY12" fmla="*/ 0 h 76200"/>
              <a:gd name="connsiteX13" fmla="*/ 52680 w 76200"/>
              <a:gd name="connsiteY13" fmla="*/ 2900 h 76200"/>
              <a:gd name="connsiteX14" fmla="*/ 65041 w 76200"/>
              <a:gd name="connsiteY14" fmla="*/ 11159 h 76200"/>
              <a:gd name="connsiteX15" fmla="*/ 73300 w 76200"/>
              <a:gd name="connsiteY15" fmla="*/ 23519 h 76200"/>
              <a:gd name="connsiteX16" fmla="*/ 76200 w 76200"/>
              <a:gd name="connsiteY16" fmla="*/ 381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76200" h="76200">
                <a:moveTo>
                  <a:pt x="76200" y="38100"/>
                </a:moveTo>
                <a:cubicBezTo>
                  <a:pt x="76200" y="43152"/>
                  <a:pt x="75233" y="48012"/>
                  <a:pt x="73300" y="52679"/>
                </a:cubicBezTo>
                <a:cubicBezTo>
                  <a:pt x="71366" y="57347"/>
                  <a:pt x="68613" y="61468"/>
                  <a:pt x="65041" y="65041"/>
                </a:cubicBezTo>
                <a:cubicBezTo>
                  <a:pt x="61468" y="68613"/>
                  <a:pt x="57348" y="71365"/>
                  <a:pt x="52680" y="73299"/>
                </a:cubicBezTo>
                <a:cubicBezTo>
                  <a:pt x="48012" y="75233"/>
                  <a:pt x="43152" y="76200"/>
                  <a:pt x="38100" y="76200"/>
                </a:cubicBezTo>
                <a:cubicBezTo>
                  <a:pt x="33048" y="76200"/>
                  <a:pt x="28188" y="75233"/>
                  <a:pt x="23520" y="73299"/>
                </a:cubicBezTo>
                <a:cubicBezTo>
                  <a:pt x="18852" y="71366"/>
                  <a:pt x="14732" y="68613"/>
                  <a:pt x="11159" y="65041"/>
                </a:cubicBezTo>
                <a:cubicBezTo>
                  <a:pt x="7587" y="61468"/>
                  <a:pt x="4834" y="57347"/>
                  <a:pt x="2900" y="52679"/>
                </a:cubicBezTo>
                <a:cubicBezTo>
                  <a:pt x="967" y="48012"/>
                  <a:pt x="0" y="43152"/>
                  <a:pt x="0" y="38100"/>
                </a:cubicBezTo>
                <a:cubicBezTo>
                  <a:pt x="0" y="33047"/>
                  <a:pt x="967" y="28187"/>
                  <a:pt x="2900" y="23519"/>
                </a:cubicBezTo>
                <a:cubicBezTo>
                  <a:pt x="4834" y="18851"/>
                  <a:pt x="7587" y="14731"/>
                  <a:pt x="11159" y="11159"/>
                </a:cubicBezTo>
                <a:cubicBezTo>
                  <a:pt x="14732" y="7586"/>
                  <a:pt x="18852" y="4833"/>
                  <a:pt x="23520" y="2900"/>
                </a:cubicBezTo>
                <a:cubicBezTo>
                  <a:pt x="28188" y="967"/>
                  <a:pt x="33048" y="0"/>
                  <a:pt x="38100" y="0"/>
                </a:cubicBezTo>
                <a:cubicBezTo>
                  <a:pt x="43152" y="0"/>
                  <a:pt x="48012" y="967"/>
                  <a:pt x="52680" y="2900"/>
                </a:cubicBezTo>
                <a:cubicBezTo>
                  <a:pt x="57348" y="4833"/>
                  <a:pt x="61468" y="7586"/>
                  <a:pt x="65041" y="11159"/>
                </a:cubicBezTo>
                <a:cubicBezTo>
                  <a:pt x="68613" y="14731"/>
                  <a:pt x="71366" y="18851"/>
                  <a:pt x="73300" y="23519"/>
                </a:cubicBezTo>
                <a:cubicBezTo>
                  <a:pt x="75233" y="28187"/>
                  <a:pt x="76200" y="33047"/>
                  <a:pt x="76200" y="3810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TextBox 23"/>
          <p:cNvSpPr txBox="1"/>
          <p:nvPr/>
        </p:nvSpPr>
        <p:spPr>
          <a:xfrm>
            <a:off x="685800" y="5129823"/>
            <a:ext cx="2674703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May 2025: $11M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s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eed round led by Lux Capital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(FinSMEs, 2025)</a:t>
            </a:r>
          </a:p>
        </p:txBody>
      </p:sp>
      <p:sp>
        <p:nvSpPr>
          <p:cNvPr id="24" name="Freeform 24"/>
          <p:cNvSpPr/>
          <p:nvPr/>
        </p:nvSpPr>
        <p:spPr>
          <a:xfrm>
            <a:off x="508000" y="5772150"/>
            <a:ext cx="76200" cy="76200"/>
          </a:xfrm>
          <a:custGeom>
            <a:avLst/>
            <a:gdLst>
              <a:gd name="connsiteX0" fmla="*/ 76200 w 76200"/>
              <a:gd name="connsiteY0" fmla="*/ 38100 h 76200"/>
              <a:gd name="connsiteX1" fmla="*/ 73300 w 76200"/>
              <a:gd name="connsiteY1" fmla="*/ 52680 h 76200"/>
              <a:gd name="connsiteX2" fmla="*/ 65041 w 76200"/>
              <a:gd name="connsiteY2" fmla="*/ 65041 h 76200"/>
              <a:gd name="connsiteX3" fmla="*/ 52680 w 76200"/>
              <a:gd name="connsiteY3" fmla="*/ 73299 h 76200"/>
              <a:gd name="connsiteX4" fmla="*/ 38100 w 76200"/>
              <a:gd name="connsiteY4" fmla="*/ 76200 h 76200"/>
              <a:gd name="connsiteX5" fmla="*/ 23520 w 76200"/>
              <a:gd name="connsiteY5" fmla="*/ 73299 h 76200"/>
              <a:gd name="connsiteX6" fmla="*/ 11159 w 76200"/>
              <a:gd name="connsiteY6" fmla="*/ 65041 h 76200"/>
              <a:gd name="connsiteX7" fmla="*/ 2900 w 76200"/>
              <a:gd name="connsiteY7" fmla="*/ 52680 h 76200"/>
              <a:gd name="connsiteX8" fmla="*/ 0 w 76200"/>
              <a:gd name="connsiteY8" fmla="*/ 38100 h 76200"/>
              <a:gd name="connsiteX9" fmla="*/ 2900 w 76200"/>
              <a:gd name="connsiteY9" fmla="*/ 23519 h 76200"/>
              <a:gd name="connsiteX10" fmla="*/ 11159 w 76200"/>
              <a:gd name="connsiteY10" fmla="*/ 11159 h 76200"/>
              <a:gd name="connsiteX11" fmla="*/ 23520 w 76200"/>
              <a:gd name="connsiteY11" fmla="*/ 2900 h 76200"/>
              <a:gd name="connsiteX12" fmla="*/ 38100 w 76200"/>
              <a:gd name="connsiteY12" fmla="*/ 0 h 76200"/>
              <a:gd name="connsiteX13" fmla="*/ 52680 w 76200"/>
              <a:gd name="connsiteY13" fmla="*/ 2900 h 76200"/>
              <a:gd name="connsiteX14" fmla="*/ 65041 w 76200"/>
              <a:gd name="connsiteY14" fmla="*/ 11159 h 76200"/>
              <a:gd name="connsiteX15" fmla="*/ 73300 w 76200"/>
              <a:gd name="connsiteY15" fmla="*/ 23519 h 76200"/>
              <a:gd name="connsiteX16" fmla="*/ 76200 w 76200"/>
              <a:gd name="connsiteY16" fmla="*/ 38100 h 762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76200" h="76200">
                <a:moveTo>
                  <a:pt x="76200" y="38100"/>
                </a:moveTo>
                <a:cubicBezTo>
                  <a:pt x="76200" y="43152"/>
                  <a:pt x="75233" y="48012"/>
                  <a:pt x="73300" y="52680"/>
                </a:cubicBezTo>
                <a:cubicBezTo>
                  <a:pt x="71366" y="57347"/>
                  <a:pt x="68613" y="61468"/>
                  <a:pt x="65041" y="65041"/>
                </a:cubicBezTo>
                <a:cubicBezTo>
                  <a:pt x="61468" y="68613"/>
                  <a:pt x="57348" y="71365"/>
                  <a:pt x="52680" y="73299"/>
                </a:cubicBezTo>
                <a:cubicBezTo>
                  <a:pt x="48012" y="75233"/>
                  <a:pt x="43152" y="76200"/>
                  <a:pt x="38100" y="76200"/>
                </a:cubicBezTo>
                <a:cubicBezTo>
                  <a:pt x="33048" y="76200"/>
                  <a:pt x="28188" y="75233"/>
                  <a:pt x="23520" y="73299"/>
                </a:cubicBezTo>
                <a:cubicBezTo>
                  <a:pt x="18852" y="71366"/>
                  <a:pt x="14732" y="68613"/>
                  <a:pt x="11159" y="65041"/>
                </a:cubicBezTo>
                <a:cubicBezTo>
                  <a:pt x="7587" y="61468"/>
                  <a:pt x="4834" y="57347"/>
                  <a:pt x="2900" y="52680"/>
                </a:cubicBezTo>
                <a:cubicBezTo>
                  <a:pt x="967" y="48012"/>
                  <a:pt x="0" y="43152"/>
                  <a:pt x="0" y="38100"/>
                </a:cubicBezTo>
                <a:cubicBezTo>
                  <a:pt x="0" y="33047"/>
                  <a:pt x="967" y="28187"/>
                  <a:pt x="2900" y="23519"/>
                </a:cubicBezTo>
                <a:cubicBezTo>
                  <a:pt x="4834" y="18851"/>
                  <a:pt x="7587" y="14731"/>
                  <a:pt x="11159" y="11159"/>
                </a:cubicBezTo>
                <a:cubicBezTo>
                  <a:pt x="14732" y="7586"/>
                  <a:pt x="18852" y="4833"/>
                  <a:pt x="23520" y="2900"/>
                </a:cubicBezTo>
                <a:cubicBezTo>
                  <a:pt x="28188" y="967"/>
                  <a:pt x="33048" y="0"/>
                  <a:pt x="38100" y="0"/>
                </a:cubicBezTo>
                <a:cubicBezTo>
                  <a:pt x="43152" y="0"/>
                  <a:pt x="48012" y="967"/>
                  <a:pt x="52680" y="2900"/>
                </a:cubicBezTo>
                <a:cubicBezTo>
                  <a:pt x="57348" y="4833"/>
                  <a:pt x="61468" y="7586"/>
                  <a:pt x="65041" y="11159"/>
                </a:cubicBezTo>
                <a:cubicBezTo>
                  <a:pt x="68613" y="14731"/>
                  <a:pt x="71366" y="18851"/>
                  <a:pt x="73300" y="23519"/>
                </a:cubicBezTo>
                <a:cubicBezTo>
                  <a:pt x="75233" y="28187"/>
                  <a:pt x="76200" y="33047"/>
                  <a:pt x="76200" y="38100"/>
                </a:cubicBez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5" name="TextBox 25"/>
          <p:cNvSpPr txBox="1"/>
          <p:nvPr/>
        </p:nvSpPr>
        <p:spPr>
          <a:xfrm>
            <a:off x="685800" y="5764823"/>
            <a:ext cx="2175400" cy="279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July 2025: General availability launch</a:t>
            </a:r>
          </a:p>
          <a:p>
            <a:pPr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(Business Wire, 2025)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84200" y="6549292"/>
            <a:ext cx="162131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FF8C00"/>
                </a:solidFill>
                <a:latin typeface="FontAwesome6Free-Solid" pitchFamily="18" charset="0"/>
                <a:cs typeface="FontAwesome6Free-Solid" pitchFamily="18" charset="0"/>
              </a:rPr>
              <a:t></a:t>
            </a:r>
            <a:r>
              <a:rPr lang="en-US" altLang="zh-CN" sz="9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  Tier-1 Investor Backing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6299200" y="1444381"/>
            <a:ext cx="3435515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Gr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o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wth Trajectory: Waitlist &amp; Key Milestones</a:t>
            </a:r>
          </a:p>
        </p:txBody>
      </p:sp>
      <p:sp>
        <p:nvSpPr>
          <p:cNvPr id="28" name="Freeform 28"/>
          <p:cNvSpPr/>
          <p:nvPr/>
        </p:nvSpPr>
        <p:spPr>
          <a:xfrm>
            <a:off x="6299200" y="1758950"/>
            <a:ext cx="5486400" cy="5067300"/>
          </a:xfrm>
          <a:custGeom>
            <a:avLst/>
            <a:gdLst>
              <a:gd name="connsiteX0" fmla="*/ 0 w 5486400"/>
              <a:gd name="connsiteY0" fmla="*/ 5016500 h 5067300"/>
              <a:gd name="connsiteX1" fmla="*/ 0 w 5486400"/>
              <a:gd name="connsiteY1" fmla="*/ 50800 h 5067300"/>
              <a:gd name="connsiteX2" fmla="*/ 976 w 5486400"/>
              <a:gd name="connsiteY2" fmla="*/ 40889 h 5067300"/>
              <a:gd name="connsiteX3" fmla="*/ 3867 w 5486400"/>
              <a:gd name="connsiteY3" fmla="*/ 31359 h 5067300"/>
              <a:gd name="connsiteX4" fmla="*/ 8561 w 5486400"/>
              <a:gd name="connsiteY4" fmla="*/ 22577 h 5067300"/>
              <a:gd name="connsiteX5" fmla="*/ 14879 w 5486400"/>
              <a:gd name="connsiteY5" fmla="*/ 14879 h 5067300"/>
              <a:gd name="connsiteX6" fmla="*/ 22577 w 5486400"/>
              <a:gd name="connsiteY6" fmla="*/ 8561 h 5067300"/>
              <a:gd name="connsiteX7" fmla="*/ 31359 w 5486400"/>
              <a:gd name="connsiteY7" fmla="*/ 3866 h 5067300"/>
              <a:gd name="connsiteX8" fmla="*/ 40889 w 5486400"/>
              <a:gd name="connsiteY8" fmla="*/ 976 h 5067300"/>
              <a:gd name="connsiteX9" fmla="*/ 50800 w 5486400"/>
              <a:gd name="connsiteY9" fmla="*/ 0 h 5067300"/>
              <a:gd name="connsiteX10" fmla="*/ 5435600 w 5486400"/>
              <a:gd name="connsiteY10" fmla="*/ 0 h 5067300"/>
              <a:gd name="connsiteX11" fmla="*/ 5445510 w 5486400"/>
              <a:gd name="connsiteY11" fmla="*/ 976 h 5067300"/>
              <a:gd name="connsiteX12" fmla="*/ 5455039 w 5486400"/>
              <a:gd name="connsiteY12" fmla="*/ 3866 h 5067300"/>
              <a:gd name="connsiteX13" fmla="*/ 5463822 w 5486400"/>
              <a:gd name="connsiteY13" fmla="*/ 8561 h 5067300"/>
              <a:gd name="connsiteX14" fmla="*/ 5471521 w 5486400"/>
              <a:gd name="connsiteY14" fmla="*/ 14879 h 5067300"/>
              <a:gd name="connsiteX15" fmla="*/ 5477837 w 5486400"/>
              <a:gd name="connsiteY15" fmla="*/ 22577 h 5067300"/>
              <a:gd name="connsiteX16" fmla="*/ 5482532 w 5486400"/>
              <a:gd name="connsiteY16" fmla="*/ 31359 h 5067300"/>
              <a:gd name="connsiteX17" fmla="*/ 5485423 w 5486400"/>
              <a:gd name="connsiteY17" fmla="*/ 40889 h 5067300"/>
              <a:gd name="connsiteX18" fmla="*/ 5486400 w 5486400"/>
              <a:gd name="connsiteY18" fmla="*/ 50800 h 5067300"/>
              <a:gd name="connsiteX19" fmla="*/ 5486400 w 5486400"/>
              <a:gd name="connsiteY19" fmla="*/ 5016500 h 5067300"/>
              <a:gd name="connsiteX20" fmla="*/ 5485423 w 5486400"/>
              <a:gd name="connsiteY20" fmla="*/ 5026410 h 5067300"/>
              <a:gd name="connsiteX21" fmla="*/ 5482532 w 5486400"/>
              <a:gd name="connsiteY21" fmla="*/ 5035939 h 5067300"/>
              <a:gd name="connsiteX22" fmla="*/ 5477837 w 5486400"/>
              <a:gd name="connsiteY22" fmla="*/ 5044722 h 5067300"/>
              <a:gd name="connsiteX23" fmla="*/ 5471521 w 5486400"/>
              <a:gd name="connsiteY23" fmla="*/ 5052420 h 5067300"/>
              <a:gd name="connsiteX24" fmla="*/ 5463822 w 5486400"/>
              <a:gd name="connsiteY24" fmla="*/ 5058738 h 5067300"/>
              <a:gd name="connsiteX25" fmla="*/ 5455040 w 5486400"/>
              <a:gd name="connsiteY25" fmla="*/ 5063432 h 5067300"/>
              <a:gd name="connsiteX26" fmla="*/ 5445511 w 5486400"/>
              <a:gd name="connsiteY26" fmla="*/ 5066323 h 5067300"/>
              <a:gd name="connsiteX27" fmla="*/ 5435600 w 5486400"/>
              <a:gd name="connsiteY27" fmla="*/ 5067300 h 5067300"/>
              <a:gd name="connsiteX28" fmla="*/ 50800 w 5486400"/>
              <a:gd name="connsiteY28" fmla="*/ 5067300 h 5067300"/>
              <a:gd name="connsiteX29" fmla="*/ 40890 w 5486400"/>
              <a:gd name="connsiteY29" fmla="*/ 5066323 h 5067300"/>
              <a:gd name="connsiteX30" fmla="*/ 31359 w 5486400"/>
              <a:gd name="connsiteY30" fmla="*/ 5063432 h 5067300"/>
              <a:gd name="connsiteX31" fmla="*/ 22577 w 5486400"/>
              <a:gd name="connsiteY31" fmla="*/ 5058738 h 5067300"/>
              <a:gd name="connsiteX32" fmla="*/ 14879 w 5486400"/>
              <a:gd name="connsiteY32" fmla="*/ 5052420 h 5067300"/>
              <a:gd name="connsiteX33" fmla="*/ 8561 w 5486400"/>
              <a:gd name="connsiteY33" fmla="*/ 5044722 h 5067300"/>
              <a:gd name="connsiteX34" fmla="*/ 3867 w 5486400"/>
              <a:gd name="connsiteY34" fmla="*/ 5035939 h 5067300"/>
              <a:gd name="connsiteX35" fmla="*/ 976 w 5486400"/>
              <a:gd name="connsiteY35" fmla="*/ 5026410 h 5067300"/>
              <a:gd name="connsiteX36" fmla="*/ 0 w 5486400"/>
              <a:gd name="connsiteY36" fmla="*/ 5016500 h 50673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5067300">
                <a:moveTo>
                  <a:pt x="0" y="501650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1" y="17238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8"/>
                  <a:pt x="5475984" y="19803"/>
                  <a:pt x="5477837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5016500"/>
                </a:lnTo>
                <a:cubicBezTo>
                  <a:pt x="5486400" y="5019835"/>
                  <a:pt x="5486074" y="5023138"/>
                  <a:pt x="5485423" y="5026410"/>
                </a:cubicBezTo>
                <a:cubicBezTo>
                  <a:pt x="5484772" y="5029681"/>
                  <a:pt x="5483808" y="5032858"/>
                  <a:pt x="5482532" y="5035939"/>
                </a:cubicBezTo>
                <a:cubicBezTo>
                  <a:pt x="5481255" y="5039020"/>
                  <a:pt x="5479691" y="5041948"/>
                  <a:pt x="5477837" y="5044722"/>
                </a:cubicBezTo>
                <a:cubicBezTo>
                  <a:pt x="5475984" y="5047496"/>
                  <a:pt x="5473879" y="5050062"/>
                  <a:pt x="5471521" y="5052420"/>
                </a:cubicBezTo>
                <a:cubicBezTo>
                  <a:pt x="5469162" y="5054779"/>
                  <a:pt x="5466595" y="5056884"/>
                  <a:pt x="5463822" y="5058738"/>
                </a:cubicBezTo>
                <a:cubicBezTo>
                  <a:pt x="5461048" y="5060590"/>
                  <a:pt x="5458121" y="5062155"/>
                  <a:pt x="5455040" y="5063432"/>
                </a:cubicBezTo>
                <a:cubicBezTo>
                  <a:pt x="5451958" y="5064709"/>
                  <a:pt x="5448781" y="5065672"/>
                  <a:pt x="5445511" y="5066323"/>
                </a:cubicBezTo>
                <a:cubicBezTo>
                  <a:pt x="5442239" y="5066974"/>
                  <a:pt x="5438936" y="5067300"/>
                  <a:pt x="5435600" y="5067300"/>
                </a:cubicBezTo>
                <a:lnTo>
                  <a:pt x="50800" y="5067300"/>
                </a:lnTo>
                <a:cubicBezTo>
                  <a:pt x="47465" y="5067300"/>
                  <a:pt x="44161" y="5066974"/>
                  <a:pt x="40890" y="5066323"/>
                </a:cubicBezTo>
                <a:cubicBezTo>
                  <a:pt x="37618" y="5065672"/>
                  <a:pt x="34441" y="5064709"/>
                  <a:pt x="31359" y="5063432"/>
                </a:cubicBezTo>
                <a:cubicBezTo>
                  <a:pt x="28278" y="5062155"/>
                  <a:pt x="25350" y="5060590"/>
                  <a:pt x="22577" y="5058738"/>
                </a:cubicBezTo>
                <a:cubicBezTo>
                  <a:pt x="19803" y="5056884"/>
                  <a:pt x="17237" y="5054779"/>
                  <a:pt x="14879" y="5052420"/>
                </a:cubicBezTo>
                <a:cubicBezTo>
                  <a:pt x="12521" y="5050062"/>
                  <a:pt x="10414" y="5047496"/>
                  <a:pt x="8561" y="5044722"/>
                </a:cubicBezTo>
                <a:cubicBezTo>
                  <a:pt x="6708" y="5041948"/>
                  <a:pt x="5143" y="5039020"/>
                  <a:pt x="3867" y="5035939"/>
                </a:cubicBezTo>
                <a:cubicBezTo>
                  <a:pt x="2591" y="5032858"/>
                  <a:pt x="1627" y="5029681"/>
                  <a:pt x="976" y="5026410"/>
                </a:cubicBezTo>
                <a:cubicBezTo>
                  <a:pt x="326" y="5023138"/>
                  <a:pt x="0" y="5019835"/>
                  <a:pt x="0" y="50165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6902450" y="4044950"/>
            <a:ext cx="4667250" cy="6350"/>
          </a:xfrm>
          <a:custGeom>
            <a:avLst/>
            <a:gdLst>
              <a:gd name="connsiteX0" fmla="*/ 0 w 4667250"/>
              <a:gd name="connsiteY0" fmla="*/ 3175 h 6350"/>
              <a:gd name="connsiteX1" fmla="*/ 4667250 w 46672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67250" h="6350">
                <a:moveTo>
                  <a:pt x="0" y="3175"/>
                </a:moveTo>
                <a:lnTo>
                  <a:pt x="46672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6902450" y="3524250"/>
            <a:ext cx="4667250" cy="6350"/>
          </a:xfrm>
          <a:custGeom>
            <a:avLst/>
            <a:gdLst>
              <a:gd name="connsiteX0" fmla="*/ 0 w 4667250"/>
              <a:gd name="connsiteY0" fmla="*/ 3175 h 6350"/>
              <a:gd name="connsiteX1" fmla="*/ 4667250 w 46672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67250" h="6350">
                <a:moveTo>
                  <a:pt x="0" y="3175"/>
                </a:moveTo>
                <a:lnTo>
                  <a:pt x="46672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Freeform 31"/>
          <p:cNvSpPr/>
          <p:nvPr/>
        </p:nvSpPr>
        <p:spPr>
          <a:xfrm>
            <a:off x="6902450" y="3009900"/>
            <a:ext cx="4667250" cy="6350"/>
          </a:xfrm>
          <a:custGeom>
            <a:avLst/>
            <a:gdLst>
              <a:gd name="connsiteX0" fmla="*/ 0 w 4667250"/>
              <a:gd name="connsiteY0" fmla="*/ 3175 h 6350"/>
              <a:gd name="connsiteX1" fmla="*/ 4667250 w 46672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67250" h="6350">
                <a:moveTo>
                  <a:pt x="0" y="3175"/>
                </a:moveTo>
                <a:lnTo>
                  <a:pt x="46672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2" name="Freeform 32"/>
          <p:cNvSpPr/>
          <p:nvPr/>
        </p:nvSpPr>
        <p:spPr>
          <a:xfrm>
            <a:off x="6902450" y="2489200"/>
            <a:ext cx="4667250" cy="6350"/>
          </a:xfrm>
          <a:custGeom>
            <a:avLst/>
            <a:gdLst>
              <a:gd name="connsiteX0" fmla="*/ 0 w 4667250"/>
              <a:gd name="connsiteY0" fmla="*/ 3175 h 6350"/>
              <a:gd name="connsiteX1" fmla="*/ 4667250 w 46672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67250" h="6350">
                <a:moveTo>
                  <a:pt x="0" y="3175"/>
                </a:moveTo>
                <a:lnTo>
                  <a:pt x="46672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Freeform 33"/>
          <p:cNvSpPr/>
          <p:nvPr/>
        </p:nvSpPr>
        <p:spPr>
          <a:xfrm>
            <a:off x="6902450" y="1974850"/>
            <a:ext cx="4667250" cy="6350"/>
          </a:xfrm>
          <a:custGeom>
            <a:avLst/>
            <a:gdLst>
              <a:gd name="connsiteX0" fmla="*/ 0 w 4667250"/>
              <a:gd name="connsiteY0" fmla="*/ 3175 h 6350"/>
              <a:gd name="connsiteX1" fmla="*/ 4667250 w 46672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67250" h="6350">
                <a:moveTo>
                  <a:pt x="0" y="3175"/>
                </a:moveTo>
                <a:lnTo>
                  <a:pt x="46672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4" name="TextBox 34"/>
          <p:cNvSpPr txBox="1"/>
          <p:nvPr/>
        </p:nvSpPr>
        <p:spPr>
          <a:xfrm>
            <a:off x="9057977" y="4284785"/>
            <a:ext cx="484287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Timeline</a:t>
            </a:r>
          </a:p>
        </p:txBody>
      </p:sp>
      <p:sp>
        <p:nvSpPr>
          <p:cNvPr id="35" name="Freeform 35"/>
          <p:cNvSpPr/>
          <p:nvPr/>
        </p:nvSpPr>
        <p:spPr>
          <a:xfrm>
            <a:off x="6902450" y="4044950"/>
            <a:ext cx="4667250" cy="6350"/>
          </a:xfrm>
          <a:custGeom>
            <a:avLst/>
            <a:gdLst>
              <a:gd name="connsiteX0" fmla="*/ 0 w 4667250"/>
              <a:gd name="connsiteY0" fmla="*/ 3175 h 6350"/>
              <a:gd name="connsiteX1" fmla="*/ 4667250 w 46672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667250" h="6350">
                <a:moveTo>
                  <a:pt x="0" y="3175"/>
                </a:moveTo>
                <a:lnTo>
                  <a:pt x="46672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333333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TextBox 36"/>
          <p:cNvSpPr txBox="1"/>
          <p:nvPr/>
        </p:nvSpPr>
        <p:spPr>
          <a:xfrm rot="16200000">
            <a:off x="6269586" y="2898110"/>
            <a:ext cx="640498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Waitlist Size</a:t>
            </a:r>
          </a:p>
        </p:txBody>
      </p:sp>
      <p:sp>
        <p:nvSpPr>
          <p:cNvPr id="37" name="Freeform 37"/>
          <p:cNvSpPr/>
          <p:nvPr/>
        </p:nvSpPr>
        <p:spPr>
          <a:xfrm>
            <a:off x="7485856" y="2492375"/>
            <a:ext cx="3500438" cy="1552575"/>
          </a:xfrm>
          <a:custGeom>
            <a:avLst/>
            <a:gdLst>
              <a:gd name="connsiteX0" fmla="*/ 0 w 3500438"/>
              <a:gd name="connsiteY0" fmla="*/ 1552575 h 1552575"/>
              <a:gd name="connsiteX1" fmla="*/ 1166812 w 3500438"/>
              <a:gd name="connsiteY1" fmla="*/ 1293812 h 1552575"/>
              <a:gd name="connsiteX2" fmla="*/ 2333625 w 3500438"/>
              <a:gd name="connsiteY2" fmla="*/ 517525 h 1552575"/>
              <a:gd name="connsiteX3" fmla="*/ 3500438 w 3500438"/>
              <a:gd name="connsiteY3" fmla="*/ 0 h 155257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3500438" h="1552575">
                <a:moveTo>
                  <a:pt x="0" y="1552575"/>
                </a:moveTo>
                <a:lnTo>
                  <a:pt x="1166812" y="1293812"/>
                </a:lnTo>
                <a:lnTo>
                  <a:pt x="2333625" y="517525"/>
                </a:lnTo>
                <a:lnTo>
                  <a:pt x="3500438" y="0"/>
                </a:lnTo>
              </a:path>
            </a:pathLst>
          </a:custGeom>
          <a:solidFill>
            <a:srgbClr val="000000">
              <a:alpha val="0"/>
            </a:srgbClr>
          </a:solidFill>
          <a:ln w="19050" cap="rnd">
            <a:solidFill>
              <a:srgbClr val="1B365D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7432676" y="399415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8 w 101600"/>
              <a:gd name="connsiteY6" fmla="*/ 86720 h 101600"/>
              <a:gd name="connsiteX7" fmla="*/ 10497 w 101600"/>
              <a:gd name="connsiteY7" fmla="*/ 81724 h 101600"/>
              <a:gd name="connsiteX8" fmla="*/ 6806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8 h 101600"/>
              <a:gd name="connsiteX11" fmla="*/ 435 w 101600"/>
              <a:gd name="connsiteY11" fmla="*/ 57431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5 w 101600"/>
              <a:gd name="connsiteY19" fmla="*/ 10498 h 101600"/>
              <a:gd name="connsiteX20" fmla="*/ 25400 w 101600"/>
              <a:gd name="connsiteY20" fmla="*/ 6806 h 101600"/>
              <a:gd name="connsiteX21" fmla="*/ 31359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5 h 101600"/>
              <a:gd name="connsiteX24" fmla="*/ 50800 w 101600"/>
              <a:gd name="connsiteY24" fmla="*/ 0 h 101600"/>
              <a:gd name="connsiteX25" fmla="*/ 57431 w 101600"/>
              <a:gd name="connsiteY25" fmla="*/ 435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4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3 w 101600"/>
              <a:gd name="connsiteY32" fmla="*/ 25400 h 101600"/>
              <a:gd name="connsiteX33" fmla="*/ 97733 w 101600"/>
              <a:gd name="connsiteY33" fmla="*/ 31359 h 101600"/>
              <a:gd name="connsiteX34" fmla="*/ 99868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8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4" y="89750"/>
                  <a:pt x="16448" y="88290"/>
                  <a:pt x="14878" y="86720"/>
                </a:cubicBezTo>
                <a:cubicBezTo>
                  <a:pt x="13309" y="85151"/>
                  <a:pt x="11849" y="83486"/>
                  <a:pt x="10497" y="81724"/>
                </a:cubicBezTo>
                <a:cubicBezTo>
                  <a:pt x="9146" y="79964"/>
                  <a:pt x="7916" y="78122"/>
                  <a:pt x="6806" y="76200"/>
                </a:cubicBezTo>
                <a:cubicBezTo>
                  <a:pt x="5696" y="74278"/>
                  <a:pt x="4716" y="72291"/>
                  <a:pt x="3866" y="70240"/>
                </a:cubicBezTo>
                <a:cubicBezTo>
                  <a:pt x="3018" y="68189"/>
                  <a:pt x="2305" y="66092"/>
                  <a:pt x="1731" y="63948"/>
                </a:cubicBezTo>
                <a:cubicBezTo>
                  <a:pt x="1157" y="61804"/>
                  <a:pt x="724" y="59631"/>
                  <a:pt x="435" y="57431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4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6" y="27322"/>
                  <a:pt x="6806" y="25400"/>
                </a:cubicBezTo>
                <a:cubicBezTo>
                  <a:pt x="7916" y="23478"/>
                  <a:pt x="9146" y="21636"/>
                  <a:pt x="10498" y="19875"/>
                </a:cubicBezTo>
                <a:cubicBezTo>
                  <a:pt x="11849" y="18114"/>
                  <a:pt x="13309" y="16448"/>
                  <a:pt x="14879" y="14879"/>
                </a:cubicBezTo>
                <a:cubicBezTo>
                  <a:pt x="16449" y="13309"/>
                  <a:pt x="18114" y="11849"/>
                  <a:pt x="19875" y="10498"/>
                </a:cubicBezTo>
                <a:cubicBezTo>
                  <a:pt x="21636" y="9146"/>
                  <a:pt x="23478" y="7916"/>
                  <a:pt x="25400" y="6806"/>
                </a:cubicBezTo>
                <a:cubicBezTo>
                  <a:pt x="27322" y="5696"/>
                  <a:pt x="29309" y="4717"/>
                  <a:pt x="31359" y="3867"/>
                </a:cubicBezTo>
                <a:cubicBezTo>
                  <a:pt x="33410" y="3018"/>
                  <a:pt x="35508" y="2305"/>
                  <a:pt x="37652" y="1731"/>
                </a:cubicBezTo>
                <a:cubicBezTo>
                  <a:pt x="39796" y="1157"/>
                  <a:pt x="41969" y="724"/>
                  <a:pt x="44169" y="435"/>
                </a:cubicBezTo>
                <a:cubicBezTo>
                  <a:pt x="46370" y="145"/>
                  <a:pt x="48580" y="0"/>
                  <a:pt x="50800" y="0"/>
                </a:cubicBezTo>
                <a:cubicBezTo>
                  <a:pt x="53019" y="0"/>
                  <a:pt x="55230" y="145"/>
                  <a:pt x="57431" y="435"/>
                </a:cubicBezTo>
                <a:cubicBezTo>
                  <a:pt x="59631" y="724"/>
                  <a:pt x="61804" y="1157"/>
                  <a:pt x="63948" y="1731"/>
                </a:cubicBezTo>
                <a:cubicBezTo>
                  <a:pt x="66092" y="2305"/>
                  <a:pt x="68190" y="3018"/>
                  <a:pt x="70240" y="3867"/>
                </a:cubicBezTo>
                <a:cubicBezTo>
                  <a:pt x="72291" y="4717"/>
                  <a:pt x="74278" y="5696"/>
                  <a:pt x="76200" y="6806"/>
                </a:cubicBezTo>
                <a:cubicBezTo>
                  <a:pt x="78122" y="7916"/>
                  <a:pt x="79964" y="9146"/>
                  <a:pt x="81724" y="10498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0" y="16449"/>
                  <a:pt x="89751" y="18114"/>
                  <a:pt x="91102" y="19875"/>
                </a:cubicBezTo>
                <a:cubicBezTo>
                  <a:pt x="92453" y="21636"/>
                  <a:pt x="93684" y="23478"/>
                  <a:pt x="94793" y="25400"/>
                </a:cubicBezTo>
                <a:cubicBezTo>
                  <a:pt x="95903" y="27322"/>
                  <a:pt x="96883" y="29309"/>
                  <a:pt x="97733" y="31359"/>
                </a:cubicBezTo>
                <a:cubicBezTo>
                  <a:pt x="98582" y="33410"/>
                  <a:pt x="99294" y="35508"/>
                  <a:pt x="99868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3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0"/>
                  <a:pt x="83486" y="89751"/>
                  <a:pt x="81725" y="91102"/>
                </a:cubicBezTo>
                <a:cubicBezTo>
                  <a:pt x="79964" y="92453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1" y="97733"/>
                </a:cubicBezTo>
                <a:cubicBezTo>
                  <a:pt x="68190" y="98582"/>
                  <a:pt x="66092" y="99295"/>
                  <a:pt x="63948" y="99869"/>
                </a:cubicBezTo>
                <a:cubicBezTo>
                  <a:pt x="61804" y="100443"/>
                  <a:pt x="59632" y="100876"/>
                  <a:pt x="57431" y="101165"/>
                </a:cubicBezTo>
                <a:cubicBezTo>
                  <a:pt x="55231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7432676" y="399415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8 w 101600"/>
              <a:gd name="connsiteY6" fmla="*/ 86720 h 101600"/>
              <a:gd name="connsiteX7" fmla="*/ 10497 w 101600"/>
              <a:gd name="connsiteY7" fmla="*/ 81724 h 101600"/>
              <a:gd name="connsiteX8" fmla="*/ 6806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8 h 101600"/>
              <a:gd name="connsiteX11" fmla="*/ 435 w 101600"/>
              <a:gd name="connsiteY11" fmla="*/ 57431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5 w 101600"/>
              <a:gd name="connsiteY19" fmla="*/ 10498 h 101600"/>
              <a:gd name="connsiteX20" fmla="*/ 25400 w 101600"/>
              <a:gd name="connsiteY20" fmla="*/ 6806 h 101600"/>
              <a:gd name="connsiteX21" fmla="*/ 31359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5 h 101600"/>
              <a:gd name="connsiteX24" fmla="*/ 50800 w 101600"/>
              <a:gd name="connsiteY24" fmla="*/ 0 h 101600"/>
              <a:gd name="connsiteX25" fmla="*/ 57431 w 101600"/>
              <a:gd name="connsiteY25" fmla="*/ 435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4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3 w 101600"/>
              <a:gd name="connsiteY32" fmla="*/ 25400 h 101600"/>
              <a:gd name="connsiteX33" fmla="*/ 97733 w 101600"/>
              <a:gd name="connsiteY33" fmla="*/ 31359 h 101600"/>
              <a:gd name="connsiteX34" fmla="*/ 99868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8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4" y="89750"/>
                  <a:pt x="16448" y="88290"/>
                  <a:pt x="14878" y="86720"/>
                </a:cubicBezTo>
                <a:cubicBezTo>
                  <a:pt x="13309" y="85151"/>
                  <a:pt x="11849" y="83486"/>
                  <a:pt x="10497" y="81724"/>
                </a:cubicBezTo>
                <a:cubicBezTo>
                  <a:pt x="9146" y="79964"/>
                  <a:pt x="7916" y="78122"/>
                  <a:pt x="6806" y="76200"/>
                </a:cubicBezTo>
                <a:cubicBezTo>
                  <a:pt x="5696" y="74278"/>
                  <a:pt x="4716" y="72291"/>
                  <a:pt x="3866" y="70240"/>
                </a:cubicBezTo>
                <a:cubicBezTo>
                  <a:pt x="3018" y="68189"/>
                  <a:pt x="2305" y="66092"/>
                  <a:pt x="1731" y="63948"/>
                </a:cubicBezTo>
                <a:cubicBezTo>
                  <a:pt x="1157" y="61804"/>
                  <a:pt x="724" y="59631"/>
                  <a:pt x="435" y="57431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4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6" y="27322"/>
                  <a:pt x="6806" y="25400"/>
                </a:cubicBezTo>
                <a:cubicBezTo>
                  <a:pt x="7916" y="23478"/>
                  <a:pt x="9146" y="21636"/>
                  <a:pt x="10498" y="19875"/>
                </a:cubicBezTo>
                <a:cubicBezTo>
                  <a:pt x="11849" y="18114"/>
                  <a:pt x="13309" y="16448"/>
                  <a:pt x="14879" y="14879"/>
                </a:cubicBezTo>
                <a:cubicBezTo>
                  <a:pt x="16449" y="13309"/>
                  <a:pt x="18114" y="11849"/>
                  <a:pt x="19875" y="10498"/>
                </a:cubicBezTo>
                <a:cubicBezTo>
                  <a:pt x="21636" y="9146"/>
                  <a:pt x="23478" y="7916"/>
                  <a:pt x="25400" y="6806"/>
                </a:cubicBezTo>
                <a:cubicBezTo>
                  <a:pt x="27322" y="5696"/>
                  <a:pt x="29309" y="4717"/>
                  <a:pt x="31359" y="3867"/>
                </a:cubicBezTo>
                <a:cubicBezTo>
                  <a:pt x="33410" y="3018"/>
                  <a:pt x="35508" y="2305"/>
                  <a:pt x="37652" y="1731"/>
                </a:cubicBezTo>
                <a:cubicBezTo>
                  <a:pt x="39796" y="1157"/>
                  <a:pt x="41969" y="724"/>
                  <a:pt x="44169" y="435"/>
                </a:cubicBezTo>
                <a:cubicBezTo>
                  <a:pt x="46370" y="145"/>
                  <a:pt x="48580" y="0"/>
                  <a:pt x="50800" y="0"/>
                </a:cubicBezTo>
                <a:cubicBezTo>
                  <a:pt x="53019" y="0"/>
                  <a:pt x="55230" y="145"/>
                  <a:pt x="57431" y="435"/>
                </a:cubicBezTo>
                <a:cubicBezTo>
                  <a:pt x="59631" y="724"/>
                  <a:pt x="61804" y="1157"/>
                  <a:pt x="63948" y="1731"/>
                </a:cubicBezTo>
                <a:cubicBezTo>
                  <a:pt x="66092" y="2305"/>
                  <a:pt x="68190" y="3018"/>
                  <a:pt x="70240" y="3867"/>
                </a:cubicBezTo>
                <a:cubicBezTo>
                  <a:pt x="72291" y="4717"/>
                  <a:pt x="74278" y="5696"/>
                  <a:pt x="76200" y="6806"/>
                </a:cubicBezTo>
                <a:cubicBezTo>
                  <a:pt x="78122" y="7916"/>
                  <a:pt x="79964" y="9146"/>
                  <a:pt x="81724" y="10498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0" y="16449"/>
                  <a:pt x="89751" y="18114"/>
                  <a:pt x="91102" y="19875"/>
                </a:cubicBezTo>
                <a:cubicBezTo>
                  <a:pt x="92453" y="21636"/>
                  <a:pt x="93684" y="23478"/>
                  <a:pt x="94793" y="25400"/>
                </a:cubicBezTo>
                <a:cubicBezTo>
                  <a:pt x="95903" y="27322"/>
                  <a:pt x="96883" y="29309"/>
                  <a:pt x="97733" y="31359"/>
                </a:cubicBezTo>
                <a:cubicBezTo>
                  <a:pt x="98582" y="33410"/>
                  <a:pt x="99294" y="35508"/>
                  <a:pt x="99868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3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0"/>
                  <a:pt x="83486" y="89751"/>
                  <a:pt x="81725" y="91102"/>
                </a:cubicBezTo>
                <a:cubicBezTo>
                  <a:pt x="79964" y="92453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1" y="97733"/>
                </a:cubicBezTo>
                <a:cubicBezTo>
                  <a:pt x="68190" y="98582"/>
                  <a:pt x="66092" y="99295"/>
                  <a:pt x="63948" y="99869"/>
                </a:cubicBezTo>
                <a:cubicBezTo>
                  <a:pt x="61804" y="100443"/>
                  <a:pt x="59632" y="100876"/>
                  <a:pt x="57431" y="101165"/>
                </a:cubicBezTo>
                <a:cubicBezTo>
                  <a:pt x="55231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8601076" y="3735388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9 w 101600"/>
              <a:gd name="connsiteY6" fmla="*/ 86720 h 101600"/>
              <a:gd name="connsiteX7" fmla="*/ 10498 w 101600"/>
              <a:gd name="connsiteY7" fmla="*/ 81724 h 101600"/>
              <a:gd name="connsiteX8" fmla="*/ 6806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1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5 h 101600"/>
              <a:gd name="connsiteX24" fmla="*/ 50800 w 101600"/>
              <a:gd name="connsiteY24" fmla="*/ 0 h 101600"/>
              <a:gd name="connsiteX25" fmla="*/ 57431 w 101600"/>
              <a:gd name="connsiteY25" fmla="*/ 435 h 101600"/>
              <a:gd name="connsiteX26" fmla="*/ 63948 w 101600"/>
              <a:gd name="connsiteY26" fmla="*/ 1731 h 101600"/>
              <a:gd name="connsiteX27" fmla="*/ 70241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4" y="89751"/>
                  <a:pt x="16448" y="88290"/>
                  <a:pt x="14879" y="86720"/>
                </a:cubicBezTo>
                <a:cubicBezTo>
                  <a:pt x="13309" y="85151"/>
                  <a:pt x="11849" y="83486"/>
                  <a:pt x="10498" y="81724"/>
                </a:cubicBezTo>
                <a:cubicBezTo>
                  <a:pt x="9146" y="79963"/>
                  <a:pt x="7915" y="78122"/>
                  <a:pt x="6806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2"/>
                  <a:pt x="1731" y="63947"/>
                </a:cubicBezTo>
                <a:cubicBezTo>
                  <a:pt x="1156" y="61803"/>
                  <a:pt x="724" y="59631"/>
                  <a:pt x="435" y="57431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6" y="25400"/>
                </a:cubicBezTo>
                <a:cubicBezTo>
                  <a:pt x="7916" y="23478"/>
                  <a:pt x="9147" y="21636"/>
                  <a:pt x="10498" y="19875"/>
                </a:cubicBezTo>
                <a:cubicBezTo>
                  <a:pt x="11849" y="18114"/>
                  <a:pt x="13309" y="16449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7" y="9146"/>
                  <a:pt x="23478" y="7916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0" y="3018"/>
                  <a:pt x="35508" y="2305"/>
                  <a:pt x="37652" y="1731"/>
                </a:cubicBezTo>
                <a:cubicBezTo>
                  <a:pt x="39796" y="1157"/>
                  <a:pt x="41969" y="724"/>
                  <a:pt x="44169" y="435"/>
                </a:cubicBezTo>
                <a:cubicBezTo>
                  <a:pt x="46370" y="145"/>
                  <a:pt x="48581" y="0"/>
                  <a:pt x="50800" y="0"/>
                </a:cubicBezTo>
                <a:cubicBezTo>
                  <a:pt x="53020" y="0"/>
                  <a:pt x="55230" y="145"/>
                  <a:pt x="57431" y="435"/>
                </a:cubicBezTo>
                <a:cubicBezTo>
                  <a:pt x="59631" y="725"/>
                  <a:pt x="61804" y="1157"/>
                  <a:pt x="63948" y="1731"/>
                </a:cubicBezTo>
                <a:cubicBezTo>
                  <a:pt x="66092" y="2306"/>
                  <a:pt x="68190" y="3018"/>
                  <a:pt x="70241" y="3867"/>
                </a:cubicBezTo>
                <a:cubicBezTo>
                  <a:pt x="72291" y="4717"/>
                  <a:pt x="74278" y="5697"/>
                  <a:pt x="76200" y="6806"/>
                </a:cubicBezTo>
                <a:cubicBezTo>
                  <a:pt x="78122" y="7916"/>
                  <a:pt x="79964" y="9147"/>
                  <a:pt x="81725" y="10498"/>
                </a:cubicBezTo>
                <a:cubicBezTo>
                  <a:pt x="83486" y="11849"/>
                  <a:pt x="85151" y="13310"/>
                  <a:pt x="86721" y="14879"/>
                </a:cubicBezTo>
                <a:cubicBezTo>
                  <a:pt x="88291" y="16449"/>
                  <a:pt x="89751" y="18114"/>
                  <a:pt x="91102" y="19875"/>
                </a:cubicBezTo>
                <a:cubicBezTo>
                  <a:pt x="92454" y="21636"/>
                  <a:pt x="93684" y="23478"/>
                  <a:pt x="94794" y="25400"/>
                </a:cubicBezTo>
                <a:cubicBezTo>
                  <a:pt x="95903" y="27322"/>
                  <a:pt x="96883" y="29309"/>
                  <a:pt x="97733" y="31360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1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1" y="97733"/>
                </a:cubicBezTo>
                <a:cubicBezTo>
                  <a:pt x="68190" y="98582"/>
                  <a:pt x="66093" y="99295"/>
                  <a:pt x="63949" y="99869"/>
                </a:cubicBezTo>
                <a:cubicBezTo>
                  <a:pt x="61804" y="100443"/>
                  <a:pt x="59632" y="100876"/>
                  <a:pt x="57431" y="101165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Freeform 41"/>
          <p:cNvSpPr/>
          <p:nvPr/>
        </p:nvSpPr>
        <p:spPr>
          <a:xfrm>
            <a:off x="8601076" y="3735388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9 w 101600"/>
              <a:gd name="connsiteY6" fmla="*/ 86720 h 101600"/>
              <a:gd name="connsiteX7" fmla="*/ 10498 w 101600"/>
              <a:gd name="connsiteY7" fmla="*/ 81724 h 101600"/>
              <a:gd name="connsiteX8" fmla="*/ 6806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1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5 h 101600"/>
              <a:gd name="connsiteX24" fmla="*/ 50800 w 101600"/>
              <a:gd name="connsiteY24" fmla="*/ 0 h 101600"/>
              <a:gd name="connsiteX25" fmla="*/ 57431 w 101600"/>
              <a:gd name="connsiteY25" fmla="*/ 435 h 101600"/>
              <a:gd name="connsiteX26" fmla="*/ 63948 w 101600"/>
              <a:gd name="connsiteY26" fmla="*/ 1731 h 101600"/>
              <a:gd name="connsiteX27" fmla="*/ 70241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4" y="89751"/>
                  <a:pt x="16448" y="88290"/>
                  <a:pt x="14879" y="86720"/>
                </a:cubicBezTo>
                <a:cubicBezTo>
                  <a:pt x="13309" y="85151"/>
                  <a:pt x="11849" y="83486"/>
                  <a:pt x="10498" y="81724"/>
                </a:cubicBezTo>
                <a:cubicBezTo>
                  <a:pt x="9146" y="79963"/>
                  <a:pt x="7915" y="78122"/>
                  <a:pt x="6806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2"/>
                  <a:pt x="1731" y="63947"/>
                </a:cubicBezTo>
                <a:cubicBezTo>
                  <a:pt x="1156" y="61803"/>
                  <a:pt x="724" y="59631"/>
                  <a:pt x="435" y="57431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6" y="25400"/>
                </a:cubicBezTo>
                <a:cubicBezTo>
                  <a:pt x="7916" y="23478"/>
                  <a:pt x="9147" y="21636"/>
                  <a:pt x="10498" y="19875"/>
                </a:cubicBezTo>
                <a:cubicBezTo>
                  <a:pt x="11849" y="18114"/>
                  <a:pt x="13309" y="16449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7" y="9146"/>
                  <a:pt x="23478" y="7916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0" y="3018"/>
                  <a:pt x="35508" y="2305"/>
                  <a:pt x="37652" y="1731"/>
                </a:cubicBezTo>
                <a:cubicBezTo>
                  <a:pt x="39796" y="1157"/>
                  <a:pt x="41969" y="724"/>
                  <a:pt x="44169" y="435"/>
                </a:cubicBezTo>
                <a:cubicBezTo>
                  <a:pt x="46370" y="145"/>
                  <a:pt x="48581" y="0"/>
                  <a:pt x="50800" y="0"/>
                </a:cubicBezTo>
                <a:cubicBezTo>
                  <a:pt x="53020" y="0"/>
                  <a:pt x="55230" y="145"/>
                  <a:pt x="57431" y="435"/>
                </a:cubicBezTo>
                <a:cubicBezTo>
                  <a:pt x="59631" y="725"/>
                  <a:pt x="61804" y="1157"/>
                  <a:pt x="63948" y="1731"/>
                </a:cubicBezTo>
                <a:cubicBezTo>
                  <a:pt x="66092" y="2306"/>
                  <a:pt x="68190" y="3018"/>
                  <a:pt x="70241" y="3867"/>
                </a:cubicBezTo>
                <a:cubicBezTo>
                  <a:pt x="72291" y="4717"/>
                  <a:pt x="74278" y="5697"/>
                  <a:pt x="76200" y="6806"/>
                </a:cubicBezTo>
                <a:cubicBezTo>
                  <a:pt x="78122" y="7916"/>
                  <a:pt x="79964" y="9147"/>
                  <a:pt x="81725" y="10498"/>
                </a:cubicBezTo>
                <a:cubicBezTo>
                  <a:pt x="83486" y="11849"/>
                  <a:pt x="85151" y="13310"/>
                  <a:pt x="86721" y="14879"/>
                </a:cubicBezTo>
                <a:cubicBezTo>
                  <a:pt x="88291" y="16449"/>
                  <a:pt x="89751" y="18114"/>
                  <a:pt x="91102" y="19875"/>
                </a:cubicBezTo>
                <a:cubicBezTo>
                  <a:pt x="92454" y="21636"/>
                  <a:pt x="93684" y="23478"/>
                  <a:pt x="94794" y="25400"/>
                </a:cubicBezTo>
                <a:cubicBezTo>
                  <a:pt x="95903" y="27322"/>
                  <a:pt x="96883" y="29309"/>
                  <a:pt x="97733" y="31360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1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1" y="97733"/>
                </a:cubicBezTo>
                <a:cubicBezTo>
                  <a:pt x="68190" y="98582"/>
                  <a:pt x="66093" y="99295"/>
                  <a:pt x="63949" y="99869"/>
                </a:cubicBezTo>
                <a:cubicBezTo>
                  <a:pt x="61804" y="100443"/>
                  <a:pt x="59632" y="100876"/>
                  <a:pt x="57431" y="101165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2" name="Freeform 42"/>
          <p:cNvSpPr/>
          <p:nvPr/>
        </p:nvSpPr>
        <p:spPr>
          <a:xfrm>
            <a:off x="9769476" y="295910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4 w 101600"/>
              <a:gd name="connsiteY5" fmla="*/ 91102 h 101600"/>
              <a:gd name="connsiteX6" fmla="*/ 14878 w 101600"/>
              <a:gd name="connsiteY6" fmla="*/ 86721 h 101600"/>
              <a:gd name="connsiteX7" fmla="*/ 10497 w 101600"/>
              <a:gd name="connsiteY7" fmla="*/ 81724 h 101600"/>
              <a:gd name="connsiteX8" fmla="*/ 6805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8 h 101600"/>
              <a:gd name="connsiteX11" fmla="*/ 435 w 101600"/>
              <a:gd name="connsiteY11" fmla="*/ 57430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5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5 h 101600"/>
              <a:gd name="connsiteX24" fmla="*/ 50800 w 101600"/>
              <a:gd name="connsiteY24" fmla="*/ 0 h 101600"/>
              <a:gd name="connsiteX25" fmla="*/ 57431 w 101600"/>
              <a:gd name="connsiteY25" fmla="*/ 435 h 101600"/>
              <a:gd name="connsiteX26" fmla="*/ 63948 w 101600"/>
              <a:gd name="connsiteY26" fmla="*/ 1731 h 101600"/>
              <a:gd name="connsiteX27" fmla="*/ 70241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6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4" y="91102"/>
                </a:cubicBezTo>
                <a:cubicBezTo>
                  <a:pt x="18114" y="89751"/>
                  <a:pt x="16448" y="88290"/>
                  <a:pt x="14878" y="86721"/>
                </a:cubicBezTo>
                <a:cubicBezTo>
                  <a:pt x="13308" y="85151"/>
                  <a:pt x="11848" y="83486"/>
                  <a:pt x="10497" y="81724"/>
                </a:cubicBezTo>
                <a:cubicBezTo>
                  <a:pt x="9146" y="79964"/>
                  <a:pt x="7915" y="78122"/>
                  <a:pt x="6805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7" y="68189"/>
                  <a:pt x="2305" y="66092"/>
                  <a:pt x="1731" y="63948"/>
                </a:cubicBezTo>
                <a:cubicBezTo>
                  <a:pt x="1157" y="61803"/>
                  <a:pt x="724" y="59631"/>
                  <a:pt x="435" y="57430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6" y="25400"/>
                </a:cubicBezTo>
                <a:cubicBezTo>
                  <a:pt x="7916" y="23478"/>
                  <a:pt x="9147" y="21636"/>
                  <a:pt x="10498" y="19875"/>
                </a:cubicBezTo>
                <a:cubicBezTo>
                  <a:pt x="11849" y="18114"/>
                  <a:pt x="13309" y="16449"/>
                  <a:pt x="14879" y="14879"/>
                </a:cubicBezTo>
                <a:cubicBezTo>
                  <a:pt x="16449" y="13309"/>
                  <a:pt x="18114" y="11849"/>
                  <a:pt x="19875" y="10497"/>
                </a:cubicBezTo>
                <a:cubicBezTo>
                  <a:pt x="21636" y="9146"/>
                  <a:pt x="23478" y="7916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0" y="3018"/>
                  <a:pt x="35508" y="2305"/>
                  <a:pt x="37652" y="1731"/>
                </a:cubicBezTo>
                <a:cubicBezTo>
                  <a:pt x="39796" y="1157"/>
                  <a:pt x="41969" y="724"/>
                  <a:pt x="44169" y="435"/>
                </a:cubicBezTo>
                <a:cubicBezTo>
                  <a:pt x="46370" y="145"/>
                  <a:pt x="48580" y="0"/>
                  <a:pt x="50800" y="0"/>
                </a:cubicBezTo>
                <a:cubicBezTo>
                  <a:pt x="53020" y="0"/>
                  <a:pt x="55230" y="145"/>
                  <a:pt x="57431" y="435"/>
                </a:cubicBezTo>
                <a:cubicBezTo>
                  <a:pt x="59631" y="724"/>
                  <a:pt x="61804" y="1157"/>
                  <a:pt x="63948" y="1731"/>
                </a:cubicBezTo>
                <a:cubicBezTo>
                  <a:pt x="66092" y="2305"/>
                  <a:pt x="68190" y="3018"/>
                  <a:pt x="70241" y="3867"/>
                </a:cubicBezTo>
                <a:cubicBezTo>
                  <a:pt x="72291" y="4717"/>
                  <a:pt x="74278" y="5696"/>
                  <a:pt x="76200" y="6806"/>
                </a:cubicBezTo>
                <a:cubicBezTo>
                  <a:pt x="78122" y="7916"/>
                  <a:pt x="79964" y="9146"/>
                  <a:pt x="81725" y="10498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1" y="16449"/>
                  <a:pt x="89751" y="18114"/>
                  <a:pt x="91102" y="19875"/>
                </a:cubicBezTo>
                <a:cubicBezTo>
                  <a:pt x="92454" y="21636"/>
                  <a:pt x="93684" y="23478"/>
                  <a:pt x="94794" y="25400"/>
                </a:cubicBezTo>
                <a:cubicBezTo>
                  <a:pt x="95904" y="27322"/>
                  <a:pt x="96884" y="29309"/>
                  <a:pt x="97733" y="31360"/>
                </a:cubicBezTo>
                <a:cubicBezTo>
                  <a:pt x="98582" y="33410"/>
                  <a:pt x="99295" y="35508"/>
                  <a:pt x="99869" y="37652"/>
                </a:cubicBezTo>
                <a:cubicBezTo>
                  <a:pt x="100443" y="39796"/>
                  <a:pt x="100876" y="41969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6" y="59632"/>
                  <a:pt x="100443" y="61804"/>
                  <a:pt x="99869" y="63948"/>
                </a:cubicBezTo>
                <a:cubicBezTo>
                  <a:pt x="99295" y="66092"/>
                  <a:pt x="98582" y="68190"/>
                  <a:pt x="97733" y="70240"/>
                </a:cubicBezTo>
                <a:cubicBezTo>
                  <a:pt x="96884" y="72291"/>
                  <a:pt x="95904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1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2" y="96884"/>
                  <a:pt x="70241" y="97733"/>
                </a:cubicBezTo>
                <a:cubicBezTo>
                  <a:pt x="68190" y="98582"/>
                  <a:pt x="66093" y="99295"/>
                  <a:pt x="63949" y="99869"/>
                </a:cubicBezTo>
                <a:cubicBezTo>
                  <a:pt x="61805" y="100443"/>
                  <a:pt x="59632" y="100876"/>
                  <a:pt x="57431" y="101166"/>
                </a:cubicBezTo>
                <a:cubicBezTo>
                  <a:pt x="55230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Freeform 43"/>
          <p:cNvSpPr/>
          <p:nvPr/>
        </p:nvSpPr>
        <p:spPr>
          <a:xfrm>
            <a:off x="9769476" y="295910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4 w 101600"/>
              <a:gd name="connsiteY5" fmla="*/ 91102 h 101600"/>
              <a:gd name="connsiteX6" fmla="*/ 14878 w 101600"/>
              <a:gd name="connsiteY6" fmla="*/ 86721 h 101600"/>
              <a:gd name="connsiteX7" fmla="*/ 10497 w 101600"/>
              <a:gd name="connsiteY7" fmla="*/ 81724 h 101600"/>
              <a:gd name="connsiteX8" fmla="*/ 6805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8 h 101600"/>
              <a:gd name="connsiteX11" fmla="*/ 435 w 101600"/>
              <a:gd name="connsiteY11" fmla="*/ 57430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5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5 h 101600"/>
              <a:gd name="connsiteX24" fmla="*/ 50800 w 101600"/>
              <a:gd name="connsiteY24" fmla="*/ 0 h 101600"/>
              <a:gd name="connsiteX25" fmla="*/ 57431 w 101600"/>
              <a:gd name="connsiteY25" fmla="*/ 435 h 101600"/>
              <a:gd name="connsiteX26" fmla="*/ 63948 w 101600"/>
              <a:gd name="connsiteY26" fmla="*/ 1731 h 101600"/>
              <a:gd name="connsiteX27" fmla="*/ 70241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6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4" y="91102"/>
                </a:cubicBezTo>
                <a:cubicBezTo>
                  <a:pt x="18114" y="89751"/>
                  <a:pt x="16448" y="88290"/>
                  <a:pt x="14878" y="86721"/>
                </a:cubicBezTo>
                <a:cubicBezTo>
                  <a:pt x="13308" y="85151"/>
                  <a:pt x="11848" y="83486"/>
                  <a:pt x="10497" y="81724"/>
                </a:cubicBezTo>
                <a:cubicBezTo>
                  <a:pt x="9146" y="79964"/>
                  <a:pt x="7915" y="78122"/>
                  <a:pt x="6805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7" y="68189"/>
                  <a:pt x="2305" y="66092"/>
                  <a:pt x="1731" y="63948"/>
                </a:cubicBezTo>
                <a:cubicBezTo>
                  <a:pt x="1157" y="61803"/>
                  <a:pt x="724" y="59631"/>
                  <a:pt x="435" y="57430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6" y="25400"/>
                </a:cubicBezTo>
                <a:cubicBezTo>
                  <a:pt x="7916" y="23478"/>
                  <a:pt x="9147" y="21636"/>
                  <a:pt x="10498" y="19875"/>
                </a:cubicBezTo>
                <a:cubicBezTo>
                  <a:pt x="11849" y="18114"/>
                  <a:pt x="13309" y="16449"/>
                  <a:pt x="14879" y="14879"/>
                </a:cubicBezTo>
                <a:cubicBezTo>
                  <a:pt x="16449" y="13309"/>
                  <a:pt x="18114" y="11849"/>
                  <a:pt x="19875" y="10497"/>
                </a:cubicBezTo>
                <a:cubicBezTo>
                  <a:pt x="21636" y="9146"/>
                  <a:pt x="23478" y="7916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0" y="3018"/>
                  <a:pt x="35508" y="2305"/>
                  <a:pt x="37652" y="1731"/>
                </a:cubicBezTo>
                <a:cubicBezTo>
                  <a:pt x="39796" y="1157"/>
                  <a:pt x="41969" y="724"/>
                  <a:pt x="44169" y="435"/>
                </a:cubicBezTo>
                <a:cubicBezTo>
                  <a:pt x="46370" y="145"/>
                  <a:pt x="48580" y="0"/>
                  <a:pt x="50800" y="0"/>
                </a:cubicBezTo>
                <a:cubicBezTo>
                  <a:pt x="53020" y="0"/>
                  <a:pt x="55230" y="145"/>
                  <a:pt x="57431" y="435"/>
                </a:cubicBezTo>
                <a:cubicBezTo>
                  <a:pt x="59631" y="724"/>
                  <a:pt x="61804" y="1157"/>
                  <a:pt x="63948" y="1731"/>
                </a:cubicBezTo>
                <a:cubicBezTo>
                  <a:pt x="66092" y="2305"/>
                  <a:pt x="68190" y="3018"/>
                  <a:pt x="70241" y="3867"/>
                </a:cubicBezTo>
                <a:cubicBezTo>
                  <a:pt x="72291" y="4717"/>
                  <a:pt x="74278" y="5696"/>
                  <a:pt x="76200" y="6806"/>
                </a:cubicBezTo>
                <a:cubicBezTo>
                  <a:pt x="78122" y="7916"/>
                  <a:pt x="79964" y="9146"/>
                  <a:pt x="81725" y="10498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1" y="16449"/>
                  <a:pt x="89751" y="18114"/>
                  <a:pt x="91102" y="19875"/>
                </a:cubicBezTo>
                <a:cubicBezTo>
                  <a:pt x="92454" y="21636"/>
                  <a:pt x="93684" y="23478"/>
                  <a:pt x="94794" y="25400"/>
                </a:cubicBezTo>
                <a:cubicBezTo>
                  <a:pt x="95904" y="27322"/>
                  <a:pt x="96884" y="29309"/>
                  <a:pt x="97733" y="31360"/>
                </a:cubicBezTo>
                <a:cubicBezTo>
                  <a:pt x="98582" y="33410"/>
                  <a:pt x="99295" y="35508"/>
                  <a:pt x="99869" y="37652"/>
                </a:cubicBezTo>
                <a:cubicBezTo>
                  <a:pt x="100443" y="39796"/>
                  <a:pt x="100876" y="41969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6" y="59632"/>
                  <a:pt x="100443" y="61804"/>
                  <a:pt x="99869" y="63948"/>
                </a:cubicBezTo>
                <a:cubicBezTo>
                  <a:pt x="99295" y="66092"/>
                  <a:pt x="98582" y="68190"/>
                  <a:pt x="97733" y="70240"/>
                </a:cubicBezTo>
                <a:cubicBezTo>
                  <a:pt x="96884" y="72291"/>
                  <a:pt x="95904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1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2" y="96884"/>
                  <a:pt x="70241" y="97733"/>
                </a:cubicBezTo>
                <a:cubicBezTo>
                  <a:pt x="68190" y="98582"/>
                  <a:pt x="66093" y="99295"/>
                  <a:pt x="63949" y="99869"/>
                </a:cubicBezTo>
                <a:cubicBezTo>
                  <a:pt x="61805" y="100443"/>
                  <a:pt x="59632" y="100876"/>
                  <a:pt x="57431" y="101166"/>
                </a:cubicBezTo>
                <a:cubicBezTo>
                  <a:pt x="55230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4" name="Freeform 44"/>
          <p:cNvSpPr/>
          <p:nvPr/>
        </p:nvSpPr>
        <p:spPr>
          <a:xfrm>
            <a:off x="10937876" y="2441575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6 w 101600"/>
              <a:gd name="connsiteY5" fmla="*/ 91102 h 101600"/>
              <a:gd name="connsiteX6" fmla="*/ 14879 w 101600"/>
              <a:gd name="connsiteY6" fmla="*/ 86720 h 101600"/>
              <a:gd name="connsiteX7" fmla="*/ 10497 w 101600"/>
              <a:gd name="connsiteY7" fmla="*/ 81724 h 101600"/>
              <a:gd name="connsiteX8" fmla="*/ 6806 w 101600"/>
              <a:gd name="connsiteY8" fmla="*/ 76200 h 101600"/>
              <a:gd name="connsiteX9" fmla="*/ 3867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7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1 w 101600"/>
              <a:gd name="connsiteY20" fmla="*/ 6806 h 101600"/>
              <a:gd name="connsiteX21" fmla="*/ 31360 w 101600"/>
              <a:gd name="connsiteY21" fmla="*/ 3867 h 101600"/>
              <a:gd name="connsiteX22" fmla="*/ 37653 w 101600"/>
              <a:gd name="connsiteY22" fmla="*/ 1731 h 101600"/>
              <a:gd name="connsiteX23" fmla="*/ 44170 w 101600"/>
              <a:gd name="connsiteY23" fmla="*/ 434 h 101600"/>
              <a:gd name="connsiteX24" fmla="*/ 50801 w 101600"/>
              <a:gd name="connsiteY24" fmla="*/ 0 h 101600"/>
              <a:gd name="connsiteX25" fmla="*/ 57431 w 101600"/>
              <a:gd name="connsiteY25" fmla="*/ 435 h 101600"/>
              <a:gd name="connsiteX26" fmla="*/ 63949 w 101600"/>
              <a:gd name="connsiteY26" fmla="*/ 1731 h 101600"/>
              <a:gd name="connsiteX27" fmla="*/ 70241 w 101600"/>
              <a:gd name="connsiteY27" fmla="*/ 3867 h 101600"/>
              <a:gd name="connsiteX28" fmla="*/ 76201 w 101600"/>
              <a:gd name="connsiteY28" fmla="*/ 6806 h 101600"/>
              <a:gd name="connsiteX29" fmla="*/ 81725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599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0 w 101600"/>
              <a:gd name="connsiteY45" fmla="*/ 97733 h 101600"/>
              <a:gd name="connsiteX46" fmla="*/ 63948 w 101600"/>
              <a:gd name="connsiteY46" fmla="*/ 99869 h 101600"/>
              <a:gd name="connsiteX47" fmla="*/ 57431 w 101600"/>
              <a:gd name="connsiteY47" fmla="*/ 101166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70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8" y="93684"/>
                  <a:pt x="21636" y="92453"/>
                  <a:pt x="19876" y="91102"/>
                </a:cubicBezTo>
                <a:cubicBezTo>
                  <a:pt x="18114" y="89751"/>
                  <a:pt x="16448" y="88290"/>
                  <a:pt x="14879" y="86720"/>
                </a:cubicBezTo>
                <a:cubicBezTo>
                  <a:pt x="13308" y="85151"/>
                  <a:pt x="11848" y="83486"/>
                  <a:pt x="10497" y="81724"/>
                </a:cubicBezTo>
                <a:cubicBezTo>
                  <a:pt x="9146" y="79963"/>
                  <a:pt x="7916" y="78122"/>
                  <a:pt x="6806" y="76200"/>
                </a:cubicBezTo>
                <a:cubicBezTo>
                  <a:pt x="5697" y="74277"/>
                  <a:pt x="4717" y="72291"/>
                  <a:pt x="3867" y="70240"/>
                </a:cubicBezTo>
                <a:cubicBezTo>
                  <a:pt x="3018" y="68189"/>
                  <a:pt x="2305" y="66092"/>
                  <a:pt x="1731" y="63947"/>
                </a:cubicBezTo>
                <a:cubicBezTo>
                  <a:pt x="1156" y="61803"/>
                  <a:pt x="724" y="59631"/>
                  <a:pt x="435" y="57430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6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7" y="25400"/>
                </a:cubicBezTo>
                <a:cubicBezTo>
                  <a:pt x="7917" y="23477"/>
                  <a:pt x="9147" y="21636"/>
                  <a:pt x="10498" y="19875"/>
                </a:cubicBezTo>
                <a:cubicBezTo>
                  <a:pt x="11850" y="18114"/>
                  <a:pt x="13310" y="16448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7" y="9146"/>
                  <a:pt x="23478" y="7916"/>
                  <a:pt x="25401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1" y="3017"/>
                  <a:pt x="35508" y="2305"/>
                  <a:pt x="37653" y="1731"/>
                </a:cubicBezTo>
                <a:cubicBezTo>
                  <a:pt x="39797" y="1157"/>
                  <a:pt x="41969" y="724"/>
                  <a:pt x="44170" y="434"/>
                </a:cubicBezTo>
                <a:cubicBezTo>
                  <a:pt x="46370" y="145"/>
                  <a:pt x="48581" y="0"/>
                  <a:pt x="50801" y="0"/>
                </a:cubicBezTo>
                <a:cubicBezTo>
                  <a:pt x="53020" y="0"/>
                  <a:pt x="55230" y="145"/>
                  <a:pt x="57431" y="435"/>
                </a:cubicBezTo>
                <a:cubicBezTo>
                  <a:pt x="59631" y="724"/>
                  <a:pt x="61804" y="1157"/>
                  <a:pt x="63949" y="1731"/>
                </a:cubicBezTo>
                <a:cubicBezTo>
                  <a:pt x="66093" y="2306"/>
                  <a:pt x="68190" y="3018"/>
                  <a:pt x="70241" y="3867"/>
                </a:cubicBezTo>
                <a:cubicBezTo>
                  <a:pt x="72291" y="4716"/>
                  <a:pt x="74278" y="5696"/>
                  <a:pt x="76201" y="6806"/>
                </a:cubicBezTo>
                <a:cubicBezTo>
                  <a:pt x="78123" y="7916"/>
                  <a:pt x="79965" y="9146"/>
                  <a:pt x="81725" y="10498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0" y="16449"/>
                  <a:pt x="89750" y="18114"/>
                  <a:pt x="91102" y="19875"/>
                </a:cubicBezTo>
                <a:cubicBezTo>
                  <a:pt x="92454" y="21636"/>
                  <a:pt x="93684" y="23478"/>
                  <a:pt x="94794" y="25400"/>
                </a:cubicBezTo>
                <a:cubicBezTo>
                  <a:pt x="95903" y="27322"/>
                  <a:pt x="96883" y="29309"/>
                  <a:pt x="97733" y="31360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9"/>
                  <a:pt x="101165" y="44169"/>
                </a:cubicBezTo>
                <a:cubicBezTo>
                  <a:pt x="101455" y="46370"/>
                  <a:pt x="101600" y="48580"/>
                  <a:pt x="101599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2"/>
                  <a:pt x="100443" y="61804"/>
                  <a:pt x="99869" y="63948"/>
                </a:cubicBezTo>
                <a:cubicBezTo>
                  <a:pt x="99294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0" y="85151"/>
                  <a:pt x="86721" y="86721"/>
                </a:cubicBezTo>
                <a:cubicBezTo>
                  <a:pt x="85151" y="88291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0" y="97733"/>
                </a:cubicBezTo>
                <a:cubicBezTo>
                  <a:pt x="68190" y="98582"/>
                  <a:pt x="66092" y="99294"/>
                  <a:pt x="63948" y="99869"/>
                </a:cubicBezTo>
                <a:cubicBezTo>
                  <a:pt x="61804" y="100443"/>
                  <a:pt x="59631" y="100876"/>
                  <a:pt x="57431" y="101166"/>
                </a:cubicBezTo>
                <a:cubicBezTo>
                  <a:pt x="55230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10937876" y="2441575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6 w 101600"/>
              <a:gd name="connsiteY5" fmla="*/ 91102 h 101600"/>
              <a:gd name="connsiteX6" fmla="*/ 14879 w 101600"/>
              <a:gd name="connsiteY6" fmla="*/ 86720 h 101600"/>
              <a:gd name="connsiteX7" fmla="*/ 10497 w 101600"/>
              <a:gd name="connsiteY7" fmla="*/ 81724 h 101600"/>
              <a:gd name="connsiteX8" fmla="*/ 6806 w 101600"/>
              <a:gd name="connsiteY8" fmla="*/ 76200 h 101600"/>
              <a:gd name="connsiteX9" fmla="*/ 3867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7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1 w 101600"/>
              <a:gd name="connsiteY20" fmla="*/ 6806 h 101600"/>
              <a:gd name="connsiteX21" fmla="*/ 31360 w 101600"/>
              <a:gd name="connsiteY21" fmla="*/ 3867 h 101600"/>
              <a:gd name="connsiteX22" fmla="*/ 37653 w 101600"/>
              <a:gd name="connsiteY22" fmla="*/ 1731 h 101600"/>
              <a:gd name="connsiteX23" fmla="*/ 44170 w 101600"/>
              <a:gd name="connsiteY23" fmla="*/ 434 h 101600"/>
              <a:gd name="connsiteX24" fmla="*/ 50801 w 101600"/>
              <a:gd name="connsiteY24" fmla="*/ 0 h 101600"/>
              <a:gd name="connsiteX25" fmla="*/ 57431 w 101600"/>
              <a:gd name="connsiteY25" fmla="*/ 435 h 101600"/>
              <a:gd name="connsiteX26" fmla="*/ 63949 w 101600"/>
              <a:gd name="connsiteY26" fmla="*/ 1731 h 101600"/>
              <a:gd name="connsiteX27" fmla="*/ 70241 w 101600"/>
              <a:gd name="connsiteY27" fmla="*/ 3867 h 101600"/>
              <a:gd name="connsiteX28" fmla="*/ 76201 w 101600"/>
              <a:gd name="connsiteY28" fmla="*/ 6806 h 101600"/>
              <a:gd name="connsiteX29" fmla="*/ 81725 w 101600"/>
              <a:gd name="connsiteY29" fmla="*/ 10498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599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0 w 101600"/>
              <a:gd name="connsiteY45" fmla="*/ 97733 h 101600"/>
              <a:gd name="connsiteX46" fmla="*/ 63948 w 101600"/>
              <a:gd name="connsiteY46" fmla="*/ 99869 h 101600"/>
              <a:gd name="connsiteX47" fmla="*/ 57431 w 101600"/>
              <a:gd name="connsiteY47" fmla="*/ 101166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70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8" y="93684"/>
                  <a:pt x="21636" y="92453"/>
                  <a:pt x="19876" y="91102"/>
                </a:cubicBezTo>
                <a:cubicBezTo>
                  <a:pt x="18114" y="89751"/>
                  <a:pt x="16448" y="88290"/>
                  <a:pt x="14879" y="86720"/>
                </a:cubicBezTo>
                <a:cubicBezTo>
                  <a:pt x="13308" y="85151"/>
                  <a:pt x="11848" y="83486"/>
                  <a:pt x="10497" y="81724"/>
                </a:cubicBezTo>
                <a:cubicBezTo>
                  <a:pt x="9146" y="79963"/>
                  <a:pt x="7916" y="78122"/>
                  <a:pt x="6806" y="76200"/>
                </a:cubicBezTo>
                <a:cubicBezTo>
                  <a:pt x="5697" y="74277"/>
                  <a:pt x="4717" y="72291"/>
                  <a:pt x="3867" y="70240"/>
                </a:cubicBezTo>
                <a:cubicBezTo>
                  <a:pt x="3018" y="68189"/>
                  <a:pt x="2305" y="66092"/>
                  <a:pt x="1731" y="63947"/>
                </a:cubicBezTo>
                <a:cubicBezTo>
                  <a:pt x="1156" y="61803"/>
                  <a:pt x="724" y="59631"/>
                  <a:pt x="435" y="57430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6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7" y="25400"/>
                </a:cubicBezTo>
                <a:cubicBezTo>
                  <a:pt x="7917" y="23477"/>
                  <a:pt x="9147" y="21636"/>
                  <a:pt x="10498" y="19875"/>
                </a:cubicBezTo>
                <a:cubicBezTo>
                  <a:pt x="11850" y="18114"/>
                  <a:pt x="13310" y="16448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7" y="9146"/>
                  <a:pt x="23478" y="7916"/>
                  <a:pt x="25401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1" y="3017"/>
                  <a:pt x="35508" y="2305"/>
                  <a:pt x="37653" y="1731"/>
                </a:cubicBezTo>
                <a:cubicBezTo>
                  <a:pt x="39797" y="1157"/>
                  <a:pt x="41969" y="724"/>
                  <a:pt x="44170" y="434"/>
                </a:cubicBezTo>
                <a:cubicBezTo>
                  <a:pt x="46370" y="145"/>
                  <a:pt x="48581" y="0"/>
                  <a:pt x="50801" y="0"/>
                </a:cubicBezTo>
                <a:cubicBezTo>
                  <a:pt x="53020" y="0"/>
                  <a:pt x="55230" y="145"/>
                  <a:pt x="57431" y="435"/>
                </a:cubicBezTo>
                <a:cubicBezTo>
                  <a:pt x="59631" y="724"/>
                  <a:pt x="61804" y="1157"/>
                  <a:pt x="63949" y="1731"/>
                </a:cubicBezTo>
                <a:cubicBezTo>
                  <a:pt x="66093" y="2306"/>
                  <a:pt x="68190" y="3018"/>
                  <a:pt x="70241" y="3867"/>
                </a:cubicBezTo>
                <a:cubicBezTo>
                  <a:pt x="72291" y="4716"/>
                  <a:pt x="74278" y="5696"/>
                  <a:pt x="76201" y="6806"/>
                </a:cubicBezTo>
                <a:cubicBezTo>
                  <a:pt x="78123" y="7916"/>
                  <a:pt x="79965" y="9146"/>
                  <a:pt x="81725" y="10498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0" y="16449"/>
                  <a:pt x="89750" y="18114"/>
                  <a:pt x="91102" y="19875"/>
                </a:cubicBezTo>
                <a:cubicBezTo>
                  <a:pt x="92454" y="21636"/>
                  <a:pt x="93684" y="23478"/>
                  <a:pt x="94794" y="25400"/>
                </a:cubicBezTo>
                <a:cubicBezTo>
                  <a:pt x="95903" y="27322"/>
                  <a:pt x="96883" y="29309"/>
                  <a:pt x="97733" y="31360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9"/>
                  <a:pt x="101165" y="44169"/>
                </a:cubicBezTo>
                <a:cubicBezTo>
                  <a:pt x="101455" y="46370"/>
                  <a:pt x="101600" y="48580"/>
                  <a:pt x="101599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2"/>
                  <a:pt x="100443" y="61804"/>
                  <a:pt x="99869" y="63948"/>
                </a:cubicBezTo>
                <a:cubicBezTo>
                  <a:pt x="99294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0" y="85151"/>
                  <a:pt x="86721" y="86721"/>
                </a:cubicBezTo>
                <a:cubicBezTo>
                  <a:pt x="85151" y="88291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0" y="97733"/>
                </a:cubicBezTo>
                <a:cubicBezTo>
                  <a:pt x="68190" y="98582"/>
                  <a:pt x="66092" y="99294"/>
                  <a:pt x="63948" y="99869"/>
                </a:cubicBezTo>
                <a:cubicBezTo>
                  <a:pt x="61804" y="100443"/>
                  <a:pt x="59631" y="100876"/>
                  <a:pt x="57431" y="101166"/>
                </a:cubicBezTo>
                <a:cubicBezTo>
                  <a:pt x="55230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270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TextBox 46"/>
          <p:cNvSpPr txBox="1"/>
          <p:nvPr/>
        </p:nvSpPr>
        <p:spPr>
          <a:xfrm>
            <a:off x="7337623" y="3955806"/>
            <a:ext cx="425628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Founded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7337623" y="3955806"/>
            <a:ext cx="425628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Founded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7337623" y="3955806"/>
            <a:ext cx="425628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Founded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8382695" y="3695456"/>
            <a:ext cx="676369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Thiel Fellowship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8382695" y="3695456"/>
            <a:ext cx="676369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Thiel Fellowship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8382695" y="3695456"/>
            <a:ext cx="676369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Thiel Fellowship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9641284" y="2920756"/>
            <a:ext cx="48641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$11M Seed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9641284" y="2920756"/>
            <a:ext cx="48641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$11M Seed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9641284" y="2920756"/>
            <a:ext cx="486413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$11M Seed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10804029" y="2406406"/>
            <a:ext cx="497602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GA Launch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0804029" y="2406406"/>
            <a:ext cx="497602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GA Launch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10804029" y="2406406"/>
            <a:ext cx="497602" cy="635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00"/>
              </a:lnSpc>
              <a:spcBef>
                <a:spcPts val="0"/>
              </a:spcBef>
            </a:pPr>
            <a:r>
              <a:rPr lang="en-US" altLang="zh-CN" sz="55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GA Launch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7327106" y="4160715"/>
            <a:ext cx="44680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Jul 2024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8478639" y="4160715"/>
            <a:ext cx="47618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Mar 2025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638903" y="4160715"/>
            <a:ext cx="490373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May 2025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10828933" y="4160715"/>
            <a:ext cx="44276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Jul 2025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6707882" y="4021015"/>
            <a:ext cx="22661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0K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6661448" y="3506665"/>
            <a:ext cx="27325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20K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6658670" y="2985965"/>
            <a:ext cx="27601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40K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6660654" y="2471615"/>
            <a:ext cx="27403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60K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6660753" y="1950915"/>
            <a:ext cx="27392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80K</a:t>
            </a:r>
          </a:p>
        </p:txBody>
      </p:sp>
      <p:sp>
        <p:nvSpPr>
          <p:cNvPr id="67" name="TextBox 67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68" name="TextBox 68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69" name="TextBox 69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70" name="TextBox 70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71" name="TextBox 71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72" name="TextBox 72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73" name="TextBox 73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74" name="TextBox 74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657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8471257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Exceptional Leadership: Proven Track Record in AI and Enterprise Software</a:t>
            </a:r>
          </a:p>
        </p:txBody>
      </p:sp>
      <p:sp>
        <p:nvSpPr>
          <p:cNvPr id="6" name="Freeform 6"/>
          <p:cNvSpPr/>
          <p:nvPr/>
        </p:nvSpPr>
        <p:spPr>
          <a:xfrm>
            <a:off x="419100" y="19621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9"/>
                  <a:pt x="5469832" y="502040"/>
                </a:cubicBezTo>
                <a:cubicBezTo>
                  <a:pt x="5468556" y="505122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19621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19100" y="25971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3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7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2"/>
                  <a:pt x="5466991" y="508049"/>
                  <a:pt x="5465138" y="510823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06400" y="25971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19100" y="32321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1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9 h 533400"/>
              <a:gd name="connsiteX21" fmla="*/ 5442340 w 5473700"/>
              <a:gd name="connsiteY21" fmla="*/ 529533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3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8"/>
                  <a:pt x="5472723" y="40889"/>
                </a:cubicBezTo>
                <a:cubicBezTo>
                  <a:pt x="5473374" y="44161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1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9"/>
                </a:cubicBezTo>
                <a:cubicBezTo>
                  <a:pt x="5448349" y="526691"/>
                  <a:pt x="5445422" y="528256"/>
                  <a:pt x="5442340" y="529533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3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4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406400" y="3232150"/>
            <a:ext cx="50800" cy="393700"/>
          </a:xfrm>
          <a:custGeom>
            <a:avLst/>
            <a:gdLst>
              <a:gd name="connsiteX0" fmla="*/ 0 w 50800"/>
              <a:gd name="connsiteY0" fmla="*/ 393700 h 393700"/>
              <a:gd name="connsiteX1" fmla="*/ 50800 w 50800"/>
              <a:gd name="connsiteY1" fmla="*/ 393700 h 393700"/>
              <a:gd name="connsiteX2" fmla="*/ 50800 w 50800"/>
              <a:gd name="connsiteY2" fmla="*/ 0 h 393700"/>
              <a:gd name="connsiteX3" fmla="*/ 0 w 50800"/>
              <a:gd name="connsiteY3" fmla="*/ 0 h 3937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393700">
                <a:moveTo>
                  <a:pt x="0" y="393700"/>
                </a:moveTo>
                <a:lnTo>
                  <a:pt x="50800" y="3937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419100" y="38671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1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6"/>
                  <a:pt x="5473374" y="489239"/>
                  <a:pt x="5472723" y="492510"/>
                </a:cubicBezTo>
                <a:cubicBezTo>
                  <a:pt x="5472073" y="495782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406400" y="38671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406400" y="4603750"/>
            <a:ext cx="5486400" cy="850900"/>
          </a:xfrm>
          <a:custGeom>
            <a:avLst/>
            <a:gdLst>
              <a:gd name="connsiteX0" fmla="*/ 0 w 5486400"/>
              <a:gd name="connsiteY0" fmla="*/ 0 h 850900"/>
              <a:gd name="connsiteX1" fmla="*/ 5486400 w 5486400"/>
              <a:gd name="connsiteY1" fmla="*/ 0 h 850900"/>
              <a:gd name="connsiteX2" fmla="*/ 5486400 w 5486400"/>
              <a:gd name="connsiteY2" fmla="*/ 850900 h 850900"/>
              <a:gd name="connsiteX3" fmla="*/ 0 w 5486400"/>
              <a:gd name="connsiteY3" fmla="*/ 850900 h 850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850900">
                <a:moveTo>
                  <a:pt x="0" y="0"/>
                </a:moveTo>
                <a:lnTo>
                  <a:pt x="5486400" y="0"/>
                </a:lnTo>
                <a:lnTo>
                  <a:pt x="5486400" y="850900"/>
                </a:lnTo>
                <a:lnTo>
                  <a:pt x="0" y="850900"/>
                </a:lnTo>
                <a:close/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406400" y="1403350"/>
            <a:ext cx="406400" cy="406400"/>
          </a:xfrm>
          <a:custGeom>
            <a:avLst/>
            <a:gdLst>
              <a:gd name="connsiteX0" fmla="*/ 406400 w 406400"/>
              <a:gd name="connsiteY0" fmla="*/ 203200 h 406400"/>
              <a:gd name="connsiteX1" fmla="*/ 405422 w 406400"/>
              <a:gd name="connsiteY1" fmla="*/ 223117 h 406400"/>
              <a:gd name="connsiteX2" fmla="*/ 402495 w 406400"/>
              <a:gd name="connsiteY2" fmla="*/ 242842 h 406400"/>
              <a:gd name="connsiteX3" fmla="*/ 397650 w 406400"/>
              <a:gd name="connsiteY3" fmla="*/ 262186 h 406400"/>
              <a:gd name="connsiteX4" fmla="*/ 390932 w 406400"/>
              <a:gd name="connsiteY4" fmla="*/ 280961 h 406400"/>
              <a:gd name="connsiteX5" fmla="*/ 382406 w 406400"/>
              <a:gd name="connsiteY5" fmla="*/ 298988 h 406400"/>
              <a:gd name="connsiteX6" fmla="*/ 372155 w 406400"/>
              <a:gd name="connsiteY6" fmla="*/ 316092 h 406400"/>
              <a:gd name="connsiteX7" fmla="*/ 360276 w 406400"/>
              <a:gd name="connsiteY7" fmla="*/ 332109 h 406400"/>
              <a:gd name="connsiteX8" fmla="*/ 346884 w 406400"/>
              <a:gd name="connsiteY8" fmla="*/ 346884 h 406400"/>
              <a:gd name="connsiteX9" fmla="*/ 332109 w 406400"/>
              <a:gd name="connsiteY9" fmla="*/ 360276 h 406400"/>
              <a:gd name="connsiteX10" fmla="*/ 316092 w 406400"/>
              <a:gd name="connsiteY10" fmla="*/ 372154 h 406400"/>
              <a:gd name="connsiteX11" fmla="*/ 298988 w 406400"/>
              <a:gd name="connsiteY11" fmla="*/ 382406 h 406400"/>
              <a:gd name="connsiteX12" fmla="*/ 280961 w 406400"/>
              <a:gd name="connsiteY12" fmla="*/ 390932 h 406400"/>
              <a:gd name="connsiteX13" fmla="*/ 262186 w 406400"/>
              <a:gd name="connsiteY13" fmla="*/ 397650 h 406400"/>
              <a:gd name="connsiteX14" fmla="*/ 242842 w 406400"/>
              <a:gd name="connsiteY14" fmla="*/ 402496 h 406400"/>
              <a:gd name="connsiteX15" fmla="*/ 223117 w 406400"/>
              <a:gd name="connsiteY15" fmla="*/ 405422 h 406400"/>
              <a:gd name="connsiteX16" fmla="*/ 203200 w 406400"/>
              <a:gd name="connsiteY16" fmla="*/ 406400 h 406400"/>
              <a:gd name="connsiteX17" fmla="*/ 183283 w 406400"/>
              <a:gd name="connsiteY17" fmla="*/ 405422 h 406400"/>
              <a:gd name="connsiteX18" fmla="*/ 163558 w 406400"/>
              <a:gd name="connsiteY18" fmla="*/ 402496 h 406400"/>
              <a:gd name="connsiteX19" fmla="*/ 144214 w 406400"/>
              <a:gd name="connsiteY19" fmla="*/ 397650 h 406400"/>
              <a:gd name="connsiteX20" fmla="*/ 125439 w 406400"/>
              <a:gd name="connsiteY20" fmla="*/ 390932 h 406400"/>
              <a:gd name="connsiteX21" fmla="*/ 107412 w 406400"/>
              <a:gd name="connsiteY21" fmla="*/ 382406 h 406400"/>
              <a:gd name="connsiteX22" fmla="*/ 90308 w 406400"/>
              <a:gd name="connsiteY22" fmla="*/ 372155 h 406400"/>
              <a:gd name="connsiteX23" fmla="*/ 74291 w 406400"/>
              <a:gd name="connsiteY23" fmla="*/ 360276 h 406400"/>
              <a:gd name="connsiteX24" fmla="*/ 59516 w 406400"/>
              <a:gd name="connsiteY24" fmla="*/ 346884 h 406400"/>
              <a:gd name="connsiteX25" fmla="*/ 46124 w 406400"/>
              <a:gd name="connsiteY25" fmla="*/ 332108 h 406400"/>
              <a:gd name="connsiteX26" fmla="*/ 34245 w 406400"/>
              <a:gd name="connsiteY26" fmla="*/ 316092 h 406400"/>
              <a:gd name="connsiteX27" fmla="*/ 23994 w 406400"/>
              <a:gd name="connsiteY27" fmla="*/ 298988 h 406400"/>
              <a:gd name="connsiteX28" fmla="*/ 15468 w 406400"/>
              <a:gd name="connsiteY28" fmla="*/ 280961 h 406400"/>
              <a:gd name="connsiteX29" fmla="*/ 8750 w 406400"/>
              <a:gd name="connsiteY29" fmla="*/ 262186 h 406400"/>
              <a:gd name="connsiteX30" fmla="*/ 3904 w 406400"/>
              <a:gd name="connsiteY30" fmla="*/ 242842 h 406400"/>
              <a:gd name="connsiteX31" fmla="*/ 978 w 406400"/>
              <a:gd name="connsiteY31" fmla="*/ 223117 h 406400"/>
              <a:gd name="connsiteX32" fmla="*/ 0 w 406400"/>
              <a:gd name="connsiteY32" fmla="*/ 203200 h 406400"/>
              <a:gd name="connsiteX33" fmla="*/ 978 w 406400"/>
              <a:gd name="connsiteY33" fmla="*/ 183283 h 406400"/>
              <a:gd name="connsiteX34" fmla="*/ 3904 w 406400"/>
              <a:gd name="connsiteY34" fmla="*/ 163557 h 406400"/>
              <a:gd name="connsiteX35" fmla="*/ 8750 w 406400"/>
              <a:gd name="connsiteY35" fmla="*/ 144214 h 406400"/>
              <a:gd name="connsiteX36" fmla="*/ 15468 w 406400"/>
              <a:gd name="connsiteY36" fmla="*/ 125438 h 406400"/>
              <a:gd name="connsiteX37" fmla="*/ 23994 w 406400"/>
              <a:gd name="connsiteY37" fmla="*/ 107412 h 406400"/>
              <a:gd name="connsiteX38" fmla="*/ 34245 w 406400"/>
              <a:gd name="connsiteY38" fmla="*/ 90308 h 406400"/>
              <a:gd name="connsiteX39" fmla="*/ 46124 w 406400"/>
              <a:gd name="connsiteY39" fmla="*/ 74291 h 406400"/>
              <a:gd name="connsiteX40" fmla="*/ 59516 w 406400"/>
              <a:gd name="connsiteY40" fmla="*/ 59516 h 406400"/>
              <a:gd name="connsiteX41" fmla="*/ 74291 w 406400"/>
              <a:gd name="connsiteY41" fmla="*/ 46124 h 406400"/>
              <a:gd name="connsiteX42" fmla="*/ 90308 w 406400"/>
              <a:gd name="connsiteY42" fmla="*/ 34245 h 406400"/>
              <a:gd name="connsiteX43" fmla="*/ 107412 w 406400"/>
              <a:gd name="connsiteY43" fmla="*/ 23993 h 406400"/>
              <a:gd name="connsiteX44" fmla="*/ 125439 w 406400"/>
              <a:gd name="connsiteY44" fmla="*/ 15468 h 406400"/>
              <a:gd name="connsiteX45" fmla="*/ 144214 w 406400"/>
              <a:gd name="connsiteY45" fmla="*/ 8750 h 406400"/>
              <a:gd name="connsiteX46" fmla="*/ 163558 w 406400"/>
              <a:gd name="connsiteY46" fmla="*/ 3904 h 406400"/>
              <a:gd name="connsiteX47" fmla="*/ 183283 w 406400"/>
              <a:gd name="connsiteY47" fmla="*/ 979 h 406400"/>
              <a:gd name="connsiteX48" fmla="*/ 203200 w 406400"/>
              <a:gd name="connsiteY48" fmla="*/ 0 h 406400"/>
              <a:gd name="connsiteX49" fmla="*/ 223117 w 406400"/>
              <a:gd name="connsiteY49" fmla="*/ 979 h 406400"/>
              <a:gd name="connsiteX50" fmla="*/ 242842 w 406400"/>
              <a:gd name="connsiteY50" fmla="*/ 3904 h 406400"/>
              <a:gd name="connsiteX51" fmla="*/ 262186 w 406400"/>
              <a:gd name="connsiteY51" fmla="*/ 8750 h 406400"/>
              <a:gd name="connsiteX52" fmla="*/ 280961 w 406400"/>
              <a:gd name="connsiteY52" fmla="*/ 15467 h 406400"/>
              <a:gd name="connsiteX53" fmla="*/ 298988 w 406400"/>
              <a:gd name="connsiteY53" fmla="*/ 23993 h 406400"/>
              <a:gd name="connsiteX54" fmla="*/ 316092 w 406400"/>
              <a:gd name="connsiteY54" fmla="*/ 34245 h 406400"/>
              <a:gd name="connsiteX55" fmla="*/ 332109 w 406400"/>
              <a:gd name="connsiteY55" fmla="*/ 46124 h 406400"/>
              <a:gd name="connsiteX56" fmla="*/ 346884 w 406400"/>
              <a:gd name="connsiteY56" fmla="*/ 59516 h 406400"/>
              <a:gd name="connsiteX57" fmla="*/ 360276 w 406400"/>
              <a:gd name="connsiteY57" fmla="*/ 74291 h 406400"/>
              <a:gd name="connsiteX58" fmla="*/ 372155 w 406400"/>
              <a:gd name="connsiteY58" fmla="*/ 90308 h 406400"/>
              <a:gd name="connsiteX59" fmla="*/ 382406 w 406400"/>
              <a:gd name="connsiteY59" fmla="*/ 107412 h 406400"/>
              <a:gd name="connsiteX60" fmla="*/ 390932 w 406400"/>
              <a:gd name="connsiteY60" fmla="*/ 125438 h 406400"/>
              <a:gd name="connsiteX61" fmla="*/ 397650 w 406400"/>
              <a:gd name="connsiteY61" fmla="*/ 144214 h 406400"/>
              <a:gd name="connsiteX62" fmla="*/ 402495 w 406400"/>
              <a:gd name="connsiteY62" fmla="*/ 163557 h 406400"/>
              <a:gd name="connsiteX63" fmla="*/ 405422 w 406400"/>
              <a:gd name="connsiteY63" fmla="*/ 183283 h 406400"/>
              <a:gd name="connsiteX64" fmla="*/ 406400 w 406400"/>
              <a:gd name="connsiteY64" fmla="*/ 203200 h 406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</a:cxnLst>
            <a:rect l="l" t="t" r="r" b="b"/>
            <a:pathLst>
              <a:path w="406400" h="406400">
                <a:moveTo>
                  <a:pt x="406400" y="203200"/>
                </a:moveTo>
                <a:cubicBezTo>
                  <a:pt x="406400" y="209855"/>
                  <a:pt x="406074" y="216494"/>
                  <a:pt x="405422" y="223117"/>
                </a:cubicBezTo>
                <a:cubicBezTo>
                  <a:pt x="404769" y="229740"/>
                  <a:pt x="403794" y="236315"/>
                  <a:pt x="402495" y="242842"/>
                </a:cubicBezTo>
                <a:cubicBezTo>
                  <a:pt x="401197" y="249369"/>
                  <a:pt x="399582" y="255817"/>
                  <a:pt x="397650" y="262186"/>
                </a:cubicBezTo>
                <a:cubicBezTo>
                  <a:pt x="395718" y="268554"/>
                  <a:pt x="393479" y="274813"/>
                  <a:pt x="390932" y="280961"/>
                </a:cubicBezTo>
                <a:cubicBezTo>
                  <a:pt x="388385" y="287110"/>
                  <a:pt x="385544" y="293119"/>
                  <a:pt x="382406" y="298988"/>
                </a:cubicBezTo>
                <a:cubicBezTo>
                  <a:pt x="379269" y="304857"/>
                  <a:pt x="375852" y="310559"/>
                  <a:pt x="372155" y="316092"/>
                </a:cubicBezTo>
                <a:cubicBezTo>
                  <a:pt x="368457" y="321625"/>
                  <a:pt x="364498" y="326965"/>
                  <a:pt x="360276" y="332109"/>
                </a:cubicBezTo>
                <a:cubicBezTo>
                  <a:pt x="356054" y="337253"/>
                  <a:pt x="351590" y="342178"/>
                  <a:pt x="346884" y="346884"/>
                </a:cubicBezTo>
                <a:cubicBezTo>
                  <a:pt x="342178" y="351590"/>
                  <a:pt x="337253" y="356054"/>
                  <a:pt x="332109" y="360276"/>
                </a:cubicBezTo>
                <a:cubicBezTo>
                  <a:pt x="326964" y="364498"/>
                  <a:pt x="321625" y="368457"/>
                  <a:pt x="316092" y="372154"/>
                </a:cubicBezTo>
                <a:cubicBezTo>
                  <a:pt x="310558" y="375852"/>
                  <a:pt x="304857" y="379269"/>
                  <a:pt x="298988" y="382406"/>
                </a:cubicBezTo>
                <a:cubicBezTo>
                  <a:pt x="293119" y="385544"/>
                  <a:pt x="287110" y="388386"/>
                  <a:pt x="280961" y="390932"/>
                </a:cubicBezTo>
                <a:cubicBezTo>
                  <a:pt x="274813" y="393479"/>
                  <a:pt x="268554" y="395718"/>
                  <a:pt x="262186" y="397650"/>
                </a:cubicBezTo>
                <a:cubicBezTo>
                  <a:pt x="255817" y="399582"/>
                  <a:pt x="249369" y="401197"/>
                  <a:pt x="242842" y="402496"/>
                </a:cubicBezTo>
                <a:cubicBezTo>
                  <a:pt x="236315" y="403794"/>
                  <a:pt x="229740" y="404769"/>
                  <a:pt x="223117" y="405422"/>
                </a:cubicBezTo>
                <a:cubicBezTo>
                  <a:pt x="216494" y="406074"/>
                  <a:pt x="209855" y="406400"/>
                  <a:pt x="203200" y="406400"/>
                </a:cubicBezTo>
                <a:cubicBezTo>
                  <a:pt x="196545" y="406400"/>
                  <a:pt x="189906" y="406074"/>
                  <a:pt x="183283" y="405422"/>
                </a:cubicBezTo>
                <a:cubicBezTo>
                  <a:pt x="176660" y="404769"/>
                  <a:pt x="170085" y="403794"/>
                  <a:pt x="163558" y="402496"/>
                </a:cubicBezTo>
                <a:cubicBezTo>
                  <a:pt x="157030" y="401197"/>
                  <a:pt x="150583" y="399582"/>
                  <a:pt x="144214" y="397650"/>
                </a:cubicBezTo>
                <a:cubicBezTo>
                  <a:pt x="137846" y="395718"/>
                  <a:pt x="131587" y="393479"/>
                  <a:pt x="125439" y="390932"/>
                </a:cubicBezTo>
                <a:cubicBezTo>
                  <a:pt x="119290" y="388386"/>
                  <a:pt x="113281" y="385544"/>
                  <a:pt x="107412" y="382406"/>
                </a:cubicBezTo>
                <a:cubicBezTo>
                  <a:pt x="101543" y="379269"/>
                  <a:pt x="95842" y="375852"/>
                  <a:pt x="90308" y="372155"/>
                </a:cubicBezTo>
                <a:cubicBezTo>
                  <a:pt x="84775" y="368457"/>
                  <a:pt x="79436" y="364498"/>
                  <a:pt x="74291" y="360276"/>
                </a:cubicBezTo>
                <a:cubicBezTo>
                  <a:pt x="69147" y="356054"/>
                  <a:pt x="64222" y="351590"/>
                  <a:pt x="59516" y="346884"/>
                </a:cubicBezTo>
                <a:cubicBezTo>
                  <a:pt x="54810" y="342178"/>
                  <a:pt x="50346" y="337253"/>
                  <a:pt x="46124" y="332108"/>
                </a:cubicBezTo>
                <a:cubicBezTo>
                  <a:pt x="41902" y="326964"/>
                  <a:pt x="37943" y="321625"/>
                  <a:pt x="34245" y="316092"/>
                </a:cubicBezTo>
                <a:cubicBezTo>
                  <a:pt x="30548" y="310559"/>
                  <a:pt x="27131" y="304857"/>
                  <a:pt x="23994" y="298988"/>
                </a:cubicBezTo>
                <a:cubicBezTo>
                  <a:pt x="20856" y="293119"/>
                  <a:pt x="18014" y="287110"/>
                  <a:pt x="15468" y="280961"/>
                </a:cubicBezTo>
                <a:cubicBezTo>
                  <a:pt x="12921" y="274813"/>
                  <a:pt x="10682" y="268554"/>
                  <a:pt x="8750" y="262186"/>
                </a:cubicBezTo>
                <a:cubicBezTo>
                  <a:pt x="6818" y="255817"/>
                  <a:pt x="5203" y="249369"/>
                  <a:pt x="3904" y="242842"/>
                </a:cubicBezTo>
                <a:cubicBezTo>
                  <a:pt x="2606" y="236315"/>
                  <a:pt x="1631" y="229740"/>
                  <a:pt x="978" y="223117"/>
                </a:cubicBezTo>
                <a:cubicBezTo>
                  <a:pt x="326" y="216494"/>
                  <a:pt x="0" y="209855"/>
                  <a:pt x="0" y="203200"/>
                </a:cubicBezTo>
                <a:cubicBezTo>
                  <a:pt x="0" y="196545"/>
                  <a:pt x="326" y="189906"/>
                  <a:pt x="978" y="183283"/>
                </a:cubicBezTo>
                <a:cubicBezTo>
                  <a:pt x="1631" y="176660"/>
                  <a:pt x="2606" y="170085"/>
                  <a:pt x="3904" y="163557"/>
                </a:cubicBezTo>
                <a:cubicBezTo>
                  <a:pt x="5203" y="157030"/>
                  <a:pt x="6818" y="150582"/>
                  <a:pt x="8750" y="144214"/>
                </a:cubicBezTo>
                <a:cubicBezTo>
                  <a:pt x="10682" y="137845"/>
                  <a:pt x="12921" y="131587"/>
                  <a:pt x="15468" y="125438"/>
                </a:cubicBezTo>
                <a:cubicBezTo>
                  <a:pt x="18014" y="119290"/>
                  <a:pt x="20856" y="113281"/>
                  <a:pt x="23994" y="107412"/>
                </a:cubicBezTo>
                <a:cubicBezTo>
                  <a:pt x="27131" y="101543"/>
                  <a:pt x="30548" y="95841"/>
                  <a:pt x="34245" y="90308"/>
                </a:cubicBezTo>
                <a:cubicBezTo>
                  <a:pt x="37943" y="84775"/>
                  <a:pt x="41902" y="79435"/>
                  <a:pt x="46124" y="74291"/>
                </a:cubicBezTo>
                <a:cubicBezTo>
                  <a:pt x="50346" y="69147"/>
                  <a:pt x="54810" y="64222"/>
                  <a:pt x="59516" y="59516"/>
                </a:cubicBezTo>
                <a:cubicBezTo>
                  <a:pt x="64222" y="54810"/>
                  <a:pt x="69147" y="50346"/>
                  <a:pt x="74291" y="46124"/>
                </a:cubicBezTo>
                <a:cubicBezTo>
                  <a:pt x="79436" y="41902"/>
                  <a:pt x="84775" y="37943"/>
                  <a:pt x="90308" y="34245"/>
                </a:cubicBezTo>
                <a:cubicBezTo>
                  <a:pt x="95842" y="30548"/>
                  <a:pt x="101543" y="27131"/>
                  <a:pt x="107412" y="23993"/>
                </a:cubicBezTo>
                <a:cubicBezTo>
                  <a:pt x="113281" y="20856"/>
                  <a:pt x="119290" y="18014"/>
                  <a:pt x="125439" y="15468"/>
                </a:cubicBezTo>
                <a:cubicBezTo>
                  <a:pt x="131587" y="12921"/>
                  <a:pt x="137846" y="10682"/>
                  <a:pt x="144214" y="8750"/>
                </a:cubicBezTo>
                <a:cubicBezTo>
                  <a:pt x="150583" y="6818"/>
                  <a:pt x="157030" y="5203"/>
                  <a:pt x="163558" y="3904"/>
                </a:cubicBezTo>
                <a:cubicBezTo>
                  <a:pt x="170085" y="2606"/>
                  <a:pt x="176660" y="1631"/>
                  <a:pt x="183283" y="979"/>
                </a:cubicBezTo>
                <a:cubicBezTo>
                  <a:pt x="189906" y="326"/>
                  <a:pt x="196545" y="0"/>
                  <a:pt x="203200" y="0"/>
                </a:cubicBezTo>
                <a:cubicBezTo>
                  <a:pt x="209855" y="0"/>
                  <a:pt x="216494" y="326"/>
                  <a:pt x="223117" y="979"/>
                </a:cubicBezTo>
                <a:cubicBezTo>
                  <a:pt x="229740" y="1631"/>
                  <a:pt x="236315" y="2606"/>
                  <a:pt x="242842" y="3904"/>
                </a:cubicBezTo>
                <a:cubicBezTo>
                  <a:pt x="249369" y="5203"/>
                  <a:pt x="255817" y="6818"/>
                  <a:pt x="262186" y="8750"/>
                </a:cubicBezTo>
                <a:cubicBezTo>
                  <a:pt x="268554" y="10682"/>
                  <a:pt x="274813" y="12921"/>
                  <a:pt x="280961" y="15467"/>
                </a:cubicBezTo>
                <a:cubicBezTo>
                  <a:pt x="287110" y="18014"/>
                  <a:pt x="293118" y="20856"/>
                  <a:pt x="298988" y="23993"/>
                </a:cubicBezTo>
                <a:cubicBezTo>
                  <a:pt x="304857" y="27131"/>
                  <a:pt x="310558" y="30548"/>
                  <a:pt x="316092" y="34245"/>
                </a:cubicBezTo>
                <a:cubicBezTo>
                  <a:pt x="321625" y="37943"/>
                  <a:pt x="326964" y="41902"/>
                  <a:pt x="332109" y="46124"/>
                </a:cubicBezTo>
                <a:cubicBezTo>
                  <a:pt x="337253" y="50346"/>
                  <a:pt x="342178" y="54810"/>
                  <a:pt x="346884" y="59516"/>
                </a:cubicBezTo>
                <a:cubicBezTo>
                  <a:pt x="351590" y="64222"/>
                  <a:pt x="356054" y="69147"/>
                  <a:pt x="360276" y="74291"/>
                </a:cubicBezTo>
                <a:cubicBezTo>
                  <a:pt x="364498" y="79435"/>
                  <a:pt x="368457" y="84775"/>
                  <a:pt x="372155" y="90308"/>
                </a:cubicBezTo>
                <a:cubicBezTo>
                  <a:pt x="375852" y="95841"/>
                  <a:pt x="379269" y="101543"/>
                  <a:pt x="382406" y="107412"/>
                </a:cubicBezTo>
                <a:cubicBezTo>
                  <a:pt x="385544" y="113281"/>
                  <a:pt x="388385" y="119290"/>
                  <a:pt x="390932" y="125438"/>
                </a:cubicBezTo>
                <a:cubicBezTo>
                  <a:pt x="393479" y="131587"/>
                  <a:pt x="395718" y="137845"/>
                  <a:pt x="397650" y="144214"/>
                </a:cubicBezTo>
                <a:cubicBezTo>
                  <a:pt x="399582" y="150583"/>
                  <a:pt x="401197" y="157030"/>
                  <a:pt x="402495" y="163557"/>
                </a:cubicBezTo>
                <a:cubicBezTo>
                  <a:pt x="403794" y="170085"/>
                  <a:pt x="404769" y="176660"/>
                  <a:pt x="405422" y="183283"/>
                </a:cubicBezTo>
                <a:cubicBezTo>
                  <a:pt x="406074" y="189906"/>
                  <a:pt x="406400" y="196545"/>
                  <a:pt x="406400" y="20320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542925" y="1552331"/>
            <a:ext cx="26013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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914400" y="1457081"/>
            <a:ext cx="1226977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Joseph Semrai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914400" y="1662723"/>
            <a:ext cx="958200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Founder &amp; CEO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533400" y="2129692"/>
            <a:ext cx="3172316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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Thiel Fellow - 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Le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ft Stanford at age 20</a:t>
            </a:r>
          </a:p>
          <a:p>
            <a:pPr marL="244475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Selected to build transformative technology (Business Wire, 2025)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533400" y="2764692"/>
            <a:ext cx="2178030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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Built AI apps wit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h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millions of users</a:t>
            </a:r>
          </a:p>
          <a:p>
            <a:pPr marL="1968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#3 peak on US App Store (LinkedIn, 2025)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33400" y="3399692"/>
            <a:ext cx="3096489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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Co-founded Friday: World's first AI answer engine</a:t>
            </a:r>
          </a:p>
          <a:p>
            <a:pPr marL="22860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Pre-ChatGPT innovation (LinkedIn, 2025)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533400" y="4034692"/>
            <a:ext cx="2734683" cy="292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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 Stanford Computer Science &amp; Mathematics</a:t>
            </a:r>
          </a:p>
          <a:p>
            <a:pPr marL="260350">
              <a:lnSpc>
                <a:spcPts val="13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Strong technical foundation (LinkedIn, 2025)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0" y="64965"/>
            <a:ext cx="12700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æ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84200" y="4796692"/>
            <a:ext cx="5134852" cy="495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2E8B57"/>
                </a:solidFill>
                <a:latin typeface="FontAwesome6Free-Solid" pitchFamily="18" charset="0"/>
                <a:cs typeface="FontAwesome6Free-Solid" pitchFamily="18" charset="0"/>
              </a:rPr>
              <a:t>“</a:t>
            </a: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  Founder Visio</a:t>
            </a: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n</a:t>
            </a:r>
          </a:p>
          <a:p>
            <a:pPr marL="16241">
              <a:lnSpc>
                <a:spcPts val="1800"/>
              </a:lnSpc>
              <a:spcBef>
                <a:spcPts val="0"/>
              </a:spcBef>
            </a:pP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"Bu</a:t>
            </a: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ilt </a:t>
            </a: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the world's first AI answer engine pre-Perplexity &amp; ChatG</a:t>
            </a: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P</a:t>
            </a: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T" - demonstrating early vision for AI's transformative</a:t>
            </a:r>
          </a:p>
          <a:p>
            <a:pPr marL="16241">
              <a:lnSpc>
                <a:spcPts val="1100"/>
              </a:lnSpc>
              <a:spcBef>
                <a:spcPts val="0"/>
              </a:spcBef>
            </a:pP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pote</a:t>
            </a: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n</a:t>
            </a:r>
            <a:r>
              <a:rPr lang="en-US" altLang="zh-CN" sz="700" dirty="0" b="0" i="1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tial in knowledge work</a:t>
            </a:r>
          </a:p>
        </p:txBody>
      </p:sp>
      <p:sp>
        <p:nvSpPr>
          <p:cNvPr id="25" name="Freeform 25"/>
          <p:cNvSpPr/>
          <p:nvPr/>
        </p:nvSpPr>
        <p:spPr>
          <a:xfrm>
            <a:off x="6311900" y="1758950"/>
            <a:ext cx="5473700" cy="812800"/>
          </a:xfrm>
          <a:custGeom>
            <a:avLst/>
            <a:gdLst>
              <a:gd name="connsiteX0" fmla="*/ 0 w 5473700"/>
              <a:gd name="connsiteY0" fmla="*/ 762000 h 812800"/>
              <a:gd name="connsiteX1" fmla="*/ 0 w 5473700"/>
              <a:gd name="connsiteY1" fmla="*/ 50800 h 812800"/>
              <a:gd name="connsiteX2" fmla="*/ 2900 w 5473700"/>
              <a:gd name="connsiteY2" fmla="*/ 31359 h 812800"/>
              <a:gd name="connsiteX3" fmla="*/ 11159 w 5473700"/>
              <a:gd name="connsiteY3" fmla="*/ 14879 h 812800"/>
              <a:gd name="connsiteX4" fmla="*/ 23519 w 5473700"/>
              <a:gd name="connsiteY4" fmla="*/ 3866 h 812800"/>
              <a:gd name="connsiteX5" fmla="*/ 38100 w 5473700"/>
              <a:gd name="connsiteY5" fmla="*/ 0 h 812800"/>
              <a:gd name="connsiteX6" fmla="*/ 5422900 w 5473700"/>
              <a:gd name="connsiteY6" fmla="*/ 0 h 812800"/>
              <a:gd name="connsiteX7" fmla="*/ 5432810 w 5473700"/>
              <a:gd name="connsiteY7" fmla="*/ 976 h 812800"/>
              <a:gd name="connsiteX8" fmla="*/ 5442339 w 5473700"/>
              <a:gd name="connsiteY8" fmla="*/ 3866 h 812800"/>
              <a:gd name="connsiteX9" fmla="*/ 5451122 w 5473700"/>
              <a:gd name="connsiteY9" fmla="*/ 8561 h 812800"/>
              <a:gd name="connsiteX10" fmla="*/ 5458821 w 5473700"/>
              <a:gd name="connsiteY10" fmla="*/ 14879 h 812800"/>
              <a:gd name="connsiteX11" fmla="*/ 5465137 w 5473700"/>
              <a:gd name="connsiteY11" fmla="*/ 22577 h 812800"/>
              <a:gd name="connsiteX12" fmla="*/ 5469832 w 5473700"/>
              <a:gd name="connsiteY12" fmla="*/ 31359 h 812800"/>
              <a:gd name="connsiteX13" fmla="*/ 5472723 w 5473700"/>
              <a:gd name="connsiteY13" fmla="*/ 40889 h 812800"/>
              <a:gd name="connsiteX14" fmla="*/ 5473700 w 5473700"/>
              <a:gd name="connsiteY14" fmla="*/ 50800 h 812800"/>
              <a:gd name="connsiteX15" fmla="*/ 5473700 w 5473700"/>
              <a:gd name="connsiteY15" fmla="*/ 762000 h 812800"/>
              <a:gd name="connsiteX16" fmla="*/ 5472723 w 5473700"/>
              <a:gd name="connsiteY16" fmla="*/ 771911 h 812800"/>
              <a:gd name="connsiteX17" fmla="*/ 5469832 w 5473700"/>
              <a:gd name="connsiteY17" fmla="*/ 781440 h 812800"/>
              <a:gd name="connsiteX18" fmla="*/ 5465137 w 5473700"/>
              <a:gd name="connsiteY18" fmla="*/ 790223 h 812800"/>
              <a:gd name="connsiteX19" fmla="*/ 5458821 w 5473700"/>
              <a:gd name="connsiteY19" fmla="*/ 797921 h 812800"/>
              <a:gd name="connsiteX20" fmla="*/ 5451122 w 5473700"/>
              <a:gd name="connsiteY20" fmla="*/ 804239 h 812800"/>
              <a:gd name="connsiteX21" fmla="*/ 5442340 w 5473700"/>
              <a:gd name="connsiteY21" fmla="*/ 808933 h 812800"/>
              <a:gd name="connsiteX22" fmla="*/ 5432811 w 5473700"/>
              <a:gd name="connsiteY22" fmla="*/ 811824 h 812800"/>
              <a:gd name="connsiteX23" fmla="*/ 5422900 w 5473700"/>
              <a:gd name="connsiteY23" fmla="*/ 812800 h 812800"/>
              <a:gd name="connsiteX24" fmla="*/ 38100 w 5473700"/>
              <a:gd name="connsiteY24" fmla="*/ 812800 h 812800"/>
              <a:gd name="connsiteX25" fmla="*/ 23519 w 5473700"/>
              <a:gd name="connsiteY25" fmla="*/ 808933 h 812800"/>
              <a:gd name="connsiteX26" fmla="*/ 11159 w 5473700"/>
              <a:gd name="connsiteY26" fmla="*/ 797921 h 812800"/>
              <a:gd name="connsiteX27" fmla="*/ 2900 w 5473700"/>
              <a:gd name="connsiteY27" fmla="*/ 781440 h 812800"/>
              <a:gd name="connsiteX28" fmla="*/ 0 w 5473700"/>
              <a:gd name="connsiteY28" fmla="*/ 762000 h 812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812800">
                <a:moveTo>
                  <a:pt x="0" y="76200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6"/>
                  <a:pt x="7586" y="19642"/>
                  <a:pt x="11159" y="14879"/>
                </a:cubicBezTo>
                <a:cubicBezTo>
                  <a:pt x="14732" y="10116"/>
                  <a:pt x="18852" y="6445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0" y="1627"/>
                  <a:pt x="5439257" y="2590"/>
                  <a:pt x="5442339" y="3866"/>
                </a:cubicBezTo>
                <a:cubicBezTo>
                  <a:pt x="5445420" y="5143"/>
                  <a:pt x="5448348" y="6708"/>
                  <a:pt x="5451122" y="8561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8"/>
                  <a:pt x="5463284" y="19803"/>
                  <a:pt x="5465137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8" y="34441"/>
                  <a:pt x="5472072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762000"/>
                </a:lnTo>
                <a:cubicBezTo>
                  <a:pt x="5473700" y="765335"/>
                  <a:pt x="5473374" y="768639"/>
                  <a:pt x="5472723" y="771911"/>
                </a:cubicBezTo>
                <a:cubicBezTo>
                  <a:pt x="5472072" y="775182"/>
                  <a:pt x="5471108" y="778359"/>
                  <a:pt x="5469832" y="781440"/>
                </a:cubicBezTo>
                <a:cubicBezTo>
                  <a:pt x="5468555" y="784522"/>
                  <a:pt x="5466991" y="787450"/>
                  <a:pt x="5465137" y="790223"/>
                </a:cubicBezTo>
                <a:cubicBezTo>
                  <a:pt x="5463284" y="792996"/>
                  <a:pt x="5461179" y="795562"/>
                  <a:pt x="5458821" y="797921"/>
                </a:cubicBezTo>
                <a:cubicBezTo>
                  <a:pt x="5456462" y="800279"/>
                  <a:pt x="5453895" y="802385"/>
                  <a:pt x="5451122" y="804239"/>
                </a:cubicBezTo>
                <a:cubicBezTo>
                  <a:pt x="5448348" y="806091"/>
                  <a:pt x="5445421" y="807656"/>
                  <a:pt x="5442340" y="808933"/>
                </a:cubicBezTo>
                <a:cubicBezTo>
                  <a:pt x="5439258" y="810209"/>
                  <a:pt x="5436081" y="811173"/>
                  <a:pt x="5432811" y="811824"/>
                </a:cubicBezTo>
                <a:cubicBezTo>
                  <a:pt x="5429539" y="812474"/>
                  <a:pt x="5426236" y="812800"/>
                  <a:pt x="5422900" y="812800"/>
                </a:cubicBezTo>
                <a:lnTo>
                  <a:pt x="38100" y="812800"/>
                </a:lnTo>
                <a:cubicBezTo>
                  <a:pt x="33048" y="812800"/>
                  <a:pt x="28187" y="811511"/>
                  <a:pt x="23519" y="808933"/>
                </a:cubicBezTo>
                <a:cubicBezTo>
                  <a:pt x="18852" y="806355"/>
                  <a:pt x="14732" y="802684"/>
                  <a:pt x="11159" y="797921"/>
                </a:cubicBezTo>
                <a:cubicBezTo>
                  <a:pt x="7586" y="793157"/>
                  <a:pt x="4833" y="787664"/>
                  <a:pt x="2900" y="781440"/>
                </a:cubicBezTo>
                <a:cubicBezTo>
                  <a:pt x="966" y="775216"/>
                  <a:pt x="0" y="768736"/>
                  <a:pt x="0" y="7620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6" name="Freeform 26"/>
          <p:cNvSpPr/>
          <p:nvPr/>
        </p:nvSpPr>
        <p:spPr>
          <a:xfrm>
            <a:off x="6299200" y="1758950"/>
            <a:ext cx="5486400" cy="812800"/>
          </a:xfrm>
          <a:custGeom>
            <a:avLst/>
            <a:gdLst>
              <a:gd name="connsiteX0" fmla="*/ 0 w 5486400"/>
              <a:gd name="connsiteY0" fmla="*/ 0 h 812800"/>
              <a:gd name="connsiteX1" fmla="*/ 5486400 w 5486400"/>
              <a:gd name="connsiteY1" fmla="*/ 0 h 812800"/>
              <a:gd name="connsiteX2" fmla="*/ 5486400 w 5486400"/>
              <a:gd name="connsiteY2" fmla="*/ 812800 h 812800"/>
              <a:gd name="connsiteX3" fmla="*/ 0 w 5486400"/>
              <a:gd name="connsiteY3" fmla="*/ 812800 h 812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812800">
                <a:moveTo>
                  <a:pt x="0" y="0"/>
                </a:moveTo>
                <a:lnTo>
                  <a:pt x="5486400" y="0"/>
                </a:lnTo>
                <a:lnTo>
                  <a:pt x="5486400" y="812800"/>
                </a:lnTo>
                <a:lnTo>
                  <a:pt x="0" y="8128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7" name="Freeform 27"/>
          <p:cNvSpPr/>
          <p:nvPr/>
        </p:nvSpPr>
        <p:spPr>
          <a:xfrm>
            <a:off x="6311900" y="2724150"/>
            <a:ext cx="5473700" cy="812800"/>
          </a:xfrm>
          <a:custGeom>
            <a:avLst/>
            <a:gdLst>
              <a:gd name="connsiteX0" fmla="*/ 0 w 5473700"/>
              <a:gd name="connsiteY0" fmla="*/ 762000 h 812800"/>
              <a:gd name="connsiteX1" fmla="*/ 0 w 5473700"/>
              <a:gd name="connsiteY1" fmla="*/ 50800 h 812800"/>
              <a:gd name="connsiteX2" fmla="*/ 2900 w 5473700"/>
              <a:gd name="connsiteY2" fmla="*/ 31359 h 812800"/>
              <a:gd name="connsiteX3" fmla="*/ 11159 w 5473700"/>
              <a:gd name="connsiteY3" fmla="*/ 14879 h 812800"/>
              <a:gd name="connsiteX4" fmla="*/ 23519 w 5473700"/>
              <a:gd name="connsiteY4" fmla="*/ 3866 h 812800"/>
              <a:gd name="connsiteX5" fmla="*/ 38100 w 5473700"/>
              <a:gd name="connsiteY5" fmla="*/ 0 h 812800"/>
              <a:gd name="connsiteX6" fmla="*/ 5422900 w 5473700"/>
              <a:gd name="connsiteY6" fmla="*/ 0 h 812800"/>
              <a:gd name="connsiteX7" fmla="*/ 5432810 w 5473700"/>
              <a:gd name="connsiteY7" fmla="*/ 976 h 812800"/>
              <a:gd name="connsiteX8" fmla="*/ 5442339 w 5473700"/>
              <a:gd name="connsiteY8" fmla="*/ 3867 h 812800"/>
              <a:gd name="connsiteX9" fmla="*/ 5451122 w 5473700"/>
              <a:gd name="connsiteY9" fmla="*/ 8561 h 812800"/>
              <a:gd name="connsiteX10" fmla="*/ 5458821 w 5473700"/>
              <a:gd name="connsiteY10" fmla="*/ 14879 h 812800"/>
              <a:gd name="connsiteX11" fmla="*/ 5465137 w 5473700"/>
              <a:gd name="connsiteY11" fmla="*/ 22577 h 812800"/>
              <a:gd name="connsiteX12" fmla="*/ 5469832 w 5473700"/>
              <a:gd name="connsiteY12" fmla="*/ 31359 h 812800"/>
              <a:gd name="connsiteX13" fmla="*/ 5472723 w 5473700"/>
              <a:gd name="connsiteY13" fmla="*/ 40889 h 812800"/>
              <a:gd name="connsiteX14" fmla="*/ 5473700 w 5473700"/>
              <a:gd name="connsiteY14" fmla="*/ 50800 h 812800"/>
              <a:gd name="connsiteX15" fmla="*/ 5473700 w 5473700"/>
              <a:gd name="connsiteY15" fmla="*/ 762000 h 812800"/>
              <a:gd name="connsiteX16" fmla="*/ 5472723 w 5473700"/>
              <a:gd name="connsiteY16" fmla="*/ 771910 h 812800"/>
              <a:gd name="connsiteX17" fmla="*/ 5469832 w 5473700"/>
              <a:gd name="connsiteY17" fmla="*/ 781440 h 812800"/>
              <a:gd name="connsiteX18" fmla="*/ 5465137 w 5473700"/>
              <a:gd name="connsiteY18" fmla="*/ 790223 h 812800"/>
              <a:gd name="connsiteX19" fmla="*/ 5458821 w 5473700"/>
              <a:gd name="connsiteY19" fmla="*/ 797921 h 812800"/>
              <a:gd name="connsiteX20" fmla="*/ 5451122 w 5473700"/>
              <a:gd name="connsiteY20" fmla="*/ 804238 h 812800"/>
              <a:gd name="connsiteX21" fmla="*/ 5442340 w 5473700"/>
              <a:gd name="connsiteY21" fmla="*/ 808933 h 812800"/>
              <a:gd name="connsiteX22" fmla="*/ 5432811 w 5473700"/>
              <a:gd name="connsiteY22" fmla="*/ 811824 h 812800"/>
              <a:gd name="connsiteX23" fmla="*/ 5422900 w 5473700"/>
              <a:gd name="connsiteY23" fmla="*/ 812800 h 812800"/>
              <a:gd name="connsiteX24" fmla="*/ 38100 w 5473700"/>
              <a:gd name="connsiteY24" fmla="*/ 812800 h 812800"/>
              <a:gd name="connsiteX25" fmla="*/ 23519 w 5473700"/>
              <a:gd name="connsiteY25" fmla="*/ 808933 h 812800"/>
              <a:gd name="connsiteX26" fmla="*/ 11159 w 5473700"/>
              <a:gd name="connsiteY26" fmla="*/ 797921 h 812800"/>
              <a:gd name="connsiteX27" fmla="*/ 2900 w 5473700"/>
              <a:gd name="connsiteY27" fmla="*/ 781440 h 812800"/>
              <a:gd name="connsiteX28" fmla="*/ 0 w 5473700"/>
              <a:gd name="connsiteY28" fmla="*/ 762000 h 812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812800">
                <a:moveTo>
                  <a:pt x="0" y="76200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6"/>
                  <a:pt x="7586" y="19642"/>
                  <a:pt x="11159" y="14879"/>
                </a:cubicBezTo>
                <a:cubicBezTo>
                  <a:pt x="14732" y="10115"/>
                  <a:pt x="18852" y="6445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6"/>
                  <a:pt x="5432810" y="976"/>
                </a:cubicBezTo>
                <a:cubicBezTo>
                  <a:pt x="5436080" y="1627"/>
                  <a:pt x="5439257" y="2591"/>
                  <a:pt x="5442339" y="3867"/>
                </a:cubicBezTo>
                <a:cubicBezTo>
                  <a:pt x="5445420" y="5143"/>
                  <a:pt x="5448348" y="6708"/>
                  <a:pt x="5451122" y="8561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7"/>
                  <a:pt x="5463284" y="19803"/>
                  <a:pt x="5465137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8" y="34441"/>
                  <a:pt x="5472072" y="37618"/>
                  <a:pt x="5472723" y="40889"/>
                </a:cubicBezTo>
                <a:cubicBezTo>
                  <a:pt x="5473374" y="44161"/>
                  <a:pt x="5473700" y="47465"/>
                  <a:pt x="5473700" y="50800"/>
                </a:cubicBezTo>
                <a:lnTo>
                  <a:pt x="5473700" y="762000"/>
                </a:lnTo>
                <a:cubicBezTo>
                  <a:pt x="5473700" y="765335"/>
                  <a:pt x="5473374" y="768639"/>
                  <a:pt x="5472723" y="771910"/>
                </a:cubicBezTo>
                <a:cubicBezTo>
                  <a:pt x="5472072" y="775182"/>
                  <a:pt x="5471108" y="778358"/>
                  <a:pt x="5469832" y="781440"/>
                </a:cubicBezTo>
                <a:cubicBezTo>
                  <a:pt x="5468555" y="784521"/>
                  <a:pt x="5466991" y="787449"/>
                  <a:pt x="5465137" y="790223"/>
                </a:cubicBezTo>
                <a:cubicBezTo>
                  <a:pt x="5463284" y="792996"/>
                  <a:pt x="5461179" y="795562"/>
                  <a:pt x="5458821" y="797921"/>
                </a:cubicBezTo>
                <a:cubicBezTo>
                  <a:pt x="5456462" y="800279"/>
                  <a:pt x="5453895" y="802385"/>
                  <a:pt x="5451122" y="804238"/>
                </a:cubicBezTo>
                <a:cubicBezTo>
                  <a:pt x="5448348" y="806091"/>
                  <a:pt x="5445421" y="807656"/>
                  <a:pt x="5442340" y="808933"/>
                </a:cubicBezTo>
                <a:cubicBezTo>
                  <a:pt x="5439258" y="810209"/>
                  <a:pt x="5436081" y="811173"/>
                  <a:pt x="5432811" y="811824"/>
                </a:cubicBezTo>
                <a:cubicBezTo>
                  <a:pt x="5429539" y="812474"/>
                  <a:pt x="5426236" y="812800"/>
                  <a:pt x="5422900" y="812800"/>
                </a:cubicBezTo>
                <a:lnTo>
                  <a:pt x="38100" y="812800"/>
                </a:lnTo>
                <a:cubicBezTo>
                  <a:pt x="33048" y="812800"/>
                  <a:pt x="28187" y="811511"/>
                  <a:pt x="23519" y="808933"/>
                </a:cubicBezTo>
                <a:cubicBezTo>
                  <a:pt x="18852" y="806355"/>
                  <a:pt x="14732" y="802684"/>
                  <a:pt x="11159" y="797921"/>
                </a:cubicBezTo>
                <a:cubicBezTo>
                  <a:pt x="7586" y="793157"/>
                  <a:pt x="4833" y="787664"/>
                  <a:pt x="2900" y="781440"/>
                </a:cubicBezTo>
                <a:cubicBezTo>
                  <a:pt x="966" y="775216"/>
                  <a:pt x="0" y="768736"/>
                  <a:pt x="0" y="7620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8" name="Freeform 28"/>
          <p:cNvSpPr/>
          <p:nvPr/>
        </p:nvSpPr>
        <p:spPr>
          <a:xfrm>
            <a:off x="6299200" y="3321050"/>
            <a:ext cx="50800" cy="215900"/>
          </a:xfrm>
          <a:custGeom>
            <a:avLst/>
            <a:gdLst>
              <a:gd name="connsiteX0" fmla="*/ 0 w 50800"/>
              <a:gd name="connsiteY0" fmla="*/ 215900 h 215900"/>
              <a:gd name="connsiteX1" fmla="*/ 50800 w 50800"/>
              <a:gd name="connsiteY1" fmla="*/ 215900 h 215900"/>
              <a:gd name="connsiteX2" fmla="*/ 50800 w 50800"/>
              <a:gd name="connsiteY2" fmla="*/ 0 h 215900"/>
              <a:gd name="connsiteX3" fmla="*/ 0 w 50800"/>
              <a:gd name="connsiteY3" fmla="*/ 0 h 215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215900">
                <a:moveTo>
                  <a:pt x="0" y="215900"/>
                </a:moveTo>
                <a:lnTo>
                  <a:pt x="50800" y="2159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9" name="Freeform 29"/>
          <p:cNvSpPr/>
          <p:nvPr/>
        </p:nvSpPr>
        <p:spPr>
          <a:xfrm>
            <a:off x="6311900" y="3689350"/>
            <a:ext cx="5473700" cy="812800"/>
          </a:xfrm>
          <a:custGeom>
            <a:avLst/>
            <a:gdLst>
              <a:gd name="connsiteX0" fmla="*/ 0 w 5473700"/>
              <a:gd name="connsiteY0" fmla="*/ 762000 h 812800"/>
              <a:gd name="connsiteX1" fmla="*/ 0 w 5473700"/>
              <a:gd name="connsiteY1" fmla="*/ 50800 h 812800"/>
              <a:gd name="connsiteX2" fmla="*/ 2900 w 5473700"/>
              <a:gd name="connsiteY2" fmla="*/ 31359 h 812800"/>
              <a:gd name="connsiteX3" fmla="*/ 11159 w 5473700"/>
              <a:gd name="connsiteY3" fmla="*/ 14879 h 812800"/>
              <a:gd name="connsiteX4" fmla="*/ 23519 w 5473700"/>
              <a:gd name="connsiteY4" fmla="*/ 3866 h 812800"/>
              <a:gd name="connsiteX5" fmla="*/ 38100 w 5473700"/>
              <a:gd name="connsiteY5" fmla="*/ 0 h 812800"/>
              <a:gd name="connsiteX6" fmla="*/ 5422900 w 5473700"/>
              <a:gd name="connsiteY6" fmla="*/ 0 h 812800"/>
              <a:gd name="connsiteX7" fmla="*/ 5432810 w 5473700"/>
              <a:gd name="connsiteY7" fmla="*/ 976 h 812800"/>
              <a:gd name="connsiteX8" fmla="*/ 5442339 w 5473700"/>
              <a:gd name="connsiteY8" fmla="*/ 3866 h 812800"/>
              <a:gd name="connsiteX9" fmla="*/ 5451122 w 5473700"/>
              <a:gd name="connsiteY9" fmla="*/ 8561 h 812800"/>
              <a:gd name="connsiteX10" fmla="*/ 5458821 w 5473700"/>
              <a:gd name="connsiteY10" fmla="*/ 14879 h 812800"/>
              <a:gd name="connsiteX11" fmla="*/ 5465137 w 5473700"/>
              <a:gd name="connsiteY11" fmla="*/ 22577 h 812800"/>
              <a:gd name="connsiteX12" fmla="*/ 5469832 w 5473700"/>
              <a:gd name="connsiteY12" fmla="*/ 31359 h 812800"/>
              <a:gd name="connsiteX13" fmla="*/ 5472723 w 5473700"/>
              <a:gd name="connsiteY13" fmla="*/ 40889 h 812800"/>
              <a:gd name="connsiteX14" fmla="*/ 5473700 w 5473700"/>
              <a:gd name="connsiteY14" fmla="*/ 50800 h 812800"/>
              <a:gd name="connsiteX15" fmla="*/ 5473700 w 5473700"/>
              <a:gd name="connsiteY15" fmla="*/ 762000 h 812800"/>
              <a:gd name="connsiteX16" fmla="*/ 5472723 w 5473700"/>
              <a:gd name="connsiteY16" fmla="*/ 771910 h 812800"/>
              <a:gd name="connsiteX17" fmla="*/ 5469832 w 5473700"/>
              <a:gd name="connsiteY17" fmla="*/ 781440 h 812800"/>
              <a:gd name="connsiteX18" fmla="*/ 5465137 w 5473700"/>
              <a:gd name="connsiteY18" fmla="*/ 790222 h 812800"/>
              <a:gd name="connsiteX19" fmla="*/ 5458821 w 5473700"/>
              <a:gd name="connsiteY19" fmla="*/ 797920 h 812800"/>
              <a:gd name="connsiteX20" fmla="*/ 5451122 w 5473700"/>
              <a:gd name="connsiteY20" fmla="*/ 804238 h 812800"/>
              <a:gd name="connsiteX21" fmla="*/ 5442340 w 5473700"/>
              <a:gd name="connsiteY21" fmla="*/ 808932 h 812800"/>
              <a:gd name="connsiteX22" fmla="*/ 5432811 w 5473700"/>
              <a:gd name="connsiteY22" fmla="*/ 811823 h 812800"/>
              <a:gd name="connsiteX23" fmla="*/ 5422900 w 5473700"/>
              <a:gd name="connsiteY23" fmla="*/ 812800 h 812800"/>
              <a:gd name="connsiteX24" fmla="*/ 38100 w 5473700"/>
              <a:gd name="connsiteY24" fmla="*/ 812800 h 812800"/>
              <a:gd name="connsiteX25" fmla="*/ 23519 w 5473700"/>
              <a:gd name="connsiteY25" fmla="*/ 808932 h 812800"/>
              <a:gd name="connsiteX26" fmla="*/ 11159 w 5473700"/>
              <a:gd name="connsiteY26" fmla="*/ 797920 h 812800"/>
              <a:gd name="connsiteX27" fmla="*/ 2900 w 5473700"/>
              <a:gd name="connsiteY27" fmla="*/ 781440 h 812800"/>
              <a:gd name="connsiteX28" fmla="*/ 0 w 5473700"/>
              <a:gd name="connsiteY28" fmla="*/ 762000 h 812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812800">
                <a:moveTo>
                  <a:pt x="0" y="762000"/>
                </a:moveTo>
                <a:lnTo>
                  <a:pt x="0" y="50800"/>
                </a:lnTo>
                <a:cubicBezTo>
                  <a:pt x="0" y="44063"/>
                  <a:pt x="966" y="37583"/>
                  <a:pt x="2900" y="31359"/>
                </a:cubicBezTo>
                <a:cubicBezTo>
                  <a:pt x="4833" y="25136"/>
                  <a:pt x="7586" y="19642"/>
                  <a:pt x="11159" y="14879"/>
                </a:cubicBezTo>
                <a:cubicBezTo>
                  <a:pt x="14732" y="10115"/>
                  <a:pt x="18852" y="6445"/>
                  <a:pt x="23519" y="3866"/>
                </a:cubicBezTo>
                <a:cubicBezTo>
                  <a:pt x="28187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0" y="1626"/>
                  <a:pt x="5439257" y="2590"/>
                  <a:pt x="5442339" y="3866"/>
                </a:cubicBezTo>
                <a:cubicBezTo>
                  <a:pt x="5445420" y="5143"/>
                  <a:pt x="5448348" y="6708"/>
                  <a:pt x="5451122" y="8561"/>
                </a:cubicBezTo>
                <a:cubicBezTo>
                  <a:pt x="5453895" y="10414"/>
                  <a:pt x="5456462" y="12520"/>
                  <a:pt x="5458821" y="14879"/>
                </a:cubicBezTo>
                <a:cubicBezTo>
                  <a:pt x="5461179" y="17237"/>
                  <a:pt x="5463284" y="19803"/>
                  <a:pt x="5465137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8" y="34441"/>
                  <a:pt x="5472072" y="37618"/>
                  <a:pt x="5472723" y="40889"/>
                </a:cubicBezTo>
                <a:cubicBezTo>
                  <a:pt x="5473374" y="44161"/>
                  <a:pt x="5473700" y="47464"/>
                  <a:pt x="5473700" y="50800"/>
                </a:cubicBezTo>
                <a:lnTo>
                  <a:pt x="5473700" y="762000"/>
                </a:lnTo>
                <a:cubicBezTo>
                  <a:pt x="5473700" y="765335"/>
                  <a:pt x="5473374" y="768638"/>
                  <a:pt x="5472723" y="771910"/>
                </a:cubicBezTo>
                <a:cubicBezTo>
                  <a:pt x="5472072" y="775181"/>
                  <a:pt x="5471108" y="778358"/>
                  <a:pt x="5469832" y="781440"/>
                </a:cubicBezTo>
                <a:cubicBezTo>
                  <a:pt x="5468555" y="784521"/>
                  <a:pt x="5466991" y="787449"/>
                  <a:pt x="5465137" y="790222"/>
                </a:cubicBezTo>
                <a:cubicBezTo>
                  <a:pt x="5463284" y="792995"/>
                  <a:pt x="5461179" y="795562"/>
                  <a:pt x="5458821" y="797920"/>
                </a:cubicBezTo>
                <a:cubicBezTo>
                  <a:pt x="5456462" y="800279"/>
                  <a:pt x="5453895" y="802385"/>
                  <a:pt x="5451122" y="804238"/>
                </a:cubicBezTo>
                <a:cubicBezTo>
                  <a:pt x="5448348" y="806091"/>
                  <a:pt x="5445421" y="807656"/>
                  <a:pt x="5442340" y="808932"/>
                </a:cubicBezTo>
                <a:cubicBezTo>
                  <a:pt x="5439258" y="810209"/>
                  <a:pt x="5436081" y="811173"/>
                  <a:pt x="5432811" y="811823"/>
                </a:cubicBezTo>
                <a:cubicBezTo>
                  <a:pt x="5429539" y="812474"/>
                  <a:pt x="5426236" y="812800"/>
                  <a:pt x="5422900" y="812800"/>
                </a:cubicBezTo>
                <a:lnTo>
                  <a:pt x="38100" y="812800"/>
                </a:lnTo>
                <a:cubicBezTo>
                  <a:pt x="33048" y="812800"/>
                  <a:pt x="28187" y="811510"/>
                  <a:pt x="23519" y="808932"/>
                </a:cubicBezTo>
                <a:cubicBezTo>
                  <a:pt x="18852" y="806354"/>
                  <a:pt x="14732" y="802684"/>
                  <a:pt x="11159" y="797920"/>
                </a:cubicBezTo>
                <a:cubicBezTo>
                  <a:pt x="7586" y="793157"/>
                  <a:pt x="4833" y="787663"/>
                  <a:pt x="2900" y="781440"/>
                </a:cubicBezTo>
                <a:cubicBezTo>
                  <a:pt x="966" y="775216"/>
                  <a:pt x="0" y="768736"/>
                  <a:pt x="0" y="7620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0" name="Freeform 30"/>
          <p:cNvSpPr/>
          <p:nvPr/>
        </p:nvSpPr>
        <p:spPr>
          <a:xfrm>
            <a:off x="6299200" y="3689350"/>
            <a:ext cx="5486400" cy="812800"/>
          </a:xfrm>
          <a:custGeom>
            <a:avLst/>
            <a:gdLst>
              <a:gd name="connsiteX0" fmla="*/ 0 w 5486400"/>
              <a:gd name="connsiteY0" fmla="*/ 0 h 812800"/>
              <a:gd name="connsiteX1" fmla="*/ 5486400 w 5486400"/>
              <a:gd name="connsiteY1" fmla="*/ 0 h 812800"/>
              <a:gd name="connsiteX2" fmla="*/ 5486400 w 5486400"/>
              <a:gd name="connsiteY2" fmla="*/ 812800 h 812800"/>
              <a:gd name="connsiteX3" fmla="*/ 0 w 5486400"/>
              <a:gd name="connsiteY3" fmla="*/ 812800 h 812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812800">
                <a:moveTo>
                  <a:pt x="0" y="0"/>
                </a:moveTo>
                <a:lnTo>
                  <a:pt x="5486400" y="0"/>
                </a:lnTo>
                <a:lnTo>
                  <a:pt x="5486400" y="812800"/>
                </a:lnTo>
                <a:lnTo>
                  <a:pt x="0" y="812800"/>
                </a:ln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1" name="TextBox 31"/>
          <p:cNvSpPr txBox="1"/>
          <p:nvPr/>
        </p:nvSpPr>
        <p:spPr>
          <a:xfrm>
            <a:off x="6299200" y="1444381"/>
            <a:ext cx="232882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W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o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rld-Class Investor Support</a:t>
            </a:r>
          </a:p>
        </p:txBody>
      </p:sp>
      <p:sp>
        <p:nvSpPr>
          <p:cNvPr id="32" name="Freeform 32"/>
          <p:cNvSpPr/>
          <p:nvPr/>
        </p:nvSpPr>
        <p:spPr>
          <a:xfrm>
            <a:off x="6477000" y="1911350"/>
            <a:ext cx="304800" cy="304800"/>
          </a:xfrm>
          <a:custGeom>
            <a:avLst/>
            <a:gdLst>
              <a:gd name="connsiteX0" fmla="*/ 304800 w 304800"/>
              <a:gd name="connsiteY0" fmla="*/ 152400 h 304800"/>
              <a:gd name="connsiteX1" fmla="*/ 301871 w 304800"/>
              <a:gd name="connsiteY1" fmla="*/ 182132 h 304800"/>
              <a:gd name="connsiteX2" fmla="*/ 293199 w 304800"/>
              <a:gd name="connsiteY2" fmla="*/ 210721 h 304800"/>
              <a:gd name="connsiteX3" fmla="*/ 279116 w 304800"/>
              <a:gd name="connsiteY3" fmla="*/ 237068 h 304800"/>
              <a:gd name="connsiteX4" fmla="*/ 260163 w 304800"/>
              <a:gd name="connsiteY4" fmla="*/ 260163 h 304800"/>
              <a:gd name="connsiteX5" fmla="*/ 237068 w 304800"/>
              <a:gd name="connsiteY5" fmla="*/ 279116 h 304800"/>
              <a:gd name="connsiteX6" fmla="*/ 210721 w 304800"/>
              <a:gd name="connsiteY6" fmla="*/ 293199 h 304800"/>
              <a:gd name="connsiteX7" fmla="*/ 182132 w 304800"/>
              <a:gd name="connsiteY7" fmla="*/ 301871 h 304800"/>
              <a:gd name="connsiteX8" fmla="*/ 152400 w 304800"/>
              <a:gd name="connsiteY8" fmla="*/ 304800 h 304800"/>
              <a:gd name="connsiteX9" fmla="*/ 122668 w 304800"/>
              <a:gd name="connsiteY9" fmla="*/ 301871 h 304800"/>
              <a:gd name="connsiteX10" fmla="*/ 94079 w 304800"/>
              <a:gd name="connsiteY10" fmla="*/ 293199 h 304800"/>
              <a:gd name="connsiteX11" fmla="*/ 67731 w 304800"/>
              <a:gd name="connsiteY11" fmla="*/ 279116 h 304800"/>
              <a:gd name="connsiteX12" fmla="*/ 44637 w 304800"/>
              <a:gd name="connsiteY12" fmla="*/ 260163 h 304800"/>
              <a:gd name="connsiteX13" fmla="*/ 25684 w 304800"/>
              <a:gd name="connsiteY13" fmla="*/ 237069 h 304800"/>
              <a:gd name="connsiteX14" fmla="*/ 11600 w 304800"/>
              <a:gd name="connsiteY14" fmla="*/ 210721 h 304800"/>
              <a:gd name="connsiteX15" fmla="*/ 2928 w 304800"/>
              <a:gd name="connsiteY15" fmla="*/ 182132 h 304800"/>
              <a:gd name="connsiteX16" fmla="*/ 0 w 304800"/>
              <a:gd name="connsiteY16" fmla="*/ 152400 h 304800"/>
              <a:gd name="connsiteX17" fmla="*/ 2928 w 304800"/>
              <a:gd name="connsiteY17" fmla="*/ 122668 h 304800"/>
              <a:gd name="connsiteX18" fmla="*/ 11600 w 304800"/>
              <a:gd name="connsiteY18" fmla="*/ 94079 h 304800"/>
              <a:gd name="connsiteX19" fmla="*/ 25684 w 304800"/>
              <a:gd name="connsiteY19" fmla="*/ 67731 h 304800"/>
              <a:gd name="connsiteX20" fmla="*/ 44637 w 304800"/>
              <a:gd name="connsiteY20" fmla="*/ 44637 h 304800"/>
              <a:gd name="connsiteX21" fmla="*/ 67731 w 304800"/>
              <a:gd name="connsiteY21" fmla="*/ 25684 h 304800"/>
              <a:gd name="connsiteX22" fmla="*/ 94079 w 304800"/>
              <a:gd name="connsiteY22" fmla="*/ 11600 h 304800"/>
              <a:gd name="connsiteX23" fmla="*/ 122668 w 304800"/>
              <a:gd name="connsiteY23" fmla="*/ 2928 h 304800"/>
              <a:gd name="connsiteX24" fmla="*/ 152400 w 304800"/>
              <a:gd name="connsiteY24" fmla="*/ 0 h 304800"/>
              <a:gd name="connsiteX25" fmla="*/ 182132 w 304800"/>
              <a:gd name="connsiteY25" fmla="*/ 2928 h 304800"/>
              <a:gd name="connsiteX26" fmla="*/ 210721 w 304800"/>
              <a:gd name="connsiteY26" fmla="*/ 11600 h 304800"/>
              <a:gd name="connsiteX27" fmla="*/ 237068 w 304800"/>
              <a:gd name="connsiteY27" fmla="*/ 25684 h 304800"/>
              <a:gd name="connsiteX28" fmla="*/ 260163 w 304800"/>
              <a:gd name="connsiteY28" fmla="*/ 44637 h 304800"/>
              <a:gd name="connsiteX29" fmla="*/ 279116 w 304800"/>
              <a:gd name="connsiteY29" fmla="*/ 67731 h 304800"/>
              <a:gd name="connsiteX30" fmla="*/ 293199 w 304800"/>
              <a:gd name="connsiteY30" fmla="*/ 94079 h 304800"/>
              <a:gd name="connsiteX31" fmla="*/ 301871 w 304800"/>
              <a:gd name="connsiteY31" fmla="*/ 122668 h 304800"/>
              <a:gd name="connsiteX32" fmla="*/ 304800 w 304800"/>
              <a:gd name="connsiteY32" fmla="*/ 152400 h 304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304800" h="304800">
                <a:moveTo>
                  <a:pt x="304800" y="152400"/>
                </a:moveTo>
                <a:cubicBezTo>
                  <a:pt x="304800" y="162406"/>
                  <a:pt x="303824" y="172317"/>
                  <a:pt x="301871" y="182132"/>
                </a:cubicBezTo>
                <a:cubicBezTo>
                  <a:pt x="299919" y="191946"/>
                  <a:pt x="297028" y="201476"/>
                  <a:pt x="293199" y="210721"/>
                </a:cubicBezTo>
                <a:cubicBezTo>
                  <a:pt x="289369" y="219966"/>
                  <a:pt x="284674" y="228748"/>
                  <a:pt x="279116" y="237068"/>
                </a:cubicBezTo>
                <a:cubicBezTo>
                  <a:pt x="273556" y="245389"/>
                  <a:pt x="267238" y="253087"/>
                  <a:pt x="260163" y="260163"/>
                </a:cubicBezTo>
                <a:cubicBezTo>
                  <a:pt x="253086" y="267239"/>
                  <a:pt x="245388" y="273556"/>
                  <a:pt x="237068" y="279116"/>
                </a:cubicBezTo>
                <a:cubicBezTo>
                  <a:pt x="228748" y="284675"/>
                  <a:pt x="219965" y="289370"/>
                  <a:pt x="210721" y="293199"/>
                </a:cubicBezTo>
                <a:cubicBezTo>
                  <a:pt x="201476" y="297028"/>
                  <a:pt x="191946" y="299919"/>
                  <a:pt x="182132" y="301871"/>
                </a:cubicBezTo>
                <a:cubicBezTo>
                  <a:pt x="172318" y="303824"/>
                  <a:pt x="162407" y="304800"/>
                  <a:pt x="152400" y="304800"/>
                </a:cubicBezTo>
                <a:cubicBezTo>
                  <a:pt x="142393" y="304800"/>
                  <a:pt x="132482" y="303824"/>
                  <a:pt x="122668" y="301871"/>
                </a:cubicBezTo>
                <a:cubicBezTo>
                  <a:pt x="112854" y="299919"/>
                  <a:pt x="103324" y="297028"/>
                  <a:pt x="94079" y="293199"/>
                </a:cubicBezTo>
                <a:cubicBezTo>
                  <a:pt x="84834" y="289370"/>
                  <a:pt x="76052" y="284675"/>
                  <a:pt x="67731" y="279116"/>
                </a:cubicBezTo>
                <a:cubicBezTo>
                  <a:pt x="59411" y="273556"/>
                  <a:pt x="51713" y="267239"/>
                  <a:pt x="44637" y="260163"/>
                </a:cubicBezTo>
                <a:cubicBezTo>
                  <a:pt x="37561" y="253087"/>
                  <a:pt x="31243" y="245389"/>
                  <a:pt x="25684" y="237069"/>
                </a:cubicBezTo>
                <a:cubicBezTo>
                  <a:pt x="20124" y="228748"/>
                  <a:pt x="15430" y="219966"/>
                  <a:pt x="11600" y="210721"/>
                </a:cubicBezTo>
                <a:cubicBezTo>
                  <a:pt x="7771" y="201476"/>
                  <a:pt x="4880" y="191946"/>
                  <a:pt x="2928" y="182132"/>
                </a:cubicBezTo>
                <a:cubicBezTo>
                  <a:pt x="976" y="172317"/>
                  <a:pt x="0" y="162406"/>
                  <a:pt x="0" y="152400"/>
                </a:cubicBezTo>
                <a:cubicBezTo>
                  <a:pt x="0" y="142393"/>
                  <a:pt x="976" y="132483"/>
                  <a:pt x="2928" y="122668"/>
                </a:cubicBezTo>
                <a:cubicBezTo>
                  <a:pt x="4880" y="112854"/>
                  <a:pt x="7771" y="103324"/>
                  <a:pt x="11600" y="94079"/>
                </a:cubicBezTo>
                <a:cubicBezTo>
                  <a:pt x="15430" y="84834"/>
                  <a:pt x="20124" y="76051"/>
                  <a:pt x="25684" y="67731"/>
                </a:cubicBezTo>
                <a:cubicBezTo>
                  <a:pt x="31243" y="59410"/>
                  <a:pt x="37561" y="51712"/>
                  <a:pt x="44637" y="44637"/>
                </a:cubicBezTo>
                <a:cubicBezTo>
                  <a:pt x="51713" y="37561"/>
                  <a:pt x="59411" y="31243"/>
                  <a:pt x="67731" y="25684"/>
                </a:cubicBezTo>
                <a:cubicBezTo>
                  <a:pt x="76052" y="20124"/>
                  <a:pt x="84834" y="15430"/>
                  <a:pt x="94079" y="11600"/>
                </a:cubicBezTo>
                <a:cubicBezTo>
                  <a:pt x="103324" y="7771"/>
                  <a:pt x="112854" y="4880"/>
                  <a:pt x="122668" y="2928"/>
                </a:cubicBezTo>
                <a:cubicBezTo>
                  <a:pt x="132482" y="976"/>
                  <a:pt x="142393" y="0"/>
                  <a:pt x="152400" y="0"/>
                </a:cubicBezTo>
                <a:cubicBezTo>
                  <a:pt x="162407" y="0"/>
                  <a:pt x="172318" y="976"/>
                  <a:pt x="182132" y="2928"/>
                </a:cubicBezTo>
                <a:cubicBezTo>
                  <a:pt x="191946" y="4880"/>
                  <a:pt x="201476" y="7771"/>
                  <a:pt x="210721" y="11600"/>
                </a:cubicBezTo>
                <a:cubicBezTo>
                  <a:pt x="219965" y="15430"/>
                  <a:pt x="228748" y="20124"/>
                  <a:pt x="237068" y="25684"/>
                </a:cubicBezTo>
                <a:cubicBezTo>
                  <a:pt x="245388" y="31243"/>
                  <a:pt x="253086" y="37561"/>
                  <a:pt x="260163" y="44637"/>
                </a:cubicBezTo>
                <a:cubicBezTo>
                  <a:pt x="267238" y="51712"/>
                  <a:pt x="273556" y="59410"/>
                  <a:pt x="279116" y="67731"/>
                </a:cubicBezTo>
                <a:cubicBezTo>
                  <a:pt x="284674" y="76051"/>
                  <a:pt x="289369" y="84834"/>
                  <a:pt x="293199" y="94079"/>
                </a:cubicBezTo>
                <a:cubicBezTo>
                  <a:pt x="297028" y="103324"/>
                  <a:pt x="299919" y="112854"/>
                  <a:pt x="301871" y="122668"/>
                </a:cubicBezTo>
                <a:cubicBezTo>
                  <a:pt x="303824" y="132483"/>
                  <a:pt x="304800" y="142393"/>
                  <a:pt x="304800" y="152400"/>
                </a:cubicBez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3" name="TextBox 33"/>
          <p:cNvSpPr txBox="1"/>
          <p:nvPr/>
        </p:nvSpPr>
        <p:spPr>
          <a:xfrm>
            <a:off x="6578600" y="2027604"/>
            <a:ext cx="22843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lang="en-US" altLang="zh-CN" sz="8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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6883400" y="1951892"/>
            <a:ext cx="813210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Lux Capital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883400" y="2119435"/>
            <a:ext cx="701439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Lead Investor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6477000" y="2322635"/>
            <a:ext cx="246618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Leading deep tech and AI investments (FinSMEs, 2025)</a:t>
            </a:r>
          </a:p>
        </p:txBody>
      </p:sp>
      <p:sp>
        <p:nvSpPr>
          <p:cNvPr id="37" name="Freeform 37"/>
          <p:cNvSpPr/>
          <p:nvPr/>
        </p:nvSpPr>
        <p:spPr>
          <a:xfrm>
            <a:off x="6477000" y="2876550"/>
            <a:ext cx="304800" cy="304800"/>
          </a:xfrm>
          <a:custGeom>
            <a:avLst/>
            <a:gdLst>
              <a:gd name="connsiteX0" fmla="*/ 304800 w 304800"/>
              <a:gd name="connsiteY0" fmla="*/ 152400 h 304800"/>
              <a:gd name="connsiteX1" fmla="*/ 301871 w 304800"/>
              <a:gd name="connsiteY1" fmla="*/ 182132 h 304800"/>
              <a:gd name="connsiteX2" fmla="*/ 293199 w 304800"/>
              <a:gd name="connsiteY2" fmla="*/ 210720 h 304800"/>
              <a:gd name="connsiteX3" fmla="*/ 279116 w 304800"/>
              <a:gd name="connsiteY3" fmla="*/ 237068 h 304800"/>
              <a:gd name="connsiteX4" fmla="*/ 260163 w 304800"/>
              <a:gd name="connsiteY4" fmla="*/ 260163 h 304800"/>
              <a:gd name="connsiteX5" fmla="*/ 237068 w 304800"/>
              <a:gd name="connsiteY5" fmla="*/ 279116 h 304800"/>
              <a:gd name="connsiteX6" fmla="*/ 210721 w 304800"/>
              <a:gd name="connsiteY6" fmla="*/ 293199 h 304800"/>
              <a:gd name="connsiteX7" fmla="*/ 182132 w 304800"/>
              <a:gd name="connsiteY7" fmla="*/ 301871 h 304800"/>
              <a:gd name="connsiteX8" fmla="*/ 152400 w 304800"/>
              <a:gd name="connsiteY8" fmla="*/ 304800 h 304800"/>
              <a:gd name="connsiteX9" fmla="*/ 122668 w 304800"/>
              <a:gd name="connsiteY9" fmla="*/ 301871 h 304800"/>
              <a:gd name="connsiteX10" fmla="*/ 94079 w 304800"/>
              <a:gd name="connsiteY10" fmla="*/ 293199 h 304800"/>
              <a:gd name="connsiteX11" fmla="*/ 67731 w 304800"/>
              <a:gd name="connsiteY11" fmla="*/ 279116 h 304800"/>
              <a:gd name="connsiteX12" fmla="*/ 44637 w 304800"/>
              <a:gd name="connsiteY12" fmla="*/ 260163 h 304800"/>
              <a:gd name="connsiteX13" fmla="*/ 25684 w 304800"/>
              <a:gd name="connsiteY13" fmla="*/ 237068 h 304800"/>
              <a:gd name="connsiteX14" fmla="*/ 11600 w 304800"/>
              <a:gd name="connsiteY14" fmla="*/ 210720 h 304800"/>
              <a:gd name="connsiteX15" fmla="*/ 2928 w 304800"/>
              <a:gd name="connsiteY15" fmla="*/ 182132 h 304800"/>
              <a:gd name="connsiteX16" fmla="*/ 0 w 304800"/>
              <a:gd name="connsiteY16" fmla="*/ 152400 h 304800"/>
              <a:gd name="connsiteX17" fmla="*/ 2928 w 304800"/>
              <a:gd name="connsiteY17" fmla="*/ 122668 h 304800"/>
              <a:gd name="connsiteX18" fmla="*/ 11600 w 304800"/>
              <a:gd name="connsiteY18" fmla="*/ 94079 h 304800"/>
              <a:gd name="connsiteX19" fmla="*/ 25684 w 304800"/>
              <a:gd name="connsiteY19" fmla="*/ 67731 h 304800"/>
              <a:gd name="connsiteX20" fmla="*/ 44637 w 304800"/>
              <a:gd name="connsiteY20" fmla="*/ 44637 h 304800"/>
              <a:gd name="connsiteX21" fmla="*/ 67731 w 304800"/>
              <a:gd name="connsiteY21" fmla="*/ 25684 h 304800"/>
              <a:gd name="connsiteX22" fmla="*/ 94079 w 304800"/>
              <a:gd name="connsiteY22" fmla="*/ 11601 h 304800"/>
              <a:gd name="connsiteX23" fmla="*/ 122668 w 304800"/>
              <a:gd name="connsiteY23" fmla="*/ 2929 h 304800"/>
              <a:gd name="connsiteX24" fmla="*/ 152400 w 304800"/>
              <a:gd name="connsiteY24" fmla="*/ 0 h 304800"/>
              <a:gd name="connsiteX25" fmla="*/ 182132 w 304800"/>
              <a:gd name="connsiteY25" fmla="*/ 2929 h 304800"/>
              <a:gd name="connsiteX26" fmla="*/ 210721 w 304800"/>
              <a:gd name="connsiteY26" fmla="*/ 11601 h 304800"/>
              <a:gd name="connsiteX27" fmla="*/ 237068 w 304800"/>
              <a:gd name="connsiteY27" fmla="*/ 25684 h 304800"/>
              <a:gd name="connsiteX28" fmla="*/ 260163 w 304800"/>
              <a:gd name="connsiteY28" fmla="*/ 44637 h 304800"/>
              <a:gd name="connsiteX29" fmla="*/ 279116 w 304800"/>
              <a:gd name="connsiteY29" fmla="*/ 67731 h 304800"/>
              <a:gd name="connsiteX30" fmla="*/ 293199 w 304800"/>
              <a:gd name="connsiteY30" fmla="*/ 94079 h 304800"/>
              <a:gd name="connsiteX31" fmla="*/ 301871 w 304800"/>
              <a:gd name="connsiteY31" fmla="*/ 122668 h 304800"/>
              <a:gd name="connsiteX32" fmla="*/ 304800 w 304800"/>
              <a:gd name="connsiteY32" fmla="*/ 152400 h 304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304800" h="304800">
                <a:moveTo>
                  <a:pt x="304800" y="152400"/>
                </a:moveTo>
                <a:cubicBezTo>
                  <a:pt x="304800" y="162406"/>
                  <a:pt x="303824" y="172317"/>
                  <a:pt x="301871" y="182132"/>
                </a:cubicBezTo>
                <a:cubicBezTo>
                  <a:pt x="299919" y="191946"/>
                  <a:pt x="297028" y="201476"/>
                  <a:pt x="293199" y="210720"/>
                </a:cubicBezTo>
                <a:cubicBezTo>
                  <a:pt x="289369" y="219966"/>
                  <a:pt x="284674" y="228748"/>
                  <a:pt x="279116" y="237068"/>
                </a:cubicBezTo>
                <a:cubicBezTo>
                  <a:pt x="273556" y="245389"/>
                  <a:pt x="267238" y="253087"/>
                  <a:pt x="260163" y="260163"/>
                </a:cubicBezTo>
                <a:cubicBezTo>
                  <a:pt x="253086" y="267239"/>
                  <a:pt x="245388" y="273556"/>
                  <a:pt x="237068" y="279116"/>
                </a:cubicBezTo>
                <a:cubicBezTo>
                  <a:pt x="228748" y="284675"/>
                  <a:pt x="219965" y="289369"/>
                  <a:pt x="210721" y="293199"/>
                </a:cubicBezTo>
                <a:cubicBezTo>
                  <a:pt x="201476" y="297028"/>
                  <a:pt x="191946" y="299919"/>
                  <a:pt x="182132" y="301871"/>
                </a:cubicBezTo>
                <a:cubicBezTo>
                  <a:pt x="172318" y="303824"/>
                  <a:pt x="162407" y="304800"/>
                  <a:pt x="152400" y="304800"/>
                </a:cubicBezTo>
                <a:cubicBezTo>
                  <a:pt x="142393" y="304800"/>
                  <a:pt x="132482" y="303824"/>
                  <a:pt x="122668" y="301871"/>
                </a:cubicBezTo>
                <a:cubicBezTo>
                  <a:pt x="112854" y="299919"/>
                  <a:pt x="103324" y="297028"/>
                  <a:pt x="94079" y="293199"/>
                </a:cubicBezTo>
                <a:cubicBezTo>
                  <a:pt x="84834" y="289369"/>
                  <a:pt x="76052" y="284675"/>
                  <a:pt x="67731" y="279116"/>
                </a:cubicBezTo>
                <a:cubicBezTo>
                  <a:pt x="59411" y="273556"/>
                  <a:pt x="51713" y="267239"/>
                  <a:pt x="44637" y="260163"/>
                </a:cubicBezTo>
                <a:cubicBezTo>
                  <a:pt x="37561" y="253087"/>
                  <a:pt x="31243" y="245389"/>
                  <a:pt x="25684" y="237068"/>
                </a:cubicBezTo>
                <a:cubicBezTo>
                  <a:pt x="20124" y="228748"/>
                  <a:pt x="15430" y="219966"/>
                  <a:pt x="11600" y="210720"/>
                </a:cubicBezTo>
                <a:cubicBezTo>
                  <a:pt x="7771" y="201476"/>
                  <a:pt x="4880" y="191946"/>
                  <a:pt x="2928" y="182132"/>
                </a:cubicBezTo>
                <a:cubicBezTo>
                  <a:pt x="976" y="172317"/>
                  <a:pt x="0" y="162406"/>
                  <a:pt x="0" y="152400"/>
                </a:cubicBezTo>
                <a:cubicBezTo>
                  <a:pt x="0" y="142393"/>
                  <a:pt x="976" y="132483"/>
                  <a:pt x="2928" y="122668"/>
                </a:cubicBezTo>
                <a:cubicBezTo>
                  <a:pt x="4880" y="112854"/>
                  <a:pt x="7771" y="103324"/>
                  <a:pt x="11600" y="94079"/>
                </a:cubicBezTo>
                <a:cubicBezTo>
                  <a:pt x="15430" y="84834"/>
                  <a:pt x="20124" y="76051"/>
                  <a:pt x="25684" y="67731"/>
                </a:cubicBezTo>
                <a:cubicBezTo>
                  <a:pt x="31243" y="59410"/>
                  <a:pt x="37561" y="51712"/>
                  <a:pt x="44637" y="44637"/>
                </a:cubicBezTo>
                <a:cubicBezTo>
                  <a:pt x="51713" y="37561"/>
                  <a:pt x="59411" y="31243"/>
                  <a:pt x="67731" y="25684"/>
                </a:cubicBezTo>
                <a:cubicBezTo>
                  <a:pt x="76052" y="20124"/>
                  <a:pt x="84834" y="15430"/>
                  <a:pt x="94079" y="11601"/>
                </a:cubicBezTo>
                <a:cubicBezTo>
                  <a:pt x="103324" y="7771"/>
                  <a:pt x="112854" y="4880"/>
                  <a:pt x="122668" y="2929"/>
                </a:cubicBezTo>
                <a:cubicBezTo>
                  <a:pt x="132482" y="976"/>
                  <a:pt x="142393" y="0"/>
                  <a:pt x="152400" y="0"/>
                </a:cubicBezTo>
                <a:cubicBezTo>
                  <a:pt x="162407" y="0"/>
                  <a:pt x="172318" y="976"/>
                  <a:pt x="182132" y="2929"/>
                </a:cubicBezTo>
                <a:cubicBezTo>
                  <a:pt x="191946" y="4880"/>
                  <a:pt x="201476" y="7771"/>
                  <a:pt x="210721" y="11601"/>
                </a:cubicBezTo>
                <a:cubicBezTo>
                  <a:pt x="219965" y="15430"/>
                  <a:pt x="228748" y="20124"/>
                  <a:pt x="237068" y="25684"/>
                </a:cubicBezTo>
                <a:cubicBezTo>
                  <a:pt x="245388" y="31243"/>
                  <a:pt x="253086" y="37561"/>
                  <a:pt x="260163" y="44637"/>
                </a:cubicBezTo>
                <a:cubicBezTo>
                  <a:pt x="267238" y="51712"/>
                  <a:pt x="273556" y="59410"/>
                  <a:pt x="279116" y="67731"/>
                </a:cubicBezTo>
                <a:cubicBezTo>
                  <a:pt x="284674" y="76051"/>
                  <a:pt x="289369" y="84834"/>
                  <a:pt x="293199" y="94079"/>
                </a:cubicBezTo>
                <a:cubicBezTo>
                  <a:pt x="297028" y="103324"/>
                  <a:pt x="299919" y="112854"/>
                  <a:pt x="301871" y="122668"/>
                </a:cubicBezTo>
                <a:cubicBezTo>
                  <a:pt x="303824" y="132483"/>
                  <a:pt x="304800" y="142393"/>
                  <a:pt x="304800" y="152400"/>
                </a:cubicBez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TextBox 38"/>
          <p:cNvSpPr txBox="1"/>
          <p:nvPr/>
        </p:nvSpPr>
        <p:spPr>
          <a:xfrm>
            <a:off x="6578600" y="2992804"/>
            <a:ext cx="228437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lang="en-US" altLang="zh-CN" sz="8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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6883400" y="2917092"/>
            <a:ext cx="138858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Qualcomm Ventures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6883400" y="3084635"/>
            <a:ext cx="83883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Strategic Partner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6477000" y="3287835"/>
            <a:ext cx="2363991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Strategic hardware and AI expertise (FinSMEs, 2025)</a:t>
            </a:r>
          </a:p>
        </p:txBody>
      </p:sp>
      <p:sp>
        <p:nvSpPr>
          <p:cNvPr id="42" name="Freeform 42"/>
          <p:cNvSpPr/>
          <p:nvPr/>
        </p:nvSpPr>
        <p:spPr>
          <a:xfrm>
            <a:off x="6477000" y="3841750"/>
            <a:ext cx="304800" cy="304800"/>
          </a:xfrm>
          <a:custGeom>
            <a:avLst/>
            <a:gdLst>
              <a:gd name="connsiteX0" fmla="*/ 304800 w 304800"/>
              <a:gd name="connsiteY0" fmla="*/ 152400 h 304800"/>
              <a:gd name="connsiteX1" fmla="*/ 301871 w 304800"/>
              <a:gd name="connsiteY1" fmla="*/ 182132 h 304800"/>
              <a:gd name="connsiteX2" fmla="*/ 293199 w 304800"/>
              <a:gd name="connsiteY2" fmla="*/ 210720 h 304800"/>
              <a:gd name="connsiteX3" fmla="*/ 279116 w 304800"/>
              <a:gd name="connsiteY3" fmla="*/ 237068 h 304800"/>
              <a:gd name="connsiteX4" fmla="*/ 260163 w 304800"/>
              <a:gd name="connsiteY4" fmla="*/ 260163 h 304800"/>
              <a:gd name="connsiteX5" fmla="*/ 237068 w 304800"/>
              <a:gd name="connsiteY5" fmla="*/ 279116 h 304800"/>
              <a:gd name="connsiteX6" fmla="*/ 210721 w 304800"/>
              <a:gd name="connsiteY6" fmla="*/ 293199 h 304800"/>
              <a:gd name="connsiteX7" fmla="*/ 182132 w 304800"/>
              <a:gd name="connsiteY7" fmla="*/ 301871 h 304800"/>
              <a:gd name="connsiteX8" fmla="*/ 152400 w 304800"/>
              <a:gd name="connsiteY8" fmla="*/ 304800 h 304800"/>
              <a:gd name="connsiteX9" fmla="*/ 122668 w 304800"/>
              <a:gd name="connsiteY9" fmla="*/ 301871 h 304800"/>
              <a:gd name="connsiteX10" fmla="*/ 94079 w 304800"/>
              <a:gd name="connsiteY10" fmla="*/ 293199 h 304800"/>
              <a:gd name="connsiteX11" fmla="*/ 67731 w 304800"/>
              <a:gd name="connsiteY11" fmla="*/ 279116 h 304800"/>
              <a:gd name="connsiteX12" fmla="*/ 44637 w 304800"/>
              <a:gd name="connsiteY12" fmla="*/ 260163 h 304800"/>
              <a:gd name="connsiteX13" fmla="*/ 25684 w 304800"/>
              <a:gd name="connsiteY13" fmla="*/ 237068 h 304800"/>
              <a:gd name="connsiteX14" fmla="*/ 11600 w 304800"/>
              <a:gd name="connsiteY14" fmla="*/ 210720 h 304800"/>
              <a:gd name="connsiteX15" fmla="*/ 2928 w 304800"/>
              <a:gd name="connsiteY15" fmla="*/ 182132 h 304800"/>
              <a:gd name="connsiteX16" fmla="*/ 0 w 304800"/>
              <a:gd name="connsiteY16" fmla="*/ 152400 h 304800"/>
              <a:gd name="connsiteX17" fmla="*/ 2928 w 304800"/>
              <a:gd name="connsiteY17" fmla="*/ 122668 h 304800"/>
              <a:gd name="connsiteX18" fmla="*/ 11600 w 304800"/>
              <a:gd name="connsiteY18" fmla="*/ 94078 h 304800"/>
              <a:gd name="connsiteX19" fmla="*/ 25684 w 304800"/>
              <a:gd name="connsiteY19" fmla="*/ 67730 h 304800"/>
              <a:gd name="connsiteX20" fmla="*/ 44637 w 304800"/>
              <a:gd name="connsiteY20" fmla="*/ 44636 h 304800"/>
              <a:gd name="connsiteX21" fmla="*/ 67731 w 304800"/>
              <a:gd name="connsiteY21" fmla="*/ 25684 h 304800"/>
              <a:gd name="connsiteX22" fmla="*/ 94079 w 304800"/>
              <a:gd name="connsiteY22" fmla="*/ 11600 h 304800"/>
              <a:gd name="connsiteX23" fmla="*/ 122668 w 304800"/>
              <a:gd name="connsiteY23" fmla="*/ 2929 h 304800"/>
              <a:gd name="connsiteX24" fmla="*/ 152400 w 304800"/>
              <a:gd name="connsiteY24" fmla="*/ 0 h 304800"/>
              <a:gd name="connsiteX25" fmla="*/ 182132 w 304800"/>
              <a:gd name="connsiteY25" fmla="*/ 2929 h 304800"/>
              <a:gd name="connsiteX26" fmla="*/ 210721 w 304800"/>
              <a:gd name="connsiteY26" fmla="*/ 11600 h 304800"/>
              <a:gd name="connsiteX27" fmla="*/ 237068 w 304800"/>
              <a:gd name="connsiteY27" fmla="*/ 25684 h 304800"/>
              <a:gd name="connsiteX28" fmla="*/ 260163 w 304800"/>
              <a:gd name="connsiteY28" fmla="*/ 44636 h 304800"/>
              <a:gd name="connsiteX29" fmla="*/ 279116 w 304800"/>
              <a:gd name="connsiteY29" fmla="*/ 67730 h 304800"/>
              <a:gd name="connsiteX30" fmla="*/ 293199 w 304800"/>
              <a:gd name="connsiteY30" fmla="*/ 94078 h 304800"/>
              <a:gd name="connsiteX31" fmla="*/ 301871 w 304800"/>
              <a:gd name="connsiteY31" fmla="*/ 122668 h 304800"/>
              <a:gd name="connsiteX32" fmla="*/ 304800 w 304800"/>
              <a:gd name="connsiteY32" fmla="*/ 152400 h 304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</a:cxnLst>
            <a:rect l="l" t="t" r="r" b="b"/>
            <a:pathLst>
              <a:path w="304800" h="304800">
                <a:moveTo>
                  <a:pt x="304800" y="152400"/>
                </a:moveTo>
                <a:cubicBezTo>
                  <a:pt x="304800" y="162407"/>
                  <a:pt x="303824" y="172317"/>
                  <a:pt x="301871" y="182132"/>
                </a:cubicBezTo>
                <a:cubicBezTo>
                  <a:pt x="299919" y="191946"/>
                  <a:pt x="297028" y="201476"/>
                  <a:pt x="293199" y="210720"/>
                </a:cubicBezTo>
                <a:cubicBezTo>
                  <a:pt x="289369" y="219965"/>
                  <a:pt x="284674" y="228748"/>
                  <a:pt x="279116" y="237068"/>
                </a:cubicBezTo>
                <a:cubicBezTo>
                  <a:pt x="273556" y="245389"/>
                  <a:pt x="267238" y="253087"/>
                  <a:pt x="260163" y="260163"/>
                </a:cubicBezTo>
                <a:cubicBezTo>
                  <a:pt x="253086" y="267238"/>
                  <a:pt x="245388" y="273556"/>
                  <a:pt x="237068" y="279116"/>
                </a:cubicBezTo>
                <a:cubicBezTo>
                  <a:pt x="228748" y="284675"/>
                  <a:pt x="219965" y="289370"/>
                  <a:pt x="210721" y="293199"/>
                </a:cubicBezTo>
                <a:cubicBezTo>
                  <a:pt x="201476" y="297028"/>
                  <a:pt x="191946" y="299919"/>
                  <a:pt x="182132" y="301871"/>
                </a:cubicBezTo>
                <a:cubicBezTo>
                  <a:pt x="172318" y="303823"/>
                  <a:pt x="162407" y="304800"/>
                  <a:pt x="152400" y="304800"/>
                </a:cubicBezTo>
                <a:cubicBezTo>
                  <a:pt x="142393" y="304800"/>
                  <a:pt x="132482" y="303823"/>
                  <a:pt x="122668" y="301871"/>
                </a:cubicBezTo>
                <a:cubicBezTo>
                  <a:pt x="112854" y="299919"/>
                  <a:pt x="103324" y="297028"/>
                  <a:pt x="94079" y="293199"/>
                </a:cubicBezTo>
                <a:cubicBezTo>
                  <a:pt x="84834" y="289370"/>
                  <a:pt x="76052" y="284675"/>
                  <a:pt x="67731" y="279116"/>
                </a:cubicBezTo>
                <a:cubicBezTo>
                  <a:pt x="59411" y="273556"/>
                  <a:pt x="51713" y="267238"/>
                  <a:pt x="44637" y="260163"/>
                </a:cubicBezTo>
                <a:cubicBezTo>
                  <a:pt x="37561" y="253087"/>
                  <a:pt x="31243" y="245389"/>
                  <a:pt x="25684" y="237068"/>
                </a:cubicBezTo>
                <a:cubicBezTo>
                  <a:pt x="20124" y="228748"/>
                  <a:pt x="15430" y="219965"/>
                  <a:pt x="11600" y="210720"/>
                </a:cubicBezTo>
                <a:cubicBezTo>
                  <a:pt x="7771" y="201476"/>
                  <a:pt x="4880" y="191946"/>
                  <a:pt x="2928" y="182132"/>
                </a:cubicBezTo>
                <a:cubicBezTo>
                  <a:pt x="976" y="172317"/>
                  <a:pt x="0" y="162407"/>
                  <a:pt x="0" y="152400"/>
                </a:cubicBezTo>
                <a:cubicBezTo>
                  <a:pt x="0" y="142393"/>
                  <a:pt x="976" y="132482"/>
                  <a:pt x="2928" y="122668"/>
                </a:cubicBezTo>
                <a:cubicBezTo>
                  <a:pt x="4880" y="112853"/>
                  <a:pt x="7771" y="103323"/>
                  <a:pt x="11600" y="94078"/>
                </a:cubicBezTo>
                <a:cubicBezTo>
                  <a:pt x="15430" y="84833"/>
                  <a:pt x="20124" y="76050"/>
                  <a:pt x="25684" y="67730"/>
                </a:cubicBezTo>
                <a:cubicBezTo>
                  <a:pt x="31243" y="59410"/>
                  <a:pt x="37561" y="51712"/>
                  <a:pt x="44637" y="44636"/>
                </a:cubicBezTo>
                <a:cubicBezTo>
                  <a:pt x="51713" y="37560"/>
                  <a:pt x="59411" y="31243"/>
                  <a:pt x="67731" y="25684"/>
                </a:cubicBezTo>
                <a:cubicBezTo>
                  <a:pt x="76052" y="20124"/>
                  <a:pt x="84834" y="15430"/>
                  <a:pt x="94079" y="11600"/>
                </a:cubicBezTo>
                <a:cubicBezTo>
                  <a:pt x="103324" y="7771"/>
                  <a:pt x="112854" y="4880"/>
                  <a:pt x="122668" y="2929"/>
                </a:cubicBezTo>
                <a:cubicBezTo>
                  <a:pt x="132482" y="976"/>
                  <a:pt x="142393" y="0"/>
                  <a:pt x="152400" y="0"/>
                </a:cubicBezTo>
                <a:cubicBezTo>
                  <a:pt x="162407" y="0"/>
                  <a:pt x="172318" y="976"/>
                  <a:pt x="182132" y="2929"/>
                </a:cubicBezTo>
                <a:cubicBezTo>
                  <a:pt x="191946" y="4880"/>
                  <a:pt x="201476" y="7771"/>
                  <a:pt x="210721" y="11600"/>
                </a:cubicBezTo>
                <a:cubicBezTo>
                  <a:pt x="219965" y="15430"/>
                  <a:pt x="228748" y="20124"/>
                  <a:pt x="237068" y="25684"/>
                </a:cubicBezTo>
                <a:cubicBezTo>
                  <a:pt x="245388" y="31243"/>
                  <a:pt x="253086" y="37560"/>
                  <a:pt x="260163" y="44636"/>
                </a:cubicBezTo>
                <a:cubicBezTo>
                  <a:pt x="267238" y="51712"/>
                  <a:pt x="273556" y="59410"/>
                  <a:pt x="279116" y="67730"/>
                </a:cubicBezTo>
                <a:cubicBezTo>
                  <a:pt x="284674" y="76050"/>
                  <a:pt x="289369" y="84833"/>
                  <a:pt x="293199" y="94078"/>
                </a:cubicBezTo>
                <a:cubicBezTo>
                  <a:pt x="297028" y="103323"/>
                  <a:pt x="299919" y="112853"/>
                  <a:pt x="301871" y="122668"/>
                </a:cubicBezTo>
                <a:cubicBezTo>
                  <a:pt x="303824" y="132482"/>
                  <a:pt x="304800" y="142393"/>
                  <a:pt x="304800" y="152400"/>
                </a:cubicBezTo>
                <a:close/>
              </a:path>
            </a:pathLst>
          </a:custGeom>
          <a:solidFill>
            <a:srgbClr val="2E8B57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TextBox 43"/>
          <p:cNvSpPr txBox="1"/>
          <p:nvPr/>
        </p:nvSpPr>
        <p:spPr>
          <a:xfrm>
            <a:off x="0" y="64965"/>
            <a:ext cx="12700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æ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6591300" y="3958004"/>
            <a:ext cx="203078" cy="101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800"/>
              </a:lnSpc>
              <a:spcBef>
                <a:spcPts val="0"/>
              </a:spcBef>
            </a:pPr>
            <a:r>
              <a:rPr lang="en-US" altLang="zh-CN" sz="800" dirty="0" b="0" i="0" smtClean="0">
                <a:solidFill>
                  <a:srgbClr val="FFFFFF"/>
                </a:solidFill>
                <a:latin typeface="FontAwesome6Free-Solid" pitchFamily="18" charset="0"/>
                <a:cs typeface="FontAwesome6Free-Solid" pitchFamily="18" charset="0"/>
              </a:rPr>
              <a:t>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6883400" y="3882292"/>
            <a:ext cx="114900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General Catalyst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6883400" y="4049835"/>
            <a:ext cx="89106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Enterprise Scaling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6477000" y="4253035"/>
            <a:ext cx="260044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Enterprise software and scaling expertise (FinSMEs, 2025)</a:t>
            </a:r>
          </a:p>
        </p:txBody>
      </p:sp>
      <p:sp>
        <p:nvSpPr>
          <p:cNvPr id="48" name="Freeform 48"/>
          <p:cNvSpPr/>
          <p:nvPr/>
        </p:nvSpPr>
        <p:spPr>
          <a:xfrm>
            <a:off x="6299200" y="4705350"/>
            <a:ext cx="5486400" cy="1574800"/>
          </a:xfrm>
          <a:custGeom>
            <a:avLst/>
            <a:gdLst>
              <a:gd name="connsiteX0" fmla="*/ 0 w 5486400"/>
              <a:gd name="connsiteY0" fmla="*/ 0 h 1574800"/>
              <a:gd name="connsiteX1" fmla="*/ 5486400 w 5486400"/>
              <a:gd name="connsiteY1" fmla="*/ 0 h 1574800"/>
              <a:gd name="connsiteX2" fmla="*/ 5486400 w 5486400"/>
              <a:gd name="connsiteY2" fmla="*/ 1574800 h 1574800"/>
              <a:gd name="connsiteX3" fmla="*/ 0 w 5486400"/>
              <a:gd name="connsiteY3" fmla="*/ 1574800 h 15748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574800">
                <a:moveTo>
                  <a:pt x="0" y="0"/>
                </a:moveTo>
                <a:lnTo>
                  <a:pt x="5486400" y="0"/>
                </a:lnTo>
                <a:lnTo>
                  <a:pt x="5486400" y="1574800"/>
                </a:lnTo>
                <a:lnTo>
                  <a:pt x="0" y="1574800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TextBox 49"/>
          <p:cNvSpPr txBox="1"/>
          <p:nvPr/>
        </p:nvSpPr>
        <p:spPr>
          <a:xfrm>
            <a:off x="6527800" y="4955931"/>
            <a:ext cx="235701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FF8C00"/>
                </a:solidFill>
                <a:latin typeface="FontAwesome6Free-Solid" pitchFamily="18" charset="0"/>
                <a:cs typeface="FontAwesome6Free-Solid" pitchFamily="18" charset="0"/>
              </a:rPr>
              <a:t></a:t>
            </a:r>
            <a:r>
              <a:rPr lang="en-US" altLang="zh-CN" sz="12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 Strong Investor Confidence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527800" y="5255846"/>
            <a:ext cx="779034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$70M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6527800" y="5561623"/>
            <a:ext cx="1328128" cy="508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Post-money valuation</a:t>
            </a:r>
          </a:p>
          <a:p>
            <a:pPr>
              <a:lnSpc>
                <a:spcPts val="16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$11M seed round</a:t>
            </a:r>
          </a:p>
          <a:p>
            <a:pPr>
              <a:lnSpc>
                <a:spcPts val="15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(FinSMEs, 2025)</a:t>
            </a:r>
          </a:p>
        </p:txBody>
      </p:sp>
      <p:sp>
        <p:nvSpPr>
          <p:cNvPr id="52" name="Freeform 52"/>
          <p:cNvSpPr/>
          <p:nvPr/>
        </p:nvSpPr>
        <p:spPr>
          <a:xfrm>
            <a:off x="0" y="660400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TextBox 53"/>
          <p:cNvSpPr txBox="1"/>
          <p:nvPr/>
        </p:nvSpPr>
        <p:spPr>
          <a:xfrm>
            <a:off x="406400" y="6704135"/>
            <a:ext cx="8353500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Sources: Business Wire, Context Launches the World's First AI-Native Office Suite, 2025; LinkedIn, Joseph Semrai Profile, 2025; FinSMEs, Context Raises $11M in Seed at a $70M Valuation, 2025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11558091" y="6704135"/>
            <a:ext cx="355216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8 / 12</a:t>
            </a:r>
          </a:p>
        </p:txBody>
      </p:sp>
      <p:sp>
        <p:nvSpPr>
          <p:cNvPr id="55" name="TextBox 55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56" name="TextBox 56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57" name="TextBox 57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58" name="TextBox 58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59" name="TextBox 59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60" name="TextBox 60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61" name="TextBox 61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62" name="TextBox 62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501650"/>
            <a:ext cx="12192000" cy="6350"/>
          </a:xfrm>
          <a:custGeom>
            <a:avLst/>
            <a:gdLst>
              <a:gd name="connsiteX0" fmla="*/ 0 w 12192000"/>
              <a:gd name="connsiteY0" fmla="*/ 0 h 6350"/>
              <a:gd name="connsiteX1" fmla="*/ 12192000 w 12192000"/>
              <a:gd name="connsiteY1" fmla="*/ 0 h 6350"/>
              <a:gd name="connsiteX2" fmla="*/ 12192000 w 12192000"/>
              <a:gd name="connsiteY2" fmla="*/ 6350 h 6350"/>
              <a:gd name="connsiteX3" fmla="*/ 0 w 12192000"/>
              <a:gd name="connsiteY3" fmla="*/ 6350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12192000" h="6350">
                <a:moveTo>
                  <a:pt x="0" y="0"/>
                </a:moveTo>
                <a:lnTo>
                  <a:pt x="12192000" y="0"/>
                </a:lnTo>
                <a:lnTo>
                  <a:pt x="12192000" y="6350"/>
                </a:lnTo>
                <a:lnTo>
                  <a:pt x="0" y="6350"/>
                </a:lnTo>
                <a:close/>
              </a:path>
            </a:pathLst>
          </a:custGeom>
          <a:solidFill>
            <a:srgbClr val="F3F4F6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406400" y="199781"/>
            <a:ext cx="916572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</a:t>
            </a: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 Context AI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895707" y="220785"/>
            <a:ext cx="1024923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Investor Presentation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406400" y="867996"/>
            <a:ext cx="829326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Strong Un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it</a:t>
            </a:r>
            <a:r>
              <a:rPr lang="en-US" altLang="zh-CN" sz="18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 Economics: Path to $100M ARR by 2028 with Healthy Margins</a:t>
            </a:r>
          </a:p>
        </p:txBody>
      </p:sp>
      <p:sp>
        <p:nvSpPr>
          <p:cNvPr id="6" name="Freeform 6"/>
          <p:cNvSpPr/>
          <p:nvPr/>
        </p:nvSpPr>
        <p:spPr>
          <a:xfrm>
            <a:off x="406400" y="1403350"/>
            <a:ext cx="5486400" cy="1168400"/>
          </a:xfrm>
          <a:custGeom>
            <a:avLst/>
            <a:gdLst>
              <a:gd name="connsiteX0" fmla="*/ 0 w 5486400"/>
              <a:gd name="connsiteY0" fmla="*/ 0 h 1168400"/>
              <a:gd name="connsiteX1" fmla="*/ 5486400 w 5486400"/>
              <a:gd name="connsiteY1" fmla="*/ 0 h 1168400"/>
              <a:gd name="connsiteX2" fmla="*/ 5486400 w 5486400"/>
              <a:gd name="connsiteY2" fmla="*/ 1168400 h 1168400"/>
              <a:gd name="connsiteX3" fmla="*/ 0 w 5486400"/>
              <a:gd name="connsiteY3" fmla="*/ 1168400 h 1168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1168400">
                <a:moveTo>
                  <a:pt x="0" y="0"/>
                </a:moveTo>
                <a:lnTo>
                  <a:pt x="5486400" y="0"/>
                </a:lnTo>
                <a:lnTo>
                  <a:pt x="5486400" y="1168400"/>
                </a:lnTo>
                <a:lnTo>
                  <a:pt x="0" y="1168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" name="Freeform 7"/>
          <p:cNvSpPr/>
          <p:nvPr/>
        </p:nvSpPr>
        <p:spPr>
          <a:xfrm>
            <a:off x="406400" y="3067050"/>
            <a:ext cx="50800" cy="723900"/>
          </a:xfrm>
          <a:custGeom>
            <a:avLst/>
            <a:gdLst>
              <a:gd name="connsiteX0" fmla="*/ 0 w 50800"/>
              <a:gd name="connsiteY0" fmla="*/ 723900 h 723900"/>
              <a:gd name="connsiteX1" fmla="*/ 50800 w 50800"/>
              <a:gd name="connsiteY1" fmla="*/ 723900 h 723900"/>
              <a:gd name="connsiteX2" fmla="*/ 50800 w 50800"/>
              <a:gd name="connsiteY2" fmla="*/ 0 h 723900"/>
              <a:gd name="connsiteX3" fmla="*/ 0 w 50800"/>
              <a:gd name="connsiteY3" fmla="*/ 0 h 7239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0800" h="723900">
                <a:moveTo>
                  <a:pt x="0" y="723900"/>
                </a:moveTo>
                <a:lnTo>
                  <a:pt x="50800" y="723900"/>
                </a:lnTo>
                <a:lnTo>
                  <a:pt x="50800" y="0"/>
                </a:lnTo>
                <a:lnTo>
                  <a:pt x="0" y="0"/>
                </a:lnTo>
              </a:path>
            </a:pathLst>
          </a:custGeom>
          <a:solidFill>
            <a:srgbClr val="22C55E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" name="Freeform 8"/>
          <p:cNvSpPr/>
          <p:nvPr/>
        </p:nvSpPr>
        <p:spPr>
          <a:xfrm>
            <a:off x="419100" y="43497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8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8"/>
                  <a:pt x="5465138" y="510822"/>
                </a:cubicBezTo>
                <a:cubicBezTo>
                  <a:pt x="5463285" y="513595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EFF6FF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9" name="Freeform 9"/>
          <p:cNvSpPr/>
          <p:nvPr/>
        </p:nvSpPr>
        <p:spPr>
          <a:xfrm>
            <a:off x="406400" y="43497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0" name="Freeform 10"/>
          <p:cNvSpPr/>
          <p:nvPr/>
        </p:nvSpPr>
        <p:spPr>
          <a:xfrm>
            <a:off x="419100" y="49847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10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2 h 533400"/>
              <a:gd name="connsiteX22" fmla="*/ 5432810 w 5473700"/>
              <a:gd name="connsiteY22" fmla="*/ 532423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8"/>
                  <a:pt x="5463285" y="19804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9"/>
                  <a:pt x="5472723" y="492510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6"/>
                  <a:pt x="5442340" y="529532"/>
                </a:cubicBezTo>
                <a:cubicBezTo>
                  <a:pt x="5439258" y="530809"/>
                  <a:pt x="5436082" y="531773"/>
                  <a:pt x="5432810" y="532423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4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1" name="Freeform 11"/>
          <p:cNvSpPr/>
          <p:nvPr/>
        </p:nvSpPr>
        <p:spPr>
          <a:xfrm>
            <a:off x="406400" y="49847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4A90C2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2" name="Freeform 12"/>
          <p:cNvSpPr/>
          <p:nvPr/>
        </p:nvSpPr>
        <p:spPr>
          <a:xfrm>
            <a:off x="419100" y="5619750"/>
            <a:ext cx="5473700" cy="533400"/>
          </a:xfrm>
          <a:custGeom>
            <a:avLst/>
            <a:gdLst>
              <a:gd name="connsiteX0" fmla="*/ 0 w 5473700"/>
              <a:gd name="connsiteY0" fmla="*/ 482600 h 533400"/>
              <a:gd name="connsiteX1" fmla="*/ 0 w 5473700"/>
              <a:gd name="connsiteY1" fmla="*/ 50800 h 533400"/>
              <a:gd name="connsiteX2" fmla="*/ 2900 w 5473700"/>
              <a:gd name="connsiteY2" fmla="*/ 31359 h 533400"/>
              <a:gd name="connsiteX3" fmla="*/ 11159 w 5473700"/>
              <a:gd name="connsiteY3" fmla="*/ 14879 h 533400"/>
              <a:gd name="connsiteX4" fmla="*/ 23520 w 5473700"/>
              <a:gd name="connsiteY4" fmla="*/ 3866 h 533400"/>
              <a:gd name="connsiteX5" fmla="*/ 38100 w 5473700"/>
              <a:gd name="connsiteY5" fmla="*/ 0 h 533400"/>
              <a:gd name="connsiteX6" fmla="*/ 5422900 w 5473700"/>
              <a:gd name="connsiteY6" fmla="*/ 0 h 533400"/>
              <a:gd name="connsiteX7" fmla="*/ 5432810 w 5473700"/>
              <a:gd name="connsiteY7" fmla="*/ 976 h 533400"/>
              <a:gd name="connsiteX8" fmla="*/ 5442340 w 5473700"/>
              <a:gd name="connsiteY8" fmla="*/ 3866 h 533400"/>
              <a:gd name="connsiteX9" fmla="*/ 5451122 w 5473700"/>
              <a:gd name="connsiteY9" fmla="*/ 8561 h 533400"/>
              <a:gd name="connsiteX10" fmla="*/ 5458821 w 5473700"/>
              <a:gd name="connsiteY10" fmla="*/ 14879 h 533400"/>
              <a:gd name="connsiteX11" fmla="*/ 5465138 w 5473700"/>
              <a:gd name="connsiteY11" fmla="*/ 22577 h 533400"/>
              <a:gd name="connsiteX12" fmla="*/ 5469832 w 5473700"/>
              <a:gd name="connsiteY12" fmla="*/ 31359 h 533400"/>
              <a:gd name="connsiteX13" fmla="*/ 5472723 w 5473700"/>
              <a:gd name="connsiteY13" fmla="*/ 40889 h 533400"/>
              <a:gd name="connsiteX14" fmla="*/ 5473700 w 5473700"/>
              <a:gd name="connsiteY14" fmla="*/ 50800 h 533400"/>
              <a:gd name="connsiteX15" fmla="*/ 5473700 w 5473700"/>
              <a:gd name="connsiteY15" fmla="*/ 482600 h 533400"/>
              <a:gd name="connsiteX16" fmla="*/ 5472723 w 5473700"/>
              <a:gd name="connsiteY16" fmla="*/ 492509 h 533400"/>
              <a:gd name="connsiteX17" fmla="*/ 5469832 w 5473700"/>
              <a:gd name="connsiteY17" fmla="*/ 502040 h 533400"/>
              <a:gd name="connsiteX18" fmla="*/ 5465138 w 5473700"/>
              <a:gd name="connsiteY18" fmla="*/ 510822 h 533400"/>
              <a:gd name="connsiteX19" fmla="*/ 5458821 w 5473700"/>
              <a:gd name="connsiteY19" fmla="*/ 518521 h 533400"/>
              <a:gd name="connsiteX20" fmla="*/ 5451122 w 5473700"/>
              <a:gd name="connsiteY20" fmla="*/ 524838 h 533400"/>
              <a:gd name="connsiteX21" fmla="*/ 5442340 w 5473700"/>
              <a:gd name="connsiteY21" fmla="*/ 529533 h 533400"/>
              <a:gd name="connsiteX22" fmla="*/ 5432810 w 5473700"/>
              <a:gd name="connsiteY22" fmla="*/ 532424 h 533400"/>
              <a:gd name="connsiteX23" fmla="*/ 5422900 w 5473700"/>
              <a:gd name="connsiteY23" fmla="*/ 533400 h 533400"/>
              <a:gd name="connsiteX24" fmla="*/ 38100 w 5473700"/>
              <a:gd name="connsiteY24" fmla="*/ 533400 h 533400"/>
              <a:gd name="connsiteX25" fmla="*/ 23520 w 5473700"/>
              <a:gd name="connsiteY25" fmla="*/ 529532 h 533400"/>
              <a:gd name="connsiteX26" fmla="*/ 11159 w 5473700"/>
              <a:gd name="connsiteY26" fmla="*/ 518521 h 533400"/>
              <a:gd name="connsiteX27" fmla="*/ 2900 w 5473700"/>
              <a:gd name="connsiteY27" fmla="*/ 502040 h 533400"/>
              <a:gd name="connsiteX28" fmla="*/ 0 w 5473700"/>
              <a:gd name="connsiteY28" fmla="*/ 4826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</a:cxnLst>
            <a:rect l="l" t="t" r="r" b="b"/>
            <a:pathLst>
              <a:path w="5473700" h="533400">
                <a:moveTo>
                  <a:pt x="0" y="48260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59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6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6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1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482600"/>
                </a:lnTo>
                <a:cubicBezTo>
                  <a:pt x="5473700" y="485935"/>
                  <a:pt x="5473374" y="489238"/>
                  <a:pt x="5472723" y="492509"/>
                </a:cubicBezTo>
                <a:cubicBezTo>
                  <a:pt x="5472073" y="495781"/>
                  <a:pt x="5471109" y="498958"/>
                  <a:pt x="5469832" y="502040"/>
                </a:cubicBezTo>
                <a:cubicBezTo>
                  <a:pt x="5468556" y="505121"/>
                  <a:pt x="5466991" y="508049"/>
                  <a:pt x="5465138" y="510822"/>
                </a:cubicBezTo>
                <a:cubicBezTo>
                  <a:pt x="5463285" y="513596"/>
                  <a:pt x="5461179" y="516162"/>
                  <a:pt x="5458821" y="518521"/>
                </a:cubicBezTo>
                <a:cubicBezTo>
                  <a:pt x="5456462" y="520879"/>
                  <a:pt x="5453896" y="522985"/>
                  <a:pt x="5451122" y="524838"/>
                </a:cubicBezTo>
                <a:cubicBezTo>
                  <a:pt x="5448349" y="526691"/>
                  <a:pt x="5445422" y="528257"/>
                  <a:pt x="5442340" y="529533"/>
                </a:cubicBezTo>
                <a:cubicBezTo>
                  <a:pt x="5439258" y="530809"/>
                  <a:pt x="5436082" y="531773"/>
                  <a:pt x="5432810" y="532424"/>
                </a:cubicBezTo>
                <a:cubicBezTo>
                  <a:pt x="5429539" y="533074"/>
                  <a:pt x="5426236" y="533400"/>
                  <a:pt x="5422900" y="533400"/>
                </a:cubicBezTo>
                <a:lnTo>
                  <a:pt x="38100" y="533400"/>
                </a:lnTo>
                <a:cubicBezTo>
                  <a:pt x="33048" y="533400"/>
                  <a:pt x="28188" y="532111"/>
                  <a:pt x="23520" y="529532"/>
                </a:cubicBezTo>
                <a:cubicBezTo>
                  <a:pt x="18852" y="526955"/>
                  <a:pt x="14732" y="523284"/>
                  <a:pt x="11159" y="518521"/>
                </a:cubicBezTo>
                <a:cubicBezTo>
                  <a:pt x="7587" y="513757"/>
                  <a:pt x="4834" y="508263"/>
                  <a:pt x="2900" y="502040"/>
                </a:cubicBezTo>
                <a:cubicBezTo>
                  <a:pt x="967" y="495816"/>
                  <a:pt x="0" y="489336"/>
                  <a:pt x="0" y="48260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3" name="Freeform 13"/>
          <p:cNvSpPr/>
          <p:nvPr/>
        </p:nvSpPr>
        <p:spPr>
          <a:xfrm>
            <a:off x="406400" y="5619750"/>
            <a:ext cx="5486400" cy="533400"/>
          </a:xfrm>
          <a:custGeom>
            <a:avLst/>
            <a:gdLst>
              <a:gd name="connsiteX0" fmla="*/ 0 w 5486400"/>
              <a:gd name="connsiteY0" fmla="*/ 0 h 533400"/>
              <a:gd name="connsiteX1" fmla="*/ 5486400 w 5486400"/>
              <a:gd name="connsiteY1" fmla="*/ 0 h 533400"/>
              <a:gd name="connsiteX2" fmla="*/ 5486400 w 5486400"/>
              <a:gd name="connsiteY2" fmla="*/ 533400 h 533400"/>
              <a:gd name="connsiteX3" fmla="*/ 0 w 5486400"/>
              <a:gd name="connsiteY3" fmla="*/ 533400 h 5334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33400">
                <a:moveTo>
                  <a:pt x="0" y="0"/>
                </a:moveTo>
                <a:lnTo>
                  <a:pt x="5486400" y="0"/>
                </a:lnTo>
                <a:lnTo>
                  <a:pt x="5486400" y="533400"/>
                </a:lnTo>
                <a:lnTo>
                  <a:pt x="0" y="533400"/>
                </a:lnTo>
                <a:close/>
              </a:path>
            </a:pathLst>
          </a:custGeom>
          <a:solidFill>
            <a:srgbClr val="6C757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4" name="Freeform 14"/>
          <p:cNvSpPr/>
          <p:nvPr/>
        </p:nvSpPr>
        <p:spPr>
          <a:xfrm>
            <a:off x="419100" y="6356350"/>
            <a:ext cx="5473700" cy="501650"/>
          </a:xfrm>
          <a:custGeom>
            <a:avLst/>
            <a:gdLst>
              <a:gd name="connsiteX0" fmla="*/ 0 w 5473700"/>
              <a:gd name="connsiteY0" fmla="*/ 501650 h 501650"/>
              <a:gd name="connsiteX1" fmla="*/ 0 w 5473700"/>
              <a:gd name="connsiteY1" fmla="*/ 50800 h 501650"/>
              <a:gd name="connsiteX2" fmla="*/ 2900 w 5473700"/>
              <a:gd name="connsiteY2" fmla="*/ 31360 h 501650"/>
              <a:gd name="connsiteX3" fmla="*/ 11159 w 5473700"/>
              <a:gd name="connsiteY3" fmla="*/ 14879 h 501650"/>
              <a:gd name="connsiteX4" fmla="*/ 23520 w 5473700"/>
              <a:gd name="connsiteY4" fmla="*/ 3867 h 501650"/>
              <a:gd name="connsiteX5" fmla="*/ 38100 w 5473700"/>
              <a:gd name="connsiteY5" fmla="*/ 0 h 501650"/>
              <a:gd name="connsiteX6" fmla="*/ 5422900 w 5473700"/>
              <a:gd name="connsiteY6" fmla="*/ 0 h 501650"/>
              <a:gd name="connsiteX7" fmla="*/ 5432810 w 5473700"/>
              <a:gd name="connsiteY7" fmla="*/ 976 h 501650"/>
              <a:gd name="connsiteX8" fmla="*/ 5442340 w 5473700"/>
              <a:gd name="connsiteY8" fmla="*/ 3867 h 501650"/>
              <a:gd name="connsiteX9" fmla="*/ 5451122 w 5473700"/>
              <a:gd name="connsiteY9" fmla="*/ 8561 h 501650"/>
              <a:gd name="connsiteX10" fmla="*/ 5458821 w 5473700"/>
              <a:gd name="connsiteY10" fmla="*/ 14879 h 501650"/>
              <a:gd name="connsiteX11" fmla="*/ 5465138 w 5473700"/>
              <a:gd name="connsiteY11" fmla="*/ 22577 h 501650"/>
              <a:gd name="connsiteX12" fmla="*/ 5469832 w 5473700"/>
              <a:gd name="connsiteY12" fmla="*/ 31359 h 501650"/>
              <a:gd name="connsiteX13" fmla="*/ 5472723 w 5473700"/>
              <a:gd name="connsiteY13" fmla="*/ 40889 h 501650"/>
              <a:gd name="connsiteX14" fmla="*/ 5473700 w 5473700"/>
              <a:gd name="connsiteY14" fmla="*/ 50800 h 501650"/>
              <a:gd name="connsiteX15" fmla="*/ 5473700 w 5473700"/>
              <a:gd name="connsiteY15" fmla="*/ 501650 h 501650"/>
              <a:gd name="connsiteX16" fmla="*/ 0 w 5473700"/>
              <a:gd name="connsiteY16" fmla="*/ 501650 h 501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</a:cxnLst>
            <a:rect l="l" t="t" r="r" b="b"/>
            <a:pathLst>
              <a:path w="5473700" h="501650">
                <a:moveTo>
                  <a:pt x="0" y="501650"/>
                </a:moveTo>
                <a:lnTo>
                  <a:pt x="0" y="50800"/>
                </a:lnTo>
                <a:cubicBezTo>
                  <a:pt x="0" y="44063"/>
                  <a:pt x="967" y="37583"/>
                  <a:pt x="2900" y="31360"/>
                </a:cubicBezTo>
                <a:cubicBezTo>
                  <a:pt x="4834" y="25136"/>
                  <a:pt x="7587" y="19642"/>
                  <a:pt x="11159" y="14879"/>
                </a:cubicBezTo>
                <a:cubicBezTo>
                  <a:pt x="14732" y="10115"/>
                  <a:pt x="18852" y="6445"/>
                  <a:pt x="23520" y="3867"/>
                </a:cubicBezTo>
                <a:cubicBezTo>
                  <a:pt x="28188" y="1289"/>
                  <a:pt x="33048" y="0"/>
                  <a:pt x="38100" y="0"/>
                </a:cubicBezTo>
                <a:lnTo>
                  <a:pt x="5422900" y="0"/>
                </a:lnTo>
                <a:cubicBezTo>
                  <a:pt x="5426236" y="0"/>
                  <a:pt x="5429539" y="325"/>
                  <a:pt x="5432810" y="976"/>
                </a:cubicBezTo>
                <a:cubicBezTo>
                  <a:pt x="5436082" y="1627"/>
                  <a:pt x="5439258" y="2590"/>
                  <a:pt x="5442340" y="3867"/>
                </a:cubicBezTo>
                <a:cubicBezTo>
                  <a:pt x="5445422" y="5143"/>
                  <a:pt x="5448349" y="6708"/>
                  <a:pt x="5451122" y="8561"/>
                </a:cubicBezTo>
                <a:cubicBezTo>
                  <a:pt x="5453896" y="10414"/>
                  <a:pt x="5456462" y="12520"/>
                  <a:pt x="5458821" y="14879"/>
                </a:cubicBezTo>
                <a:cubicBezTo>
                  <a:pt x="5461179" y="17237"/>
                  <a:pt x="5463285" y="19803"/>
                  <a:pt x="5465138" y="22577"/>
                </a:cubicBezTo>
                <a:cubicBezTo>
                  <a:pt x="5466991" y="25350"/>
                  <a:pt x="5468556" y="28278"/>
                  <a:pt x="5469832" y="31359"/>
                </a:cubicBezTo>
                <a:cubicBezTo>
                  <a:pt x="5471109" y="34441"/>
                  <a:pt x="5472073" y="37617"/>
                  <a:pt x="5472723" y="40889"/>
                </a:cubicBezTo>
                <a:cubicBezTo>
                  <a:pt x="5473374" y="44160"/>
                  <a:pt x="5473700" y="47464"/>
                  <a:pt x="5473700" y="50800"/>
                </a:cubicBezTo>
                <a:lnTo>
                  <a:pt x="5473700" y="501650"/>
                </a:lnTo>
                <a:lnTo>
                  <a:pt x="0" y="501650"/>
                </a:lnTo>
                <a:close/>
              </a:path>
            </a:pathLst>
          </a:custGeom>
          <a:solidFill>
            <a:srgbClr val="FFF7E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5" name="Freeform 15"/>
          <p:cNvSpPr/>
          <p:nvPr/>
        </p:nvSpPr>
        <p:spPr>
          <a:xfrm>
            <a:off x="406400" y="6356350"/>
            <a:ext cx="5486400" cy="501650"/>
          </a:xfrm>
          <a:custGeom>
            <a:avLst/>
            <a:gdLst>
              <a:gd name="connsiteX0" fmla="*/ 0 w 5486400"/>
              <a:gd name="connsiteY0" fmla="*/ 0 h 501650"/>
              <a:gd name="connsiteX1" fmla="*/ 5486400 w 5486400"/>
              <a:gd name="connsiteY1" fmla="*/ 0 h 501650"/>
              <a:gd name="connsiteX2" fmla="*/ 5486400 w 5486400"/>
              <a:gd name="connsiteY2" fmla="*/ 501650 h 501650"/>
              <a:gd name="connsiteX3" fmla="*/ 0 w 5486400"/>
              <a:gd name="connsiteY3" fmla="*/ 501650 h 5016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5486400" h="501650">
                <a:moveTo>
                  <a:pt x="0" y="0"/>
                </a:moveTo>
                <a:lnTo>
                  <a:pt x="5486400" y="0"/>
                </a:lnTo>
                <a:lnTo>
                  <a:pt x="5486400" y="501650"/>
                </a:lnTo>
                <a:lnTo>
                  <a:pt x="0" y="501650"/>
                </a:lnTo>
                <a:close/>
              </a:path>
            </a:pathLst>
          </a:custGeom>
          <a:solidFill>
            <a:srgbClr val="FF8C00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6" name="TextBox 16"/>
          <p:cNvSpPr txBox="1"/>
          <p:nvPr/>
        </p:nvSpPr>
        <p:spPr>
          <a:xfrm>
            <a:off x="635000" y="1644161"/>
            <a:ext cx="1156633" cy="3048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CN" sz="24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$100M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35000" y="2002692"/>
            <a:ext cx="1733057" cy="342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ARR target by </a:t>
            </a: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20</a:t>
            </a: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28</a:t>
            </a:r>
          </a:p>
          <a:p>
            <a:pPr>
              <a:lnSpc>
                <a:spcPts val="17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40%+ gross margins at scale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35000" y="2969846"/>
            <a:ext cx="725939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2E8B57"/>
                </a:solidFill>
                <a:latin typeface="Inter-Regular" pitchFamily="18" charset="0"/>
                <a:cs typeface="Inter-Regular" pitchFamily="18" charset="0"/>
              </a:rPr>
              <a:t>12-18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635000" y="3272692"/>
            <a:ext cx="1876098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374151"/>
                </a:solidFill>
                <a:latin typeface="Inter-Regular" pitchFamily="18" charset="0"/>
                <a:cs typeface="Inter-Regular" pitchFamily="18" charset="0"/>
              </a:rPr>
              <a:t>Months CAC payback period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635000" y="3491035"/>
            <a:ext cx="1128337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B7280"/>
                </a:solidFill>
                <a:latin typeface="Inter-Regular" pitchFamily="18" charset="0"/>
                <a:cs typeface="Inter-Regular" pitchFamily="18" charset="0"/>
              </a:rPr>
              <a:t>(Microsoft News, 2025)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406400" y="4035181"/>
            <a:ext cx="293175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Annual Revenu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 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Per User by Segment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0" y="111369"/>
            <a:ext cx="12700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æ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533400" y="4568092"/>
            <a:ext cx="839911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1B365D"/>
                </a:solidFill>
                <a:latin typeface="FontAwesome6Free-Solid" pitchFamily="18" charset="0"/>
                <a:cs typeface="FontAwesome6Free-Solid" pitchFamily="18" charset="0"/>
              </a:rPr>
              <a:t>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Enterprise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4730948" y="4492381"/>
            <a:ext cx="1190909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$50K - $500K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440263" y="4684835"/>
            <a:ext cx="478711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annually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33400" y="5203092"/>
            <a:ext cx="595159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4A90C2"/>
                </a:solidFill>
                <a:latin typeface="FontAwesome6Free-Solid" pitchFamily="18" charset="0"/>
                <a:cs typeface="FontAwesome6Free-Solid" pitchFamily="18" charset="0"/>
              </a:rPr>
              <a:t>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SMB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4943277" y="5127381"/>
            <a:ext cx="977859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4A90C2"/>
                </a:solidFill>
                <a:latin typeface="Inter-Regular" pitchFamily="18" charset="0"/>
                <a:cs typeface="Inter-Regular" pitchFamily="18" charset="0"/>
              </a:rPr>
              <a:t>$5K - $25K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440263" y="5319835"/>
            <a:ext cx="478711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annually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533400" y="5838092"/>
            <a:ext cx="822324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6C757D"/>
                </a:solidFill>
                <a:latin typeface="FontAwesome6Free-Solid" pitchFamily="18" charset="0"/>
                <a:cs typeface="FontAwesome6Free-Solid" pitchFamily="18" charset="0"/>
              </a:rPr>
              <a:t></a:t>
            </a:r>
            <a:r>
              <a:rPr lang="en-US" altLang="zh-CN" sz="900" dirty="0" b="0" i="0" smtClean="0">
                <a:solidFill>
                  <a:srgbClr val="1F2937"/>
                </a:solidFill>
                <a:latin typeface="Inter-Regular" pitchFamily="18" charset="0"/>
                <a:cs typeface="Inter-Regular" pitchFamily="18" charset="0"/>
              </a:rPr>
              <a:t>  Individual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4971256" y="5762381"/>
            <a:ext cx="949780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$200 - $1K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5440263" y="5954835"/>
            <a:ext cx="478711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4B5563"/>
                </a:solidFill>
                <a:latin typeface="Inter-Regular" pitchFamily="18" charset="0"/>
                <a:cs typeface="Inter-Regular" pitchFamily="18" charset="0"/>
              </a:rPr>
              <a:t>annually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584200" y="6549292"/>
            <a:ext cx="1582507" cy="127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000"/>
              </a:lnSpc>
              <a:spcBef>
                <a:spcPts val="0"/>
              </a:spcBef>
            </a:pPr>
            <a:r>
              <a:rPr lang="en-US" altLang="zh-CN" sz="1000" dirty="0" b="0" i="0" smtClean="0">
                <a:solidFill>
                  <a:srgbClr val="FF8C00"/>
                </a:solidFill>
                <a:latin typeface="FontAwesome6Free-Solid" pitchFamily="18" charset="0"/>
                <a:cs typeface="FontAwesome6Free-Solid" pitchFamily="18" charset="0"/>
              </a:rPr>
              <a:t></a:t>
            </a:r>
            <a:r>
              <a:rPr lang="en-US" altLang="zh-CN" sz="900" dirty="0" b="0" i="0" smtClean="0">
                <a:solidFill>
                  <a:srgbClr val="FF8C00"/>
                </a:solidFill>
                <a:latin typeface="Inter-Regular" pitchFamily="18" charset="0"/>
                <a:cs typeface="Inter-Regular" pitchFamily="18" charset="0"/>
              </a:rPr>
              <a:t>  Net Revenue Retention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6299200" y="1444381"/>
            <a:ext cx="316160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R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e</a:t>
            </a:r>
            <a:r>
              <a:rPr lang="en-US" altLang="zh-CN" sz="12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venue Growth Trajectory (2025-2028)</a:t>
            </a:r>
          </a:p>
        </p:txBody>
      </p:sp>
      <p:sp>
        <p:nvSpPr>
          <p:cNvPr id="34" name="Freeform 34"/>
          <p:cNvSpPr/>
          <p:nvPr/>
        </p:nvSpPr>
        <p:spPr>
          <a:xfrm>
            <a:off x="6299200" y="1758950"/>
            <a:ext cx="5486400" cy="4197350"/>
          </a:xfrm>
          <a:custGeom>
            <a:avLst/>
            <a:gdLst>
              <a:gd name="connsiteX0" fmla="*/ 0 w 5486400"/>
              <a:gd name="connsiteY0" fmla="*/ 4146550 h 4197350"/>
              <a:gd name="connsiteX1" fmla="*/ 0 w 5486400"/>
              <a:gd name="connsiteY1" fmla="*/ 50800 h 4197350"/>
              <a:gd name="connsiteX2" fmla="*/ 976 w 5486400"/>
              <a:gd name="connsiteY2" fmla="*/ 40889 h 4197350"/>
              <a:gd name="connsiteX3" fmla="*/ 3867 w 5486400"/>
              <a:gd name="connsiteY3" fmla="*/ 31359 h 4197350"/>
              <a:gd name="connsiteX4" fmla="*/ 8561 w 5486400"/>
              <a:gd name="connsiteY4" fmla="*/ 22577 h 4197350"/>
              <a:gd name="connsiteX5" fmla="*/ 14879 w 5486400"/>
              <a:gd name="connsiteY5" fmla="*/ 14879 h 4197350"/>
              <a:gd name="connsiteX6" fmla="*/ 22577 w 5486400"/>
              <a:gd name="connsiteY6" fmla="*/ 8561 h 4197350"/>
              <a:gd name="connsiteX7" fmla="*/ 31359 w 5486400"/>
              <a:gd name="connsiteY7" fmla="*/ 3866 h 4197350"/>
              <a:gd name="connsiteX8" fmla="*/ 40889 w 5486400"/>
              <a:gd name="connsiteY8" fmla="*/ 976 h 4197350"/>
              <a:gd name="connsiteX9" fmla="*/ 50800 w 5486400"/>
              <a:gd name="connsiteY9" fmla="*/ 0 h 4197350"/>
              <a:gd name="connsiteX10" fmla="*/ 5435600 w 5486400"/>
              <a:gd name="connsiteY10" fmla="*/ 0 h 4197350"/>
              <a:gd name="connsiteX11" fmla="*/ 5445510 w 5486400"/>
              <a:gd name="connsiteY11" fmla="*/ 976 h 4197350"/>
              <a:gd name="connsiteX12" fmla="*/ 5455039 w 5486400"/>
              <a:gd name="connsiteY12" fmla="*/ 3866 h 4197350"/>
              <a:gd name="connsiteX13" fmla="*/ 5463822 w 5486400"/>
              <a:gd name="connsiteY13" fmla="*/ 8561 h 4197350"/>
              <a:gd name="connsiteX14" fmla="*/ 5471521 w 5486400"/>
              <a:gd name="connsiteY14" fmla="*/ 14879 h 4197350"/>
              <a:gd name="connsiteX15" fmla="*/ 5477837 w 5486400"/>
              <a:gd name="connsiteY15" fmla="*/ 22577 h 4197350"/>
              <a:gd name="connsiteX16" fmla="*/ 5482532 w 5486400"/>
              <a:gd name="connsiteY16" fmla="*/ 31359 h 4197350"/>
              <a:gd name="connsiteX17" fmla="*/ 5485423 w 5486400"/>
              <a:gd name="connsiteY17" fmla="*/ 40889 h 4197350"/>
              <a:gd name="connsiteX18" fmla="*/ 5486400 w 5486400"/>
              <a:gd name="connsiteY18" fmla="*/ 50800 h 4197350"/>
              <a:gd name="connsiteX19" fmla="*/ 5486400 w 5486400"/>
              <a:gd name="connsiteY19" fmla="*/ 4146550 h 4197350"/>
              <a:gd name="connsiteX20" fmla="*/ 5485423 w 5486400"/>
              <a:gd name="connsiteY20" fmla="*/ 4156460 h 4197350"/>
              <a:gd name="connsiteX21" fmla="*/ 5482532 w 5486400"/>
              <a:gd name="connsiteY21" fmla="*/ 4165989 h 4197350"/>
              <a:gd name="connsiteX22" fmla="*/ 5477837 w 5486400"/>
              <a:gd name="connsiteY22" fmla="*/ 4174772 h 4197350"/>
              <a:gd name="connsiteX23" fmla="*/ 5471521 w 5486400"/>
              <a:gd name="connsiteY23" fmla="*/ 4182471 h 4197350"/>
              <a:gd name="connsiteX24" fmla="*/ 5463822 w 5486400"/>
              <a:gd name="connsiteY24" fmla="*/ 4188788 h 4197350"/>
              <a:gd name="connsiteX25" fmla="*/ 5455040 w 5486400"/>
              <a:gd name="connsiteY25" fmla="*/ 4193482 h 4197350"/>
              <a:gd name="connsiteX26" fmla="*/ 5445511 w 5486400"/>
              <a:gd name="connsiteY26" fmla="*/ 4196373 h 4197350"/>
              <a:gd name="connsiteX27" fmla="*/ 5435600 w 5486400"/>
              <a:gd name="connsiteY27" fmla="*/ 4197350 h 4197350"/>
              <a:gd name="connsiteX28" fmla="*/ 50800 w 5486400"/>
              <a:gd name="connsiteY28" fmla="*/ 4197350 h 4197350"/>
              <a:gd name="connsiteX29" fmla="*/ 40890 w 5486400"/>
              <a:gd name="connsiteY29" fmla="*/ 4196373 h 4197350"/>
              <a:gd name="connsiteX30" fmla="*/ 31359 w 5486400"/>
              <a:gd name="connsiteY30" fmla="*/ 4193482 h 4197350"/>
              <a:gd name="connsiteX31" fmla="*/ 22577 w 5486400"/>
              <a:gd name="connsiteY31" fmla="*/ 4188788 h 4197350"/>
              <a:gd name="connsiteX32" fmla="*/ 14879 w 5486400"/>
              <a:gd name="connsiteY32" fmla="*/ 4182471 h 4197350"/>
              <a:gd name="connsiteX33" fmla="*/ 8561 w 5486400"/>
              <a:gd name="connsiteY33" fmla="*/ 4174772 h 4197350"/>
              <a:gd name="connsiteX34" fmla="*/ 3867 w 5486400"/>
              <a:gd name="connsiteY34" fmla="*/ 4165990 h 4197350"/>
              <a:gd name="connsiteX35" fmla="*/ 976 w 5486400"/>
              <a:gd name="connsiteY35" fmla="*/ 4156460 h 4197350"/>
              <a:gd name="connsiteX36" fmla="*/ 0 w 5486400"/>
              <a:gd name="connsiteY36" fmla="*/ 4146550 h 4197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</a:cxnLst>
            <a:rect l="l" t="t" r="r" b="b"/>
            <a:pathLst>
              <a:path w="5486400" h="4197350">
                <a:moveTo>
                  <a:pt x="0" y="4146550"/>
                </a:moveTo>
                <a:lnTo>
                  <a:pt x="0" y="50800"/>
                </a:lnTo>
                <a:cubicBezTo>
                  <a:pt x="0" y="47465"/>
                  <a:pt x="326" y="44161"/>
                  <a:pt x="976" y="40889"/>
                </a:cubicBezTo>
                <a:cubicBezTo>
                  <a:pt x="1627" y="37618"/>
                  <a:pt x="2591" y="34441"/>
                  <a:pt x="3867" y="31359"/>
                </a:cubicBezTo>
                <a:cubicBezTo>
                  <a:pt x="5143" y="28278"/>
                  <a:pt x="6708" y="25350"/>
                  <a:pt x="8561" y="22577"/>
                </a:cubicBezTo>
                <a:cubicBezTo>
                  <a:pt x="10414" y="19803"/>
                  <a:pt x="12521" y="17238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7"/>
                  <a:pt x="40889" y="976"/>
                </a:cubicBezTo>
                <a:cubicBezTo>
                  <a:pt x="44161" y="326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6"/>
                  <a:pt x="5445510" y="976"/>
                </a:cubicBezTo>
                <a:cubicBezTo>
                  <a:pt x="5448780" y="1627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8"/>
                  <a:pt x="5475984" y="19803"/>
                  <a:pt x="5477837" y="22577"/>
                </a:cubicBezTo>
                <a:cubicBezTo>
                  <a:pt x="5479691" y="25350"/>
                  <a:pt x="5481256" y="28278"/>
                  <a:pt x="5482532" y="31359"/>
                </a:cubicBezTo>
                <a:cubicBezTo>
                  <a:pt x="5483808" y="34441"/>
                  <a:pt x="5484772" y="37618"/>
                  <a:pt x="5485423" y="40889"/>
                </a:cubicBezTo>
                <a:cubicBezTo>
                  <a:pt x="5486074" y="44161"/>
                  <a:pt x="5486400" y="47465"/>
                  <a:pt x="5486400" y="50800"/>
                </a:cubicBezTo>
                <a:lnTo>
                  <a:pt x="5486400" y="4146550"/>
                </a:lnTo>
                <a:cubicBezTo>
                  <a:pt x="5486400" y="4149885"/>
                  <a:pt x="5486074" y="4153188"/>
                  <a:pt x="5485423" y="4156460"/>
                </a:cubicBezTo>
                <a:cubicBezTo>
                  <a:pt x="5484772" y="4159731"/>
                  <a:pt x="5483808" y="4162908"/>
                  <a:pt x="5482532" y="4165989"/>
                </a:cubicBezTo>
                <a:cubicBezTo>
                  <a:pt x="5481255" y="4169071"/>
                  <a:pt x="5479691" y="4171998"/>
                  <a:pt x="5477837" y="4174772"/>
                </a:cubicBezTo>
                <a:cubicBezTo>
                  <a:pt x="5475984" y="4177546"/>
                  <a:pt x="5473879" y="4180112"/>
                  <a:pt x="5471521" y="4182471"/>
                </a:cubicBezTo>
                <a:cubicBezTo>
                  <a:pt x="5469162" y="4184829"/>
                  <a:pt x="5466595" y="4186935"/>
                  <a:pt x="5463822" y="4188788"/>
                </a:cubicBezTo>
                <a:cubicBezTo>
                  <a:pt x="5461048" y="4190641"/>
                  <a:pt x="5458121" y="4192206"/>
                  <a:pt x="5455040" y="4193482"/>
                </a:cubicBezTo>
                <a:cubicBezTo>
                  <a:pt x="5451958" y="4194759"/>
                  <a:pt x="5448781" y="4195723"/>
                  <a:pt x="5445511" y="4196373"/>
                </a:cubicBezTo>
                <a:cubicBezTo>
                  <a:pt x="5442239" y="4197024"/>
                  <a:pt x="5438936" y="4197350"/>
                  <a:pt x="5435600" y="4197350"/>
                </a:cubicBezTo>
                <a:lnTo>
                  <a:pt x="50800" y="4197350"/>
                </a:lnTo>
                <a:cubicBezTo>
                  <a:pt x="47465" y="4197350"/>
                  <a:pt x="44161" y="4197024"/>
                  <a:pt x="40890" y="4196373"/>
                </a:cubicBezTo>
                <a:cubicBezTo>
                  <a:pt x="37618" y="4195723"/>
                  <a:pt x="34441" y="4194759"/>
                  <a:pt x="31359" y="4193482"/>
                </a:cubicBezTo>
                <a:cubicBezTo>
                  <a:pt x="28278" y="4192206"/>
                  <a:pt x="25350" y="4190641"/>
                  <a:pt x="22577" y="4188788"/>
                </a:cubicBezTo>
                <a:cubicBezTo>
                  <a:pt x="19803" y="4186935"/>
                  <a:pt x="17237" y="4184829"/>
                  <a:pt x="14879" y="4182471"/>
                </a:cubicBezTo>
                <a:cubicBezTo>
                  <a:pt x="12521" y="4180112"/>
                  <a:pt x="10414" y="4177546"/>
                  <a:pt x="8561" y="4174772"/>
                </a:cubicBezTo>
                <a:cubicBezTo>
                  <a:pt x="6708" y="4171999"/>
                  <a:pt x="5143" y="4169071"/>
                  <a:pt x="3867" y="4165990"/>
                </a:cubicBezTo>
                <a:cubicBezTo>
                  <a:pt x="2591" y="4162908"/>
                  <a:pt x="1627" y="4159731"/>
                  <a:pt x="976" y="4156460"/>
                </a:cubicBezTo>
                <a:cubicBezTo>
                  <a:pt x="326" y="4153188"/>
                  <a:pt x="0" y="4149885"/>
                  <a:pt x="0" y="4146550"/>
                </a:cubicBez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5" name="Freeform 35"/>
          <p:cNvSpPr/>
          <p:nvPr/>
        </p:nvSpPr>
        <p:spPr>
          <a:xfrm>
            <a:off x="6299200" y="6108700"/>
            <a:ext cx="5486400" cy="749300"/>
          </a:xfrm>
          <a:custGeom>
            <a:avLst/>
            <a:gdLst>
              <a:gd name="connsiteX0" fmla="*/ 0 w 5486400"/>
              <a:gd name="connsiteY0" fmla="*/ 749300 h 749300"/>
              <a:gd name="connsiteX1" fmla="*/ 0 w 5486400"/>
              <a:gd name="connsiteY1" fmla="*/ 50800 h 749300"/>
              <a:gd name="connsiteX2" fmla="*/ 976 w 5486400"/>
              <a:gd name="connsiteY2" fmla="*/ 40889 h 749300"/>
              <a:gd name="connsiteX3" fmla="*/ 3867 w 5486400"/>
              <a:gd name="connsiteY3" fmla="*/ 31359 h 749300"/>
              <a:gd name="connsiteX4" fmla="*/ 8561 w 5486400"/>
              <a:gd name="connsiteY4" fmla="*/ 22576 h 749300"/>
              <a:gd name="connsiteX5" fmla="*/ 14879 w 5486400"/>
              <a:gd name="connsiteY5" fmla="*/ 14879 h 749300"/>
              <a:gd name="connsiteX6" fmla="*/ 22577 w 5486400"/>
              <a:gd name="connsiteY6" fmla="*/ 8561 h 749300"/>
              <a:gd name="connsiteX7" fmla="*/ 31359 w 5486400"/>
              <a:gd name="connsiteY7" fmla="*/ 3866 h 749300"/>
              <a:gd name="connsiteX8" fmla="*/ 40889 w 5486400"/>
              <a:gd name="connsiteY8" fmla="*/ 976 h 749300"/>
              <a:gd name="connsiteX9" fmla="*/ 50800 w 5486400"/>
              <a:gd name="connsiteY9" fmla="*/ 0 h 749300"/>
              <a:gd name="connsiteX10" fmla="*/ 5435600 w 5486400"/>
              <a:gd name="connsiteY10" fmla="*/ 0 h 749300"/>
              <a:gd name="connsiteX11" fmla="*/ 5445510 w 5486400"/>
              <a:gd name="connsiteY11" fmla="*/ 976 h 749300"/>
              <a:gd name="connsiteX12" fmla="*/ 5455039 w 5486400"/>
              <a:gd name="connsiteY12" fmla="*/ 3866 h 749300"/>
              <a:gd name="connsiteX13" fmla="*/ 5463822 w 5486400"/>
              <a:gd name="connsiteY13" fmla="*/ 8561 h 749300"/>
              <a:gd name="connsiteX14" fmla="*/ 5471521 w 5486400"/>
              <a:gd name="connsiteY14" fmla="*/ 14879 h 749300"/>
              <a:gd name="connsiteX15" fmla="*/ 5477837 w 5486400"/>
              <a:gd name="connsiteY15" fmla="*/ 22577 h 749300"/>
              <a:gd name="connsiteX16" fmla="*/ 5482532 w 5486400"/>
              <a:gd name="connsiteY16" fmla="*/ 31359 h 749300"/>
              <a:gd name="connsiteX17" fmla="*/ 5485423 w 5486400"/>
              <a:gd name="connsiteY17" fmla="*/ 40889 h 749300"/>
              <a:gd name="connsiteX18" fmla="*/ 5486400 w 5486400"/>
              <a:gd name="connsiteY18" fmla="*/ 50800 h 749300"/>
              <a:gd name="connsiteX19" fmla="*/ 5486400 w 5486400"/>
              <a:gd name="connsiteY19" fmla="*/ 749300 h 749300"/>
              <a:gd name="connsiteX20" fmla="*/ 0 w 5486400"/>
              <a:gd name="connsiteY20" fmla="*/ 749300 h 7493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</a:cxnLst>
            <a:rect l="l" t="t" r="r" b="b"/>
            <a:pathLst>
              <a:path w="5486400" h="749300">
                <a:moveTo>
                  <a:pt x="0" y="749300"/>
                </a:moveTo>
                <a:lnTo>
                  <a:pt x="0" y="50800"/>
                </a:lnTo>
                <a:cubicBezTo>
                  <a:pt x="0" y="47464"/>
                  <a:pt x="326" y="44160"/>
                  <a:pt x="976" y="40889"/>
                </a:cubicBezTo>
                <a:cubicBezTo>
                  <a:pt x="1627" y="37617"/>
                  <a:pt x="2591" y="34440"/>
                  <a:pt x="3867" y="31359"/>
                </a:cubicBezTo>
                <a:cubicBezTo>
                  <a:pt x="5143" y="28277"/>
                  <a:pt x="6708" y="25350"/>
                  <a:pt x="8561" y="22576"/>
                </a:cubicBezTo>
                <a:cubicBezTo>
                  <a:pt x="10414" y="19803"/>
                  <a:pt x="12521" y="17237"/>
                  <a:pt x="14879" y="14879"/>
                </a:cubicBezTo>
                <a:cubicBezTo>
                  <a:pt x="17237" y="12520"/>
                  <a:pt x="19803" y="10414"/>
                  <a:pt x="22577" y="8561"/>
                </a:cubicBezTo>
                <a:cubicBezTo>
                  <a:pt x="25350" y="6708"/>
                  <a:pt x="28278" y="5143"/>
                  <a:pt x="31359" y="3866"/>
                </a:cubicBezTo>
                <a:cubicBezTo>
                  <a:pt x="34441" y="2590"/>
                  <a:pt x="37618" y="1626"/>
                  <a:pt x="40889" y="976"/>
                </a:cubicBezTo>
                <a:cubicBezTo>
                  <a:pt x="44161" y="325"/>
                  <a:pt x="47465" y="0"/>
                  <a:pt x="50800" y="0"/>
                </a:cubicBezTo>
                <a:lnTo>
                  <a:pt x="5435600" y="0"/>
                </a:lnTo>
                <a:cubicBezTo>
                  <a:pt x="5438936" y="0"/>
                  <a:pt x="5442239" y="325"/>
                  <a:pt x="5445510" y="976"/>
                </a:cubicBezTo>
                <a:cubicBezTo>
                  <a:pt x="5448780" y="1626"/>
                  <a:pt x="5451957" y="2590"/>
                  <a:pt x="5455039" y="3866"/>
                </a:cubicBezTo>
                <a:cubicBezTo>
                  <a:pt x="5458120" y="5143"/>
                  <a:pt x="5461048" y="6708"/>
                  <a:pt x="5463822" y="8561"/>
                </a:cubicBezTo>
                <a:cubicBezTo>
                  <a:pt x="5466595" y="10414"/>
                  <a:pt x="5469162" y="12520"/>
                  <a:pt x="5471521" y="14879"/>
                </a:cubicBezTo>
                <a:cubicBezTo>
                  <a:pt x="5473879" y="17237"/>
                  <a:pt x="5475984" y="19803"/>
                  <a:pt x="5477837" y="22577"/>
                </a:cubicBezTo>
                <a:cubicBezTo>
                  <a:pt x="5479691" y="25350"/>
                  <a:pt x="5481256" y="28277"/>
                  <a:pt x="5482532" y="31359"/>
                </a:cubicBezTo>
                <a:cubicBezTo>
                  <a:pt x="5483808" y="34441"/>
                  <a:pt x="5484772" y="37617"/>
                  <a:pt x="5485423" y="40889"/>
                </a:cubicBezTo>
                <a:cubicBezTo>
                  <a:pt x="5486074" y="44160"/>
                  <a:pt x="5486400" y="47464"/>
                  <a:pt x="5486400" y="50800"/>
                </a:cubicBezTo>
                <a:lnTo>
                  <a:pt x="5486400" y="749300"/>
                </a:lnTo>
                <a:lnTo>
                  <a:pt x="0" y="749300"/>
                </a:lnTo>
                <a:close/>
              </a:path>
            </a:pathLst>
          </a:custGeom>
          <a:solidFill>
            <a:srgbClr val="F9FAFB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6" name="TextBox 36"/>
          <p:cNvSpPr txBox="1"/>
          <p:nvPr/>
        </p:nvSpPr>
        <p:spPr>
          <a:xfrm>
            <a:off x="6451600" y="6304573"/>
            <a:ext cx="1856722" cy="1143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900"/>
              </a:lnSpc>
              <a:spcBef>
                <a:spcPts val="0"/>
              </a:spcBef>
            </a:pPr>
            <a:r>
              <a:rPr lang="en-US" altLang="zh-CN" sz="9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2028 Revenue Mix by Segment</a:t>
            </a:r>
          </a:p>
        </p:txBody>
      </p:sp>
      <p:sp>
        <p:nvSpPr>
          <p:cNvPr id="37" name="Freeform 37"/>
          <p:cNvSpPr/>
          <p:nvPr/>
        </p:nvSpPr>
        <p:spPr>
          <a:xfrm>
            <a:off x="6991350" y="3409950"/>
            <a:ext cx="4578350" cy="6350"/>
          </a:xfrm>
          <a:custGeom>
            <a:avLst/>
            <a:gdLst>
              <a:gd name="connsiteX0" fmla="*/ 0 w 4578350"/>
              <a:gd name="connsiteY0" fmla="*/ 3175 h 6350"/>
              <a:gd name="connsiteX1" fmla="*/ 4578350 w 45783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578350" h="6350">
                <a:moveTo>
                  <a:pt x="0" y="3175"/>
                </a:moveTo>
                <a:lnTo>
                  <a:pt x="45783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8" name="Freeform 38"/>
          <p:cNvSpPr/>
          <p:nvPr/>
        </p:nvSpPr>
        <p:spPr>
          <a:xfrm>
            <a:off x="6991350" y="2927350"/>
            <a:ext cx="4578350" cy="6350"/>
          </a:xfrm>
          <a:custGeom>
            <a:avLst/>
            <a:gdLst>
              <a:gd name="connsiteX0" fmla="*/ 0 w 4578350"/>
              <a:gd name="connsiteY0" fmla="*/ 3175 h 6350"/>
              <a:gd name="connsiteX1" fmla="*/ 4578350 w 45783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578350" h="6350">
                <a:moveTo>
                  <a:pt x="0" y="3175"/>
                </a:moveTo>
                <a:lnTo>
                  <a:pt x="45783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9" name="Freeform 39"/>
          <p:cNvSpPr/>
          <p:nvPr/>
        </p:nvSpPr>
        <p:spPr>
          <a:xfrm>
            <a:off x="6991350" y="2451100"/>
            <a:ext cx="4578350" cy="6350"/>
          </a:xfrm>
          <a:custGeom>
            <a:avLst/>
            <a:gdLst>
              <a:gd name="connsiteX0" fmla="*/ 0 w 4578350"/>
              <a:gd name="connsiteY0" fmla="*/ 3175 h 6350"/>
              <a:gd name="connsiteX1" fmla="*/ 4578350 w 45783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578350" h="6350">
                <a:moveTo>
                  <a:pt x="0" y="3175"/>
                </a:moveTo>
                <a:lnTo>
                  <a:pt x="45783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0" name="Freeform 40"/>
          <p:cNvSpPr/>
          <p:nvPr/>
        </p:nvSpPr>
        <p:spPr>
          <a:xfrm>
            <a:off x="6991350" y="1974850"/>
            <a:ext cx="4578350" cy="6350"/>
          </a:xfrm>
          <a:custGeom>
            <a:avLst/>
            <a:gdLst>
              <a:gd name="connsiteX0" fmla="*/ 0 w 4578350"/>
              <a:gd name="connsiteY0" fmla="*/ 3175 h 6350"/>
              <a:gd name="connsiteX1" fmla="*/ 4578350 w 45783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578350" h="6350">
                <a:moveTo>
                  <a:pt x="0" y="3175"/>
                </a:moveTo>
                <a:lnTo>
                  <a:pt x="45783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E6E6E6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1" name="TextBox 41"/>
          <p:cNvSpPr txBox="1"/>
          <p:nvPr/>
        </p:nvSpPr>
        <p:spPr>
          <a:xfrm>
            <a:off x="9185672" y="3649785"/>
            <a:ext cx="323242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Year</a:t>
            </a:r>
          </a:p>
        </p:txBody>
      </p:sp>
      <p:sp>
        <p:nvSpPr>
          <p:cNvPr id="42" name="Freeform 42"/>
          <p:cNvSpPr/>
          <p:nvPr/>
        </p:nvSpPr>
        <p:spPr>
          <a:xfrm>
            <a:off x="6991350" y="3409950"/>
            <a:ext cx="4578350" cy="6350"/>
          </a:xfrm>
          <a:custGeom>
            <a:avLst/>
            <a:gdLst>
              <a:gd name="connsiteX0" fmla="*/ 0 w 4578350"/>
              <a:gd name="connsiteY0" fmla="*/ 3175 h 6350"/>
              <a:gd name="connsiteX1" fmla="*/ 4578350 w 4578350"/>
              <a:gd name="connsiteY1" fmla="*/ 3175 h 635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4578350" h="6350">
                <a:moveTo>
                  <a:pt x="0" y="3175"/>
                </a:moveTo>
                <a:lnTo>
                  <a:pt x="4578350" y="3175"/>
                </a:lnTo>
              </a:path>
            </a:pathLst>
          </a:custGeom>
          <a:solidFill>
            <a:srgbClr val="000000">
              <a:alpha val="0"/>
            </a:srgbClr>
          </a:solidFill>
          <a:ln w="6350" cap="flat">
            <a:solidFill>
              <a:srgbClr val="333333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3" name="TextBox 43"/>
          <p:cNvSpPr txBox="1"/>
          <p:nvPr/>
        </p:nvSpPr>
        <p:spPr>
          <a:xfrm rot="16200000">
            <a:off x="6126358" y="2583034"/>
            <a:ext cx="926955" cy="88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700"/>
              </a:lnSpc>
              <a:spcBef>
                <a:spcPts val="0"/>
              </a:spcBef>
            </a:pPr>
            <a:r>
              <a:rPr lang="en-US" altLang="zh-CN" sz="700" dirty="0" b="0" i="0" smtClean="0">
                <a:solidFill>
                  <a:srgbClr val="6C757D"/>
                </a:solidFill>
                <a:latin typeface="Inter-Regular" pitchFamily="18" charset="0"/>
                <a:cs typeface="Inter-Regular" pitchFamily="18" charset="0"/>
              </a:rPr>
              <a:t>ARR (Millions USD)</a:t>
            </a:r>
          </a:p>
        </p:txBody>
      </p:sp>
      <p:sp>
        <p:nvSpPr>
          <p:cNvPr id="44" name="Freeform 44"/>
          <p:cNvSpPr/>
          <p:nvPr/>
        </p:nvSpPr>
        <p:spPr>
          <a:xfrm>
            <a:off x="7563644" y="2453217"/>
            <a:ext cx="3433762" cy="937599"/>
          </a:xfrm>
          <a:custGeom>
            <a:avLst/>
            <a:gdLst>
              <a:gd name="connsiteX0" fmla="*/ 0 w 3433762"/>
              <a:gd name="connsiteY0" fmla="*/ 937599 h 937599"/>
              <a:gd name="connsiteX1" fmla="*/ 1144588 w 3433762"/>
              <a:gd name="connsiteY1" fmla="*/ 813224 h 937599"/>
              <a:gd name="connsiteX2" fmla="*/ 2289175 w 3433762"/>
              <a:gd name="connsiteY2" fmla="*/ 526204 h 937599"/>
              <a:gd name="connsiteX3" fmla="*/ 3433762 w 3433762"/>
              <a:gd name="connsiteY3" fmla="*/ 0 h 93759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</a:cxnLst>
            <a:rect l="l" t="t" r="r" b="b"/>
            <a:pathLst>
              <a:path w="3433762" h="937599">
                <a:moveTo>
                  <a:pt x="0" y="937599"/>
                </a:moveTo>
                <a:lnTo>
                  <a:pt x="1144588" y="813224"/>
                </a:lnTo>
                <a:lnTo>
                  <a:pt x="2289175" y="526204"/>
                </a:lnTo>
                <a:lnTo>
                  <a:pt x="3433762" y="0"/>
                </a:lnTo>
              </a:path>
            </a:pathLst>
          </a:custGeom>
          <a:solidFill>
            <a:srgbClr val="000000">
              <a:alpha val="0"/>
            </a:srgbClr>
          </a:solidFill>
          <a:ln w="25400" cap="rnd">
            <a:solidFill>
              <a:srgbClr val="1B365D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5" name="Freeform 45"/>
          <p:cNvSpPr/>
          <p:nvPr/>
        </p:nvSpPr>
        <p:spPr>
          <a:xfrm>
            <a:off x="7515226" y="3340016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8 w 101600"/>
              <a:gd name="connsiteY6" fmla="*/ 86720 h 101600"/>
              <a:gd name="connsiteX7" fmla="*/ 10497 w 101600"/>
              <a:gd name="connsiteY7" fmla="*/ 81724 h 101600"/>
              <a:gd name="connsiteX8" fmla="*/ 6806 w 101600"/>
              <a:gd name="connsiteY8" fmla="*/ 76199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799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5 w 101600"/>
              <a:gd name="connsiteY19" fmla="*/ 10497 h 101600"/>
              <a:gd name="connsiteX20" fmla="*/ 25400 w 101600"/>
              <a:gd name="connsiteY20" fmla="*/ 6806 h 101600"/>
              <a:gd name="connsiteX21" fmla="*/ 31359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4 h 101600"/>
              <a:gd name="connsiteX24" fmla="*/ 50800 w 101600"/>
              <a:gd name="connsiteY24" fmla="*/ 0 h 101600"/>
              <a:gd name="connsiteX25" fmla="*/ 57431 w 101600"/>
              <a:gd name="connsiteY25" fmla="*/ 434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4 w 101600"/>
              <a:gd name="connsiteY29" fmla="*/ 10497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3 w 101600"/>
              <a:gd name="connsiteY32" fmla="*/ 25400 h 101600"/>
              <a:gd name="connsiteX33" fmla="*/ 97733 w 101600"/>
              <a:gd name="connsiteY33" fmla="*/ 31359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8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5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4" y="89750"/>
                  <a:pt x="16448" y="88290"/>
                  <a:pt x="14878" y="86720"/>
                </a:cubicBezTo>
                <a:cubicBezTo>
                  <a:pt x="13309" y="85151"/>
                  <a:pt x="11849" y="83486"/>
                  <a:pt x="10497" y="81724"/>
                </a:cubicBezTo>
                <a:cubicBezTo>
                  <a:pt x="9146" y="79963"/>
                  <a:pt x="7916" y="78122"/>
                  <a:pt x="6806" y="76199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1"/>
                  <a:pt x="1731" y="63947"/>
                </a:cubicBezTo>
                <a:cubicBezTo>
                  <a:pt x="1157" y="61803"/>
                  <a:pt x="724" y="59631"/>
                  <a:pt x="435" y="57430"/>
                </a:cubicBezTo>
                <a:cubicBezTo>
                  <a:pt x="145" y="55230"/>
                  <a:pt x="0" y="53019"/>
                  <a:pt x="0" y="50799"/>
                </a:cubicBezTo>
                <a:cubicBezTo>
                  <a:pt x="0" y="48580"/>
                  <a:pt x="145" y="46369"/>
                  <a:pt x="435" y="44169"/>
                </a:cubicBezTo>
                <a:cubicBezTo>
                  <a:pt x="724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6" y="29309"/>
                  <a:pt x="5696" y="27322"/>
                  <a:pt x="6806" y="25400"/>
                </a:cubicBezTo>
                <a:cubicBezTo>
                  <a:pt x="7916" y="23477"/>
                  <a:pt x="9146" y="21636"/>
                  <a:pt x="10498" y="19875"/>
                </a:cubicBezTo>
                <a:cubicBezTo>
                  <a:pt x="11849" y="18114"/>
                  <a:pt x="13309" y="16448"/>
                  <a:pt x="14879" y="14879"/>
                </a:cubicBezTo>
                <a:cubicBezTo>
                  <a:pt x="16449" y="13309"/>
                  <a:pt x="18114" y="11849"/>
                  <a:pt x="19875" y="10497"/>
                </a:cubicBezTo>
                <a:cubicBezTo>
                  <a:pt x="21636" y="9146"/>
                  <a:pt x="23478" y="7915"/>
                  <a:pt x="25400" y="6806"/>
                </a:cubicBezTo>
                <a:cubicBezTo>
                  <a:pt x="27322" y="5696"/>
                  <a:pt x="29309" y="4716"/>
                  <a:pt x="31359" y="3867"/>
                </a:cubicBezTo>
                <a:cubicBezTo>
                  <a:pt x="33410" y="3017"/>
                  <a:pt x="35508" y="2305"/>
                  <a:pt x="37652" y="1731"/>
                </a:cubicBezTo>
                <a:cubicBezTo>
                  <a:pt x="39796" y="1156"/>
                  <a:pt x="41969" y="724"/>
                  <a:pt x="44169" y="434"/>
                </a:cubicBezTo>
                <a:cubicBezTo>
                  <a:pt x="46370" y="145"/>
                  <a:pt x="48580" y="0"/>
                  <a:pt x="50800" y="0"/>
                </a:cubicBezTo>
                <a:cubicBezTo>
                  <a:pt x="53019" y="0"/>
                  <a:pt x="55230" y="145"/>
                  <a:pt x="57431" y="434"/>
                </a:cubicBezTo>
                <a:cubicBezTo>
                  <a:pt x="59631" y="724"/>
                  <a:pt x="61804" y="1157"/>
                  <a:pt x="63948" y="1731"/>
                </a:cubicBezTo>
                <a:cubicBezTo>
                  <a:pt x="66092" y="2305"/>
                  <a:pt x="68190" y="3017"/>
                  <a:pt x="70240" y="3867"/>
                </a:cubicBezTo>
                <a:cubicBezTo>
                  <a:pt x="72291" y="4716"/>
                  <a:pt x="74278" y="5696"/>
                  <a:pt x="76200" y="6806"/>
                </a:cubicBezTo>
                <a:cubicBezTo>
                  <a:pt x="78122" y="7916"/>
                  <a:pt x="79964" y="9146"/>
                  <a:pt x="81724" y="10497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0" y="16448"/>
                  <a:pt x="89750" y="18114"/>
                  <a:pt x="91102" y="19875"/>
                </a:cubicBezTo>
                <a:cubicBezTo>
                  <a:pt x="92453" y="21636"/>
                  <a:pt x="93684" y="23477"/>
                  <a:pt x="94793" y="25400"/>
                </a:cubicBezTo>
                <a:cubicBezTo>
                  <a:pt x="95903" y="27322"/>
                  <a:pt x="96883" y="29309"/>
                  <a:pt x="97733" y="31359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89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3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0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3"/>
                  <a:pt x="70241" y="97733"/>
                </a:cubicBezTo>
                <a:cubicBezTo>
                  <a:pt x="68190" y="98582"/>
                  <a:pt x="66092" y="99294"/>
                  <a:pt x="63948" y="99869"/>
                </a:cubicBezTo>
                <a:cubicBezTo>
                  <a:pt x="61804" y="100443"/>
                  <a:pt x="59632" y="100875"/>
                  <a:pt x="57431" y="101165"/>
                </a:cubicBezTo>
                <a:cubicBezTo>
                  <a:pt x="55231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6" name="Freeform 46"/>
          <p:cNvSpPr/>
          <p:nvPr/>
        </p:nvSpPr>
        <p:spPr>
          <a:xfrm>
            <a:off x="7515226" y="3340016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8 w 101600"/>
              <a:gd name="connsiteY6" fmla="*/ 86720 h 101600"/>
              <a:gd name="connsiteX7" fmla="*/ 10497 w 101600"/>
              <a:gd name="connsiteY7" fmla="*/ 81724 h 101600"/>
              <a:gd name="connsiteX8" fmla="*/ 6806 w 101600"/>
              <a:gd name="connsiteY8" fmla="*/ 76199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799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5 w 101600"/>
              <a:gd name="connsiteY19" fmla="*/ 10497 h 101600"/>
              <a:gd name="connsiteX20" fmla="*/ 25400 w 101600"/>
              <a:gd name="connsiteY20" fmla="*/ 6806 h 101600"/>
              <a:gd name="connsiteX21" fmla="*/ 31359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4 h 101600"/>
              <a:gd name="connsiteX24" fmla="*/ 50800 w 101600"/>
              <a:gd name="connsiteY24" fmla="*/ 0 h 101600"/>
              <a:gd name="connsiteX25" fmla="*/ 57431 w 101600"/>
              <a:gd name="connsiteY25" fmla="*/ 434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4 w 101600"/>
              <a:gd name="connsiteY29" fmla="*/ 10497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3 w 101600"/>
              <a:gd name="connsiteY32" fmla="*/ 25400 h 101600"/>
              <a:gd name="connsiteX33" fmla="*/ 97733 w 101600"/>
              <a:gd name="connsiteY33" fmla="*/ 31359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0 w 101600"/>
              <a:gd name="connsiteY44" fmla="*/ 94794 h 101600"/>
              <a:gd name="connsiteX45" fmla="*/ 70241 w 101600"/>
              <a:gd name="connsiteY45" fmla="*/ 97733 h 101600"/>
              <a:gd name="connsiteX46" fmla="*/ 63948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5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4" y="89750"/>
                  <a:pt x="16448" y="88290"/>
                  <a:pt x="14878" y="86720"/>
                </a:cubicBezTo>
                <a:cubicBezTo>
                  <a:pt x="13309" y="85151"/>
                  <a:pt x="11849" y="83486"/>
                  <a:pt x="10497" y="81724"/>
                </a:cubicBezTo>
                <a:cubicBezTo>
                  <a:pt x="9146" y="79963"/>
                  <a:pt x="7916" y="78122"/>
                  <a:pt x="6806" y="76199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1"/>
                  <a:pt x="1731" y="63947"/>
                </a:cubicBezTo>
                <a:cubicBezTo>
                  <a:pt x="1157" y="61803"/>
                  <a:pt x="724" y="59631"/>
                  <a:pt x="435" y="57430"/>
                </a:cubicBezTo>
                <a:cubicBezTo>
                  <a:pt x="145" y="55230"/>
                  <a:pt x="0" y="53019"/>
                  <a:pt x="0" y="50799"/>
                </a:cubicBezTo>
                <a:cubicBezTo>
                  <a:pt x="0" y="48580"/>
                  <a:pt x="145" y="46369"/>
                  <a:pt x="435" y="44169"/>
                </a:cubicBezTo>
                <a:cubicBezTo>
                  <a:pt x="724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6" y="29309"/>
                  <a:pt x="5696" y="27322"/>
                  <a:pt x="6806" y="25400"/>
                </a:cubicBezTo>
                <a:cubicBezTo>
                  <a:pt x="7916" y="23477"/>
                  <a:pt x="9146" y="21636"/>
                  <a:pt x="10498" y="19875"/>
                </a:cubicBezTo>
                <a:cubicBezTo>
                  <a:pt x="11849" y="18114"/>
                  <a:pt x="13309" y="16448"/>
                  <a:pt x="14879" y="14879"/>
                </a:cubicBezTo>
                <a:cubicBezTo>
                  <a:pt x="16449" y="13309"/>
                  <a:pt x="18114" y="11849"/>
                  <a:pt x="19875" y="10497"/>
                </a:cubicBezTo>
                <a:cubicBezTo>
                  <a:pt x="21636" y="9146"/>
                  <a:pt x="23478" y="7915"/>
                  <a:pt x="25400" y="6806"/>
                </a:cubicBezTo>
                <a:cubicBezTo>
                  <a:pt x="27322" y="5696"/>
                  <a:pt x="29309" y="4716"/>
                  <a:pt x="31359" y="3867"/>
                </a:cubicBezTo>
                <a:cubicBezTo>
                  <a:pt x="33410" y="3017"/>
                  <a:pt x="35508" y="2305"/>
                  <a:pt x="37652" y="1731"/>
                </a:cubicBezTo>
                <a:cubicBezTo>
                  <a:pt x="39796" y="1156"/>
                  <a:pt x="41969" y="724"/>
                  <a:pt x="44169" y="434"/>
                </a:cubicBezTo>
                <a:cubicBezTo>
                  <a:pt x="46370" y="145"/>
                  <a:pt x="48580" y="0"/>
                  <a:pt x="50800" y="0"/>
                </a:cubicBezTo>
                <a:cubicBezTo>
                  <a:pt x="53019" y="0"/>
                  <a:pt x="55230" y="145"/>
                  <a:pt x="57431" y="434"/>
                </a:cubicBezTo>
                <a:cubicBezTo>
                  <a:pt x="59631" y="724"/>
                  <a:pt x="61804" y="1157"/>
                  <a:pt x="63948" y="1731"/>
                </a:cubicBezTo>
                <a:cubicBezTo>
                  <a:pt x="66092" y="2305"/>
                  <a:pt x="68190" y="3017"/>
                  <a:pt x="70240" y="3867"/>
                </a:cubicBezTo>
                <a:cubicBezTo>
                  <a:pt x="72291" y="4716"/>
                  <a:pt x="74278" y="5696"/>
                  <a:pt x="76200" y="6806"/>
                </a:cubicBezTo>
                <a:cubicBezTo>
                  <a:pt x="78122" y="7916"/>
                  <a:pt x="79964" y="9146"/>
                  <a:pt x="81724" y="10497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0" y="16448"/>
                  <a:pt x="89750" y="18114"/>
                  <a:pt x="91102" y="19875"/>
                </a:cubicBezTo>
                <a:cubicBezTo>
                  <a:pt x="92453" y="21636"/>
                  <a:pt x="93684" y="23477"/>
                  <a:pt x="94793" y="25400"/>
                </a:cubicBezTo>
                <a:cubicBezTo>
                  <a:pt x="95903" y="27322"/>
                  <a:pt x="96883" y="29309"/>
                  <a:pt x="97733" y="31359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89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3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1" y="88290"/>
                  <a:pt x="83486" y="89751"/>
                  <a:pt x="81725" y="91102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3"/>
                  <a:pt x="70241" y="97733"/>
                </a:cubicBezTo>
                <a:cubicBezTo>
                  <a:pt x="68190" y="98582"/>
                  <a:pt x="66092" y="99294"/>
                  <a:pt x="63948" y="99869"/>
                </a:cubicBezTo>
                <a:cubicBezTo>
                  <a:pt x="61804" y="100443"/>
                  <a:pt x="59632" y="100875"/>
                  <a:pt x="57431" y="101165"/>
                </a:cubicBezTo>
                <a:cubicBezTo>
                  <a:pt x="55231" y="101455"/>
                  <a:pt x="53020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90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7" name="Freeform 47"/>
          <p:cNvSpPr/>
          <p:nvPr/>
        </p:nvSpPr>
        <p:spPr>
          <a:xfrm>
            <a:off x="8658226" y="321564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3 h 101600"/>
              <a:gd name="connsiteX5" fmla="*/ 19874 w 101600"/>
              <a:gd name="connsiteY5" fmla="*/ 91102 h 101600"/>
              <a:gd name="connsiteX6" fmla="*/ 14878 w 101600"/>
              <a:gd name="connsiteY6" fmla="*/ 86720 h 101600"/>
              <a:gd name="connsiteX7" fmla="*/ 10497 w 101600"/>
              <a:gd name="connsiteY7" fmla="*/ 81724 h 101600"/>
              <a:gd name="connsiteX8" fmla="*/ 6805 w 101600"/>
              <a:gd name="connsiteY8" fmla="*/ 76199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799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4 h 101600"/>
              <a:gd name="connsiteX24" fmla="*/ 50800 w 101600"/>
              <a:gd name="connsiteY24" fmla="*/ 0 h 101600"/>
              <a:gd name="connsiteX25" fmla="*/ 57431 w 101600"/>
              <a:gd name="connsiteY25" fmla="*/ 434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7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59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1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7" y="100875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3"/>
                </a:cubicBezTo>
                <a:cubicBezTo>
                  <a:pt x="23477" y="93684"/>
                  <a:pt x="21635" y="92453"/>
                  <a:pt x="19874" y="91102"/>
                </a:cubicBezTo>
                <a:cubicBezTo>
                  <a:pt x="18113" y="89750"/>
                  <a:pt x="16448" y="88290"/>
                  <a:pt x="14878" y="86720"/>
                </a:cubicBezTo>
                <a:cubicBezTo>
                  <a:pt x="13308" y="85151"/>
                  <a:pt x="11848" y="83486"/>
                  <a:pt x="10497" y="81724"/>
                </a:cubicBezTo>
                <a:cubicBezTo>
                  <a:pt x="9146" y="79963"/>
                  <a:pt x="7915" y="78122"/>
                  <a:pt x="6805" y="76199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1"/>
                  <a:pt x="1731" y="63947"/>
                </a:cubicBezTo>
                <a:cubicBezTo>
                  <a:pt x="1157" y="61803"/>
                  <a:pt x="725" y="59631"/>
                  <a:pt x="435" y="57430"/>
                </a:cubicBezTo>
                <a:cubicBezTo>
                  <a:pt x="145" y="55229"/>
                  <a:pt x="0" y="53019"/>
                  <a:pt x="0" y="50799"/>
                </a:cubicBezTo>
                <a:cubicBezTo>
                  <a:pt x="0" y="48580"/>
                  <a:pt x="145" y="46369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6" y="35508"/>
                  <a:pt x="3018" y="33410"/>
                  <a:pt x="3867" y="31359"/>
                </a:cubicBezTo>
                <a:cubicBezTo>
                  <a:pt x="4717" y="29308"/>
                  <a:pt x="5697" y="27322"/>
                  <a:pt x="6806" y="25400"/>
                </a:cubicBezTo>
                <a:cubicBezTo>
                  <a:pt x="7916" y="23477"/>
                  <a:pt x="9147" y="21636"/>
                  <a:pt x="10498" y="19875"/>
                </a:cubicBezTo>
                <a:cubicBezTo>
                  <a:pt x="11849" y="18114"/>
                  <a:pt x="13310" y="16448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6" y="9146"/>
                  <a:pt x="23478" y="7915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1" y="3017"/>
                  <a:pt x="35508" y="2305"/>
                  <a:pt x="37652" y="1731"/>
                </a:cubicBezTo>
                <a:cubicBezTo>
                  <a:pt x="39797" y="1156"/>
                  <a:pt x="41969" y="724"/>
                  <a:pt x="44169" y="434"/>
                </a:cubicBezTo>
                <a:cubicBezTo>
                  <a:pt x="46370" y="145"/>
                  <a:pt x="48581" y="0"/>
                  <a:pt x="50800" y="0"/>
                </a:cubicBezTo>
                <a:cubicBezTo>
                  <a:pt x="53020" y="0"/>
                  <a:pt x="55230" y="145"/>
                  <a:pt x="57431" y="434"/>
                </a:cubicBezTo>
                <a:cubicBezTo>
                  <a:pt x="59632" y="724"/>
                  <a:pt x="61804" y="1156"/>
                  <a:pt x="63948" y="1731"/>
                </a:cubicBezTo>
                <a:cubicBezTo>
                  <a:pt x="66092" y="2305"/>
                  <a:pt x="68190" y="3017"/>
                  <a:pt x="70240" y="3867"/>
                </a:cubicBezTo>
                <a:cubicBezTo>
                  <a:pt x="72291" y="4716"/>
                  <a:pt x="74278" y="5696"/>
                  <a:pt x="76200" y="6806"/>
                </a:cubicBezTo>
                <a:cubicBezTo>
                  <a:pt x="78122" y="7916"/>
                  <a:pt x="79964" y="9146"/>
                  <a:pt x="81725" y="10497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1" y="16448"/>
                  <a:pt x="89751" y="18114"/>
                  <a:pt x="91102" y="19875"/>
                </a:cubicBezTo>
                <a:cubicBezTo>
                  <a:pt x="92454" y="21636"/>
                  <a:pt x="93684" y="23477"/>
                  <a:pt x="94794" y="25400"/>
                </a:cubicBezTo>
                <a:cubicBezTo>
                  <a:pt x="95903" y="27322"/>
                  <a:pt x="96883" y="29309"/>
                  <a:pt x="97733" y="31359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89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2" y="88290"/>
                  <a:pt x="83486" y="89751"/>
                  <a:pt x="81725" y="91102"/>
                </a:cubicBezTo>
                <a:cubicBezTo>
                  <a:pt x="79964" y="92453"/>
                  <a:pt x="78123" y="93684"/>
                  <a:pt x="76201" y="94794"/>
                </a:cubicBezTo>
                <a:cubicBezTo>
                  <a:pt x="74278" y="95904"/>
                  <a:pt x="72292" y="96883"/>
                  <a:pt x="70241" y="97733"/>
                </a:cubicBezTo>
                <a:cubicBezTo>
                  <a:pt x="68190" y="98582"/>
                  <a:pt x="66093" y="99294"/>
                  <a:pt x="63949" y="99869"/>
                </a:cubicBezTo>
                <a:cubicBezTo>
                  <a:pt x="61805" y="100443"/>
                  <a:pt x="59632" y="100876"/>
                  <a:pt x="57431" y="101165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8" name="Freeform 48"/>
          <p:cNvSpPr/>
          <p:nvPr/>
        </p:nvSpPr>
        <p:spPr>
          <a:xfrm>
            <a:off x="8658226" y="321564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3 h 101600"/>
              <a:gd name="connsiteX5" fmla="*/ 19874 w 101600"/>
              <a:gd name="connsiteY5" fmla="*/ 91102 h 101600"/>
              <a:gd name="connsiteX6" fmla="*/ 14878 w 101600"/>
              <a:gd name="connsiteY6" fmla="*/ 86720 h 101600"/>
              <a:gd name="connsiteX7" fmla="*/ 10497 w 101600"/>
              <a:gd name="connsiteY7" fmla="*/ 81724 h 101600"/>
              <a:gd name="connsiteX8" fmla="*/ 6805 w 101600"/>
              <a:gd name="connsiteY8" fmla="*/ 76199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799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4 h 101600"/>
              <a:gd name="connsiteX24" fmla="*/ 50800 w 101600"/>
              <a:gd name="connsiteY24" fmla="*/ 0 h 101600"/>
              <a:gd name="connsiteX25" fmla="*/ 57431 w 101600"/>
              <a:gd name="connsiteY25" fmla="*/ 434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7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59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2 h 101600"/>
              <a:gd name="connsiteX44" fmla="*/ 76201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7" y="100875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3"/>
                </a:cubicBezTo>
                <a:cubicBezTo>
                  <a:pt x="23477" y="93684"/>
                  <a:pt x="21635" y="92453"/>
                  <a:pt x="19874" y="91102"/>
                </a:cubicBezTo>
                <a:cubicBezTo>
                  <a:pt x="18113" y="89750"/>
                  <a:pt x="16448" y="88290"/>
                  <a:pt x="14878" y="86720"/>
                </a:cubicBezTo>
                <a:cubicBezTo>
                  <a:pt x="13308" y="85151"/>
                  <a:pt x="11848" y="83486"/>
                  <a:pt x="10497" y="81724"/>
                </a:cubicBezTo>
                <a:cubicBezTo>
                  <a:pt x="9146" y="79963"/>
                  <a:pt x="7915" y="78122"/>
                  <a:pt x="6805" y="76199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1"/>
                  <a:pt x="1731" y="63947"/>
                </a:cubicBezTo>
                <a:cubicBezTo>
                  <a:pt x="1157" y="61803"/>
                  <a:pt x="725" y="59631"/>
                  <a:pt x="435" y="57430"/>
                </a:cubicBezTo>
                <a:cubicBezTo>
                  <a:pt x="145" y="55229"/>
                  <a:pt x="0" y="53019"/>
                  <a:pt x="0" y="50799"/>
                </a:cubicBezTo>
                <a:cubicBezTo>
                  <a:pt x="0" y="48580"/>
                  <a:pt x="145" y="46369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6" y="35508"/>
                  <a:pt x="3018" y="33410"/>
                  <a:pt x="3867" y="31359"/>
                </a:cubicBezTo>
                <a:cubicBezTo>
                  <a:pt x="4717" y="29308"/>
                  <a:pt x="5697" y="27322"/>
                  <a:pt x="6806" y="25400"/>
                </a:cubicBezTo>
                <a:cubicBezTo>
                  <a:pt x="7916" y="23477"/>
                  <a:pt x="9147" y="21636"/>
                  <a:pt x="10498" y="19875"/>
                </a:cubicBezTo>
                <a:cubicBezTo>
                  <a:pt x="11849" y="18114"/>
                  <a:pt x="13310" y="16448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6" y="9146"/>
                  <a:pt x="23478" y="7915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1" y="3017"/>
                  <a:pt x="35508" y="2305"/>
                  <a:pt x="37652" y="1731"/>
                </a:cubicBezTo>
                <a:cubicBezTo>
                  <a:pt x="39797" y="1156"/>
                  <a:pt x="41969" y="724"/>
                  <a:pt x="44169" y="434"/>
                </a:cubicBezTo>
                <a:cubicBezTo>
                  <a:pt x="46370" y="145"/>
                  <a:pt x="48581" y="0"/>
                  <a:pt x="50800" y="0"/>
                </a:cubicBezTo>
                <a:cubicBezTo>
                  <a:pt x="53020" y="0"/>
                  <a:pt x="55230" y="145"/>
                  <a:pt x="57431" y="434"/>
                </a:cubicBezTo>
                <a:cubicBezTo>
                  <a:pt x="59632" y="724"/>
                  <a:pt x="61804" y="1156"/>
                  <a:pt x="63948" y="1731"/>
                </a:cubicBezTo>
                <a:cubicBezTo>
                  <a:pt x="66092" y="2305"/>
                  <a:pt x="68190" y="3017"/>
                  <a:pt x="70240" y="3867"/>
                </a:cubicBezTo>
                <a:cubicBezTo>
                  <a:pt x="72291" y="4716"/>
                  <a:pt x="74278" y="5696"/>
                  <a:pt x="76200" y="6806"/>
                </a:cubicBezTo>
                <a:cubicBezTo>
                  <a:pt x="78122" y="7916"/>
                  <a:pt x="79964" y="9146"/>
                  <a:pt x="81725" y="10497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1" y="16448"/>
                  <a:pt x="89751" y="18114"/>
                  <a:pt x="91102" y="19875"/>
                </a:cubicBezTo>
                <a:cubicBezTo>
                  <a:pt x="92454" y="21636"/>
                  <a:pt x="93684" y="23477"/>
                  <a:pt x="94794" y="25400"/>
                </a:cubicBezTo>
                <a:cubicBezTo>
                  <a:pt x="95903" y="27322"/>
                  <a:pt x="96883" y="29309"/>
                  <a:pt x="97733" y="31359"/>
                </a:cubicBezTo>
                <a:cubicBezTo>
                  <a:pt x="98582" y="33410"/>
                  <a:pt x="99294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5" y="59631"/>
                  <a:pt x="100443" y="61804"/>
                  <a:pt x="99869" y="63948"/>
                </a:cubicBezTo>
                <a:cubicBezTo>
                  <a:pt x="99294" y="66092"/>
                  <a:pt x="98582" y="68189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2" y="88290"/>
                  <a:pt x="83486" y="89751"/>
                  <a:pt x="81725" y="91102"/>
                </a:cubicBezTo>
                <a:cubicBezTo>
                  <a:pt x="79964" y="92453"/>
                  <a:pt x="78123" y="93684"/>
                  <a:pt x="76201" y="94794"/>
                </a:cubicBezTo>
                <a:cubicBezTo>
                  <a:pt x="74278" y="95904"/>
                  <a:pt x="72292" y="96883"/>
                  <a:pt x="70241" y="97733"/>
                </a:cubicBezTo>
                <a:cubicBezTo>
                  <a:pt x="68190" y="98582"/>
                  <a:pt x="66093" y="99294"/>
                  <a:pt x="63949" y="99869"/>
                </a:cubicBezTo>
                <a:cubicBezTo>
                  <a:pt x="61805" y="100443"/>
                  <a:pt x="59632" y="100876"/>
                  <a:pt x="57431" y="101165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90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49" name="Freeform 49"/>
          <p:cNvSpPr/>
          <p:nvPr/>
        </p:nvSpPr>
        <p:spPr>
          <a:xfrm>
            <a:off x="9801226" y="292862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9 w 101600"/>
              <a:gd name="connsiteY6" fmla="*/ 86720 h 101600"/>
              <a:gd name="connsiteX7" fmla="*/ 10498 w 101600"/>
              <a:gd name="connsiteY7" fmla="*/ 81724 h 101600"/>
              <a:gd name="connsiteX8" fmla="*/ 6806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4 h 101600"/>
              <a:gd name="connsiteX24" fmla="*/ 50800 w 101600"/>
              <a:gd name="connsiteY24" fmla="*/ 0 h 101600"/>
              <a:gd name="connsiteX25" fmla="*/ 57431 w 101600"/>
              <a:gd name="connsiteY25" fmla="*/ 434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7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3 h 101600"/>
              <a:gd name="connsiteX44" fmla="*/ 76201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3" y="89751"/>
                  <a:pt x="16448" y="88290"/>
                  <a:pt x="14879" y="86720"/>
                </a:cubicBezTo>
                <a:cubicBezTo>
                  <a:pt x="13309" y="85151"/>
                  <a:pt x="11849" y="83486"/>
                  <a:pt x="10498" y="81724"/>
                </a:cubicBezTo>
                <a:cubicBezTo>
                  <a:pt x="9146" y="79963"/>
                  <a:pt x="7916" y="78122"/>
                  <a:pt x="6806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2"/>
                  <a:pt x="1731" y="63947"/>
                </a:cubicBezTo>
                <a:cubicBezTo>
                  <a:pt x="1157" y="61803"/>
                  <a:pt x="725" y="59631"/>
                  <a:pt x="435" y="57430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6" y="25400"/>
                </a:cubicBezTo>
                <a:cubicBezTo>
                  <a:pt x="7916" y="23477"/>
                  <a:pt x="9147" y="21636"/>
                  <a:pt x="10498" y="19875"/>
                </a:cubicBezTo>
                <a:cubicBezTo>
                  <a:pt x="11850" y="18114"/>
                  <a:pt x="13310" y="16448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6" y="9146"/>
                  <a:pt x="23478" y="7915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1" y="3017"/>
                  <a:pt x="35508" y="2305"/>
                  <a:pt x="37652" y="1731"/>
                </a:cubicBezTo>
                <a:cubicBezTo>
                  <a:pt x="39797" y="1156"/>
                  <a:pt x="41969" y="724"/>
                  <a:pt x="44169" y="434"/>
                </a:cubicBezTo>
                <a:cubicBezTo>
                  <a:pt x="46370" y="145"/>
                  <a:pt x="48581" y="0"/>
                  <a:pt x="50800" y="0"/>
                </a:cubicBezTo>
                <a:cubicBezTo>
                  <a:pt x="53020" y="0"/>
                  <a:pt x="55230" y="145"/>
                  <a:pt x="57431" y="434"/>
                </a:cubicBezTo>
                <a:cubicBezTo>
                  <a:pt x="59632" y="724"/>
                  <a:pt x="61804" y="1156"/>
                  <a:pt x="63948" y="1731"/>
                </a:cubicBezTo>
                <a:cubicBezTo>
                  <a:pt x="66092" y="2305"/>
                  <a:pt x="68190" y="3017"/>
                  <a:pt x="70240" y="3867"/>
                </a:cubicBezTo>
                <a:cubicBezTo>
                  <a:pt x="72291" y="4716"/>
                  <a:pt x="74278" y="5696"/>
                  <a:pt x="76200" y="6806"/>
                </a:cubicBezTo>
                <a:cubicBezTo>
                  <a:pt x="78122" y="7916"/>
                  <a:pt x="79964" y="9146"/>
                  <a:pt x="81725" y="10497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1" y="16448"/>
                  <a:pt x="89751" y="18114"/>
                  <a:pt x="91102" y="19875"/>
                </a:cubicBezTo>
                <a:cubicBezTo>
                  <a:pt x="92454" y="21636"/>
                  <a:pt x="93684" y="23477"/>
                  <a:pt x="94794" y="25400"/>
                </a:cubicBezTo>
                <a:cubicBezTo>
                  <a:pt x="95903" y="27322"/>
                  <a:pt x="96883" y="29309"/>
                  <a:pt x="97733" y="31360"/>
                </a:cubicBezTo>
                <a:cubicBezTo>
                  <a:pt x="98582" y="33410"/>
                  <a:pt x="99295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6" y="59632"/>
                  <a:pt x="100443" y="61804"/>
                  <a:pt x="99869" y="63948"/>
                </a:cubicBezTo>
                <a:cubicBezTo>
                  <a:pt x="99295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2" y="88291"/>
                  <a:pt x="83486" y="89751"/>
                  <a:pt x="81725" y="91103"/>
                </a:cubicBezTo>
                <a:cubicBezTo>
                  <a:pt x="79964" y="92454"/>
                  <a:pt x="78123" y="93684"/>
                  <a:pt x="76201" y="94794"/>
                </a:cubicBezTo>
                <a:cubicBezTo>
                  <a:pt x="74278" y="95904"/>
                  <a:pt x="72292" y="96884"/>
                  <a:pt x="70241" y="97733"/>
                </a:cubicBezTo>
                <a:cubicBezTo>
                  <a:pt x="68190" y="98582"/>
                  <a:pt x="66093" y="99294"/>
                  <a:pt x="63949" y="99869"/>
                </a:cubicBezTo>
                <a:cubicBezTo>
                  <a:pt x="61805" y="100443"/>
                  <a:pt x="59632" y="100876"/>
                  <a:pt x="57431" y="101165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0" name="Freeform 50"/>
          <p:cNvSpPr/>
          <p:nvPr/>
        </p:nvSpPr>
        <p:spPr>
          <a:xfrm>
            <a:off x="9801226" y="2928620"/>
            <a:ext cx="101600" cy="101600"/>
          </a:xfrm>
          <a:custGeom>
            <a:avLst/>
            <a:gdLst>
              <a:gd name="connsiteX0" fmla="*/ 50799 w 101600"/>
              <a:gd name="connsiteY0" fmla="*/ 101600 h 101600"/>
              <a:gd name="connsiteX1" fmla="*/ 44169 w 101600"/>
              <a:gd name="connsiteY1" fmla="*/ 101165 h 101600"/>
              <a:gd name="connsiteX2" fmla="*/ 37651 w 101600"/>
              <a:gd name="connsiteY2" fmla="*/ 99869 h 101600"/>
              <a:gd name="connsiteX3" fmla="*/ 31359 w 101600"/>
              <a:gd name="connsiteY3" fmla="*/ 97733 h 101600"/>
              <a:gd name="connsiteX4" fmla="*/ 25399 w 101600"/>
              <a:gd name="connsiteY4" fmla="*/ 94794 h 101600"/>
              <a:gd name="connsiteX5" fmla="*/ 19875 w 101600"/>
              <a:gd name="connsiteY5" fmla="*/ 91102 h 101600"/>
              <a:gd name="connsiteX6" fmla="*/ 14879 w 101600"/>
              <a:gd name="connsiteY6" fmla="*/ 86720 h 101600"/>
              <a:gd name="connsiteX7" fmla="*/ 10498 w 101600"/>
              <a:gd name="connsiteY7" fmla="*/ 81724 h 101600"/>
              <a:gd name="connsiteX8" fmla="*/ 6806 w 101600"/>
              <a:gd name="connsiteY8" fmla="*/ 76200 h 101600"/>
              <a:gd name="connsiteX9" fmla="*/ 3866 w 101600"/>
              <a:gd name="connsiteY9" fmla="*/ 70240 h 101600"/>
              <a:gd name="connsiteX10" fmla="*/ 1731 w 101600"/>
              <a:gd name="connsiteY10" fmla="*/ 63947 h 101600"/>
              <a:gd name="connsiteX11" fmla="*/ 435 w 101600"/>
              <a:gd name="connsiteY11" fmla="*/ 57430 h 101600"/>
              <a:gd name="connsiteX12" fmla="*/ 0 w 101600"/>
              <a:gd name="connsiteY12" fmla="*/ 50800 h 101600"/>
              <a:gd name="connsiteX13" fmla="*/ 435 w 101600"/>
              <a:gd name="connsiteY13" fmla="*/ 44169 h 101600"/>
              <a:gd name="connsiteX14" fmla="*/ 1731 w 101600"/>
              <a:gd name="connsiteY14" fmla="*/ 37652 h 101600"/>
              <a:gd name="connsiteX15" fmla="*/ 3867 w 101600"/>
              <a:gd name="connsiteY15" fmla="*/ 31359 h 101600"/>
              <a:gd name="connsiteX16" fmla="*/ 6806 w 101600"/>
              <a:gd name="connsiteY16" fmla="*/ 25400 h 101600"/>
              <a:gd name="connsiteX17" fmla="*/ 10498 w 101600"/>
              <a:gd name="connsiteY17" fmla="*/ 19875 h 101600"/>
              <a:gd name="connsiteX18" fmla="*/ 14879 w 101600"/>
              <a:gd name="connsiteY18" fmla="*/ 14879 h 101600"/>
              <a:gd name="connsiteX19" fmla="*/ 19876 w 101600"/>
              <a:gd name="connsiteY19" fmla="*/ 10497 h 101600"/>
              <a:gd name="connsiteX20" fmla="*/ 25400 w 101600"/>
              <a:gd name="connsiteY20" fmla="*/ 6806 h 101600"/>
              <a:gd name="connsiteX21" fmla="*/ 31360 w 101600"/>
              <a:gd name="connsiteY21" fmla="*/ 3867 h 101600"/>
              <a:gd name="connsiteX22" fmla="*/ 37652 w 101600"/>
              <a:gd name="connsiteY22" fmla="*/ 1731 h 101600"/>
              <a:gd name="connsiteX23" fmla="*/ 44169 w 101600"/>
              <a:gd name="connsiteY23" fmla="*/ 434 h 101600"/>
              <a:gd name="connsiteX24" fmla="*/ 50800 w 101600"/>
              <a:gd name="connsiteY24" fmla="*/ 0 h 101600"/>
              <a:gd name="connsiteX25" fmla="*/ 57431 w 101600"/>
              <a:gd name="connsiteY25" fmla="*/ 434 h 101600"/>
              <a:gd name="connsiteX26" fmla="*/ 63948 w 101600"/>
              <a:gd name="connsiteY26" fmla="*/ 1731 h 101600"/>
              <a:gd name="connsiteX27" fmla="*/ 70240 w 101600"/>
              <a:gd name="connsiteY27" fmla="*/ 3867 h 101600"/>
              <a:gd name="connsiteX28" fmla="*/ 76200 w 101600"/>
              <a:gd name="connsiteY28" fmla="*/ 6806 h 101600"/>
              <a:gd name="connsiteX29" fmla="*/ 81725 w 101600"/>
              <a:gd name="connsiteY29" fmla="*/ 10497 h 101600"/>
              <a:gd name="connsiteX30" fmla="*/ 86721 w 101600"/>
              <a:gd name="connsiteY30" fmla="*/ 14879 h 101600"/>
              <a:gd name="connsiteX31" fmla="*/ 91102 w 101600"/>
              <a:gd name="connsiteY31" fmla="*/ 19875 h 101600"/>
              <a:gd name="connsiteX32" fmla="*/ 94794 w 101600"/>
              <a:gd name="connsiteY32" fmla="*/ 25400 h 101600"/>
              <a:gd name="connsiteX33" fmla="*/ 97733 w 101600"/>
              <a:gd name="connsiteY33" fmla="*/ 31360 h 101600"/>
              <a:gd name="connsiteX34" fmla="*/ 99869 w 101600"/>
              <a:gd name="connsiteY34" fmla="*/ 37652 h 101600"/>
              <a:gd name="connsiteX35" fmla="*/ 101165 w 101600"/>
              <a:gd name="connsiteY35" fmla="*/ 44169 h 101600"/>
              <a:gd name="connsiteX36" fmla="*/ 101600 w 101600"/>
              <a:gd name="connsiteY36" fmla="*/ 50800 h 101600"/>
              <a:gd name="connsiteX37" fmla="*/ 101165 w 101600"/>
              <a:gd name="connsiteY37" fmla="*/ 57431 h 101600"/>
              <a:gd name="connsiteX38" fmla="*/ 99869 w 101600"/>
              <a:gd name="connsiteY38" fmla="*/ 63948 h 101600"/>
              <a:gd name="connsiteX39" fmla="*/ 97733 w 101600"/>
              <a:gd name="connsiteY39" fmla="*/ 70240 h 101600"/>
              <a:gd name="connsiteX40" fmla="*/ 94794 w 101600"/>
              <a:gd name="connsiteY40" fmla="*/ 76200 h 101600"/>
              <a:gd name="connsiteX41" fmla="*/ 91102 w 101600"/>
              <a:gd name="connsiteY41" fmla="*/ 81725 h 101600"/>
              <a:gd name="connsiteX42" fmla="*/ 86721 w 101600"/>
              <a:gd name="connsiteY42" fmla="*/ 86721 h 101600"/>
              <a:gd name="connsiteX43" fmla="*/ 81725 w 101600"/>
              <a:gd name="connsiteY43" fmla="*/ 91103 h 101600"/>
              <a:gd name="connsiteX44" fmla="*/ 76201 w 101600"/>
              <a:gd name="connsiteY44" fmla="*/ 94794 h 101600"/>
              <a:gd name="connsiteX45" fmla="*/ 70241 w 101600"/>
              <a:gd name="connsiteY45" fmla="*/ 97733 h 101600"/>
              <a:gd name="connsiteX46" fmla="*/ 63949 w 101600"/>
              <a:gd name="connsiteY46" fmla="*/ 99869 h 101600"/>
              <a:gd name="connsiteX47" fmla="*/ 57431 w 101600"/>
              <a:gd name="connsiteY47" fmla="*/ 101165 h 101600"/>
              <a:gd name="connsiteX48" fmla="*/ 50801 w 101600"/>
              <a:gd name="connsiteY48" fmla="*/ 101600 h 101600"/>
              <a:gd name="connsiteX49" fmla="*/ 50799 w 101600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600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5"/>
                </a:cubicBezTo>
                <a:cubicBezTo>
                  <a:pt x="41968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3"/>
                  <a:pt x="25399" y="94794"/>
                </a:cubicBezTo>
                <a:cubicBezTo>
                  <a:pt x="23477" y="93684"/>
                  <a:pt x="21635" y="92453"/>
                  <a:pt x="19875" y="91102"/>
                </a:cubicBezTo>
                <a:cubicBezTo>
                  <a:pt x="18113" y="89751"/>
                  <a:pt x="16448" y="88290"/>
                  <a:pt x="14879" y="86720"/>
                </a:cubicBezTo>
                <a:cubicBezTo>
                  <a:pt x="13309" y="85151"/>
                  <a:pt x="11849" y="83486"/>
                  <a:pt x="10498" y="81724"/>
                </a:cubicBezTo>
                <a:cubicBezTo>
                  <a:pt x="9146" y="79963"/>
                  <a:pt x="7916" y="78122"/>
                  <a:pt x="6806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8" y="68189"/>
                  <a:pt x="2305" y="66092"/>
                  <a:pt x="1731" y="63947"/>
                </a:cubicBezTo>
                <a:cubicBezTo>
                  <a:pt x="1157" y="61803"/>
                  <a:pt x="725" y="59631"/>
                  <a:pt x="435" y="57430"/>
                </a:cubicBezTo>
                <a:cubicBezTo>
                  <a:pt x="145" y="55230"/>
                  <a:pt x="0" y="53019"/>
                  <a:pt x="0" y="50800"/>
                </a:cubicBezTo>
                <a:cubicBezTo>
                  <a:pt x="0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5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6" y="25400"/>
                </a:cubicBezTo>
                <a:cubicBezTo>
                  <a:pt x="7916" y="23477"/>
                  <a:pt x="9147" y="21636"/>
                  <a:pt x="10498" y="19875"/>
                </a:cubicBezTo>
                <a:cubicBezTo>
                  <a:pt x="11850" y="18114"/>
                  <a:pt x="13310" y="16448"/>
                  <a:pt x="14879" y="14879"/>
                </a:cubicBezTo>
                <a:cubicBezTo>
                  <a:pt x="16449" y="13309"/>
                  <a:pt x="18114" y="11849"/>
                  <a:pt x="19876" y="10497"/>
                </a:cubicBezTo>
                <a:cubicBezTo>
                  <a:pt x="21636" y="9146"/>
                  <a:pt x="23478" y="7915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1" y="3017"/>
                  <a:pt x="35508" y="2305"/>
                  <a:pt x="37652" y="1731"/>
                </a:cubicBezTo>
                <a:cubicBezTo>
                  <a:pt x="39797" y="1156"/>
                  <a:pt x="41969" y="724"/>
                  <a:pt x="44169" y="434"/>
                </a:cubicBezTo>
                <a:cubicBezTo>
                  <a:pt x="46370" y="145"/>
                  <a:pt x="48581" y="0"/>
                  <a:pt x="50800" y="0"/>
                </a:cubicBezTo>
                <a:cubicBezTo>
                  <a:pt x="53020" y="0"/>
                  <a:pt x="55230" y="145"/>
                  <a:pt x="57431" y="434"/>
                </a:cubicBezTo>
                <a:cubicBezTo>
                  <a:pt x="59632" y="724"/>
                  <a:pt x="61804" y="1156"/>
                  <a:pt x="63948" y="1731"/>
                </a:cubicBezTo>
                <a:cubicBezTo>
                  <a:pt x="66092" y="2305"/>
                  <a:pt x="68190" y="3017"/>
                  <a:pt x="70240" y="3867"/>
                </a:cubicBezTo>
                <a:cubicBezTo>
                  <a:pt x="72291" y="4716"/>
                  <a:pt x="74278" y="5696"/>
                  <a:pt x="76200" y="6806"/>
                </a:cubicBezTo>
                <a:cubicBezTo>
                  <a:pt x="78122" y="7916"/>
                  <a:pt x="79964" y="9146"/>
                  <a:pt x="81725" y="10497"/>
                </a:cubicBezTo>
                <a:cubicBezTo>
                  <a:pt x="83486" y="11849"/>
                  <a:pt x="85151" y="13309"/>
                  <a:pt x="86721" y="14879"/>
                </a:cubicBezTo>
                <a:cubicBezTo>
                  <a:pt x="88291" y="16448"/>
                  <a:pt x="89751" y="18114"/>
                  <a:pt x="91102" y="19875"/>
                </a:cubicBezTo>
                <a:cubicBezTo>
                  <a:pt x="92454" y="21636"/>
                  <a:pt x="93684" y="23477"/>
                  <a:pt x="94794" y="25400"/>
                </a:cubicBezTo>
                <a:cubicBezTo>
                  <a:pt x="95903" y="27322"/>
                  <a:pt x="96883" y="29309"/>
                  <a:pt x="97733" y="31360"/>
                </a:cubicBezTo>
                <a:cubicBezTo>
                  <a:pt x="98582" y="33410"/>
                  <a:pt x="99295" y="35508"/>
                  <a:pt x="99869" y="37652"/>
                </a:cubicBezTo>
                <a:cubicBezTo>
                  <a:pt x="100443" y="39796"/>
                  <a:pt x="100875" y="41968"/>
                  <a:pt x="101165" y="44169"/>
                </a:cubicBezTo>
                <a:cubicBezTo>
                  <a:pt x="101455" y="46370"/>
                  <a:pt x="101600" y="48580"/>
                  <a:pt x="101600" y="50800"/>
                </a:cubicBezTo>
                <a:cubicBezTo>
                  <a:pt x="101600" y="53020"/>
                  <a:pt x="101455" y="55230"/>
                  <a:pt x="101165" y="57431"/>
                </a:cubicBezTo>
                <a:cubicBezTo>
                  <a:pt x="100876" y="59632"/>
                  <a:pt x="100443" y="61804"/>
                  <a:pt x="99869" y="63948"/>
                </a:cubicBezTo>
                <a:cubicBezTo>
                  <a:pt x="99295" y="66092"/>
                  <a:pt x="98582" y="68190"/>
                  <a:pt x="97733" y="70240"/>
                </a:cubicBezTo>
                <a:cubicBezTo>
                  <a:pt x="96883" y="72291"/>
                  <a:pt x="95903" y="74278"/>
                  <a:pt x="94794" y="76200"/>
                </a:cubicBezTo>
                <a:cubicBezTo>
                  <a:pt x="93684" y="78122"/>
                  <a:pt x="92454" y="79964"/>
                  <a:pt x="91102" y="81725"/>
                </a:cubicBezTo>
                <a:cubicBezTo>
                  <a:pt x="89751" y="83486"/>
                  <a:pt x="88291" y="85151"/>
                  <a:pt x="86721" y="86721"/>
                </a:cubicBezTo>
                <a:cubicBezTo>
                  <a:pt x="85152" y="88291"/>
                  <a:pt x="83486" y="89751"/>
                  <a:pt x="81725" y="91103"/>
                </a:cubicBezTo>
                <a:cubicBezTo>
                  <a:pt x="79964" y="92454"/>
                  <a:pt x="78123" y="93684"/>
                  <a:pt x="76201" y="94794"/>
                </a:cubicBezTo>
                <a:cubicBezTo>
                  <a:pt x="74278" y="95904"/>
                  <a:pt x="72292" y="96884"/>
                  <a:pt x="70241" y="97733"/>
                </a:cubicBezTo>
                <a:cubicBezTo>
                  <a:pt x="68190" y="98582"/>
                  <a:pt x="66093" y="99294"/>
                  <a:pt x="63949" y="99869"/>
                </a:cubicBezTo>
                <a:cubicBezTo>
                  <a:pt x="61805" y="100443"/>
                  <a:pt x="59632" y="100876"/>
                  <a:pt x="57431" y="101165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90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1" name="Freeform 51"/>
          <p:cNvSpPr/>
          <p:nvPr/>
        </p:nvSpPr>
        <p:spPr>
          <a:xfrm>
            <a:off x="10944226" y="2402417"/>
            <a:ext cx="101599" cy="101600"/>
          </a:xfrm>
          <a:custGeom>
            <a:avLst/>
            <a:gdLst>
              <a:gd name="connsiteX0" fmla="*/ 50799 w 101599"/>
              <a:gd name="connsiteY0" fmla="*/ 101600 h 101600"/>
              <a:gd name="connsiteX1" fmla="*/ 44169 w 101599"/>
              <a:gd name="connsiteY1" fmla="*/ 101166 h 101600"/>
              <a:gd name="connsiteX2" fmla="*/ 37651 w 101599"/>
              <a:gd name="connsiteY2" fmla="*/ 99869 h 101600"/>
              <a:gd name="connsiteX3" fmla="*/ 31359 w 101599"/>
              <a:gd name="connsiteY3" fmla="*/ 97733 h 101600"/>
              <a:gd name="connsiteX4" fmla="*/ 25399 w 101599"/>
              <a:gd name="connsiteY4" fmla="*/ 94794 h 101600"/>
              <a:gd name="connsiteX5" fmla="*/ 19874 w 101599"/>
              <a:gd name="connsiteY5" fmla="*/ 91102 h 101600"/>
              <a:gd name="connsiteX6" fmla="*/ 14877 w 101599"/>
              <a:gd name="connsiteY6" fmla="*/ 86721 h 101600"/>
              <a:gd name="connsiteX7" fmla="*/ 10497 w 101599"/>
              <a:gd name="connsiteY7" fmla="*/ 81725 h 101600"/>
              <a:gd name="connsiteX8" fmla="*/ 6805 w 101599"/>
              <a:gd name="connsiteY8" fmla="*/ 76200 h 101600"/>
              <a:gd name="connsiteX9" fmla="*/ 3866 w 101599"/>
              <a:gd name="connsiteY9" fmla="*/ 70240 h 101600"/>
              <a:gd name="connsiteX10" fmla="*/ 1730 w 101599"/>
              <a:gd name="connsiteY10" fmla="*/ 63948 h 101600"/>
              <a:gd name="connsiteX11" fmla="*/ 435 w 101599"/>
              <a:gd name="connsiteY11" fmla="*/ 57430 h 101600"/>
              <a:gd name="connsiteX12" fmla="*/ 0 w 101599"/>
              <a:gd name="connsiteY12" fmla="*/ 50800 h 101600"/>
              <a:gd name="connsiteX13" fmla="*/ 435 w 101599"/>
              <a:gd name="connsiteY13" fmla="*/ 44169 h 101600"/>
              <a:gd name="connsiteX14" fmla="*/ 1731 w 101599"/>
              <a:gd name="connsiteY14" fmla="*/ 37652 h 101600"/>
              <a:gd name="connsiteX15" fmla="*/ 3867 w 101599"/>
              <a:gd name="connsiteY15" fmla="*/ 31359 h 101600"/>
              <a:gd name="connsiteX16" fmla="*/ 6807 w 101599"/>
              <a:gd name="connsiteY16" fmla="*/ 25400 h 101600"/>
              <a:gd name="connsiteX17" fmla="*/ 10498 w 101599"/>
              <a:gd name="connsiteY17" fmla="*/ 19875 h 101600"/>
              <a:gd name="connsiteX18" fmla="*/ 14879 w 101599"/>
              <a:gd name="connsiteY18" fmla="*/ 14879 h 101600"/>
              <a:gd name="connsiteX19" fmla="*/ 19875 w 101599"/>
              <a:gd name="connsiteY19" fmla="*/ 10497 h 101600"/>
              <a:gd name="connsiteX20" fmla="*/ 25400 w 101599"/>
              <a:gd name="connsiteY20" fmla="*/ 6806 h 101600"/>
              <a:gd name="connsiteX21" fmla="*/ 31360 w 101599"/>
              <a:gd name="connsiteY21" fmla="*/ 3867 h 101600"/>
              <a:gd name="connsiteX22" fmla="*/ 37652 w 101599"/>
              <a:gd name="connsiteY22" fmla="*/ 1731 h 101600"/>
              <a:gd name="connsiteX23" fmla="*/ 44170 w 101599"/>
              <a:gd name="connsiteY23" fmla="*/ 434 h 101600"/>
              <a:gd name="connsiteX24" fmla="*/ 50801 w 101599"/>
              <a:gd name="connsiteY24" fmla="*/ 0 h 101600"/>
              <a:gd name="connsiteX25" fmla="*/ 57431 w 101599"/>
              <a:gd name="connsiteY25" fmla="*/ 435 h 101600"/>
              <a:gd name="connsiteX26" fmla="*/ 63947 w 101599"/>
              <a:gd name="connsiteY26" fmla="*/ 1731 h 101600"/>
              <a:gd name="connsiteX27" fmla="*/ 70240 w 101599"/>
              <a:gd name="connsiteY27" fmla="*/ 3867 h 101600"/>
              <a:gd name="connsiteX28" fmla="*/ 76199 w 101599"/>
              <a:gd name="connsiteY28" fmla="*/ 6806 h 101600"/>
              <a:gd name="connsiteX29" fmla="*/ 81724 w 101599"/>
              <a:gd name="connsiteY29" fmla="*/ 10498 h 101600"/>
              <a:gd name="connsiteX30" fmla="*/ 86720 w 101599"/>
              <a:gd name="connsiteY30" fmla="*/ 14879 h 101600"/>
              <a:gd name="connsiteX31" fmla="*/ 91102 w 101599"/>
              <a:gd name="connsiteY31" fmla="*/ 19875 h 101600"/>
              <a:gd name="connsiteX32" fmla="*/ 94794 w 101599"/>
              <a:gd name="connsiteY32" fmla="*/ 25400 h 101600"/>
              <a:gd name="connsiteX33" fmla="*/ 97733 w 101599"/>
              <a:gd name="connsiteY33" fmla="*/ 31360 h 101600"/>
              <a:gd name="connsiteX34" fmla="*/ 99869 w 101599"/>
              <a:gd name="connsiteY34" fmla="*/ 37652 h 101600"/>
              <a:gd name="connsiteX35" fmla="*/ 101165 w 101599"/>
              <a:gd name="connsiteY35" fmla="*/ 44169 h 101600"/>
              <a:gd name="connsiteX36" fmla="*/ 101599 w 101599"/>
              <a:gd name="connsiteY36" fmla="*/ 50800 h 101600"/>
              <a:gd name="connsiteX37" fmla="*/ 101165 w 101599"/>
              <a:gd name="connsiteY37" fmla="*/ 57431 h 101600"/>
              <a:gd name="connsiteX38" fmla="*/ 99868 w 101599"/>
              <a:gd name="connsiteY38" fmla="*/ 63948 h 101600"/>
              <a:gd name="connsiteX39" fmla="*/ 97733 w 101599"/>
              <a:gd name="connsiteY39" fmla="*/ 70241 h 101600"/>
              <a:gd name="connsiteX40" fmla="*/ 94793 w 101599"/>
              <a:gd name="connsiteY40" fmla="*/ 76200 h 101600"/>
              <a:gd name="connsiteX41" fmla="*/ 91102 w 101599"/>
              <a:gd name="connsiteY41" fmla="*/ 81725 h 101600"/>
              <a:gd name="connsiteX42" fmla="*/ 86720 w 101599"/>
              <a:gd name="connsiteY42" fmla="*/ 86721 h 101600"/>
              <a:gd name="connsiteX43" fmla="*/ 81724 w 101599"/>
              <a:gd name="connsiteY43" fmla="*/ 91103 h 101600"/>
              <a:gd name="connsiteX44" fmla="*/ 76200 w 101599"/>
              <a:gd name="connsiteY44" fmla="*/ 94794 h 101600"/>
              <a:gd name="connsiteX45" fmla="*/ 70240 w 101599"/>
              <a:gd name="connsiteY45" fmla="*/ 97733 h 101600"/>
              <a:gd name="connsiteX46" fmla="*/ 63948 w 101599"/>
              <a:gd name="connsiteY46" fmla="*/ 99869 h 101600"/>
              <a:gd name="connsiteX47" fmla="*/ 57431 w 101599"/>
              <a:gd name="connsiteY47" fmla="*/ 101166 h 101600"/>
              <a:gd name="connsiteX48" fmla="*/ 50801 w 101599"/>
              <a:gd name="connsiteY48" fmla="*/ 101600 h 101600"/>
              <a:gd name="connsiteX49" fmla="*/ 50799 w 101599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599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6"/>
                </a:cubicBezTo>
                <a:cubicBezTo>
                  <a:pt x="41967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4"/>
                  <a:pt x="25399" y="94794"/>
                </a:cubicBezTo>
                <a:cubicBezTo>
                  <a:pt x="23477" y="93684"/>
                  <a:pt x="21635" y="92453"/>
                  <a:pt x="19874" y="91102"/>
                </a:cubicBezTo>
                <a:cubicBezTo>
                  <a:pt x="18113" y="89751"/>
                  <a:pt x="16448" y="88290"/>
                  <a:pt x="14877" y="86721"/>
                </a:cubicBezTo>
                <a:cubicBezTo>
                  <a:pt x="13308" y="85151"/>
                  <a:pt x="11848" y="83486"/>
                  <a:pt x="10497" y="81725"/>
                </a:cubicBezTo>
                <a:cubicBezTo>
                  <a:pt x="9146" y="79964"/>
                  <a:pt x="7915" y="78122"/>
                  <a:pt x="6805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7" y="68189"/>
                  <a:pt x="2305" y="66092"/>
                  <a:pt x="1730" y="63948"/>
                </a:cubicBezTo>
                <a:cubicBezTo>
                  <a:pt x="1156" y="61804"/>
                  <a:pt x="724" y="59631"/>
                  <a:pt x="435" y="57430"/>
                </a:cubicBezTo>
                <a:cubicBezTo>
                  <a:pt x="145" y="55230"/>
                  <a:pt x="0" y="53020"/>
                  <a:pt x="0" y="50800"/>
                </a:cubicBezTo>
                <a:cubicBezTo>
                  <a:pt x="1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6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7" y="25400"/>
                </a:cubicBezTo>
                <a:cubicBezTo>
                  <a:pt x="7917" y="23478"/>
                  <a:pt x="9147" y="21636"/>
                  <a:pt x="10498" y="19875"/>
                </a:cubicBezTo>
                <a:cubicBezTo>
                  <a:pt x="11849" y="18114"/>
                  <a:pt x="13309" y="16448"/>
                  <a:pt x="14879" y="14879"/>
                </a:cubicBezTo>
                <a:cubicBezTo>
                  <a:pt x="16449" y="13309"/>
                  <a:pt x="18114" y="11849"/>
                  <a:pt x="19875" y="10497"/>
                </a:cubicBezTo>
                <a:cubicBezTo>
                  <a:pt x="21637" y="9146"/>
                  <a:pt x="23478" y="7916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0" y="3018"/>
                  <a:pt x="35508" y="2306"/>
                  <a:pt x="37652" y="1731"/>
                </a:cubicBezTo>
                <a:cubicBezTo>
                  <a:pt x="39797" y="1157"/>
                  <a:pt x="41969" y="724"/>
                  <a:pt x="44170" y="434"/>
                </a:cubicBezTo>
                <a:cubicBezTo>
                  <a:pt x="46371" y="145"/>
                  <a:pt x="48581" y="0"/>
                  <a:pt x="50801" y="0"/>
                </a:cubicBezTo>
                <a:cubicBezTo>
                  <a:pt x="53021" y="0"/>
                  <a:pt x="55231" y="145"/>
                  <a:pt x="57431" y="435"/>
                </a:cubicBezTo>
                <a:cubicBezTo>
                  <a:pt x="59631" y="724"/>
                  <a:pt x="61803" y="1157"/>
                  <a:pt x="63947" y="1731"/>
                </a:cubicBezTo>
                <a:cubicBezTo>
                  <a:pt x="66092" y="2306"/>
                  <a:pt x="68189" y="3018"/>
                  <a:pt x="70240" y="3867"/>
                </a:cubicBezTo>
                <a:cubicBezTo>
                  <a:pt x="72291" y="4716"/>
                  <a:pt x="74278" y="5696"/>
                  <a:pt x="76199" y="6806"/>
                </a:cubicBezTo>
                <a:cubicBezTo>
                  <a:pt x="78122" y="7916"/>
                  <a:pt x="79963" y="9146"/>
                  <a:pt x="81724" y="10498"/>
                </a:cubicBezTo>
                <a:cubicBezTo>
                  <a:pt x="83486" y="11849"/>
                  <a:pt x="85151" y="13310"/>
                  <a:pt x="86720" y="14879"/>
                </a:cubicBezTo>
                <a:cubicBezTo>
                  <a:pt x="88290" y="16449"/>
                  <a:pt x="89751" y="18114"/>
                  <a:pt x="91102" y="19875"/>
                </a:cubicBezTo>
                <a:cubicBezTo>
                  <a:pt x="92454" y="21636"/>
                  <a:pt x="93685" y="23478"/>
                  <a:pt x="94794" y="25400"/>
                </a:cubicBezTo>
                <a:cubicBezTo>
                  <a:pt x="95904" y="27322"/>
                  <a:pt x="96884" y="29309"/>
                  <a:pt x="97733" y="31360"/>
                </a:cubicBezTo>
                <a:cubicBezTo>
                  <a:pt x="98582" y="33411"/>
                  <a:pt x="99294" y="35508"/>
                  <a:pt x="99869" y="37652"/>
                </a:cubicBezTo>
                <a:cubicBezTo>
                  <a:pt x="100443" y="39796"/>
                  <a:pt x="100875" y="41969"/>
                  <a:pt x="101165" y="44169"/>
                </a:cubicBezTo>
                <a:cubicBezTo>
                  <a:pt x="101455" y="46370"/>
                  <a:pt x="101599" y="48580"/>
                  <a:pt x="101599" y="50800"/>
                </a:cubicBezTo>
                <a:cubicBezTo>
                  <a:pt x="101599" y="53020"/>
                  <a:pt x="101455" y="55230"/>
                  <a:pt x="101165" y="57431"/>
                </a:cubicBezTo>
                <a:cubicBezTo>
                  <a:pt x="100875" y="59632"/>
                  <a:pt x="100443" y="61804"/>
                  <a:pt x="99868" y="63948"/>
                </a:cubicBezTo>
                <a:cubicBezTo>
                  <a:pt x="99294" y="66092"/>
                  <a:pt x="98582" y="68190"/>
                  <a:pt x="97733" y="70241"/>
                </a:cubicBezTo>
                <a:cubicBezTo>
                  <a:pt x="96883" y="72291"/>
                  <a:pt x="95903" y="74278"/>
                  <a:pt x="94793" y="76200"/>
                </a:cubicBezTo>
                <a:cubicBezTo>
                  <a:pt x="93683" y="78122"/>
                  <a:pt x="92453" y="79964"/>
                  <a:pt x="91102" y="81725"/>
                </a:cubicBezTo>
                <a:cubicBezTo>
                  <a:pt x="89750" y="83486"/>
                  <a:pt x="88290" y="85152"/>
                  <a:pt x="86720" y="86721"/>
                </a:cubicBezTo>
                <a:cubicBezTo>
                  <a:pt x="85151" y="88291"/>
                  <a:pt x="83486" y="89751"/>
                  <a:pt x="81724" y="91103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0" y="97733"/>
                </a:cubicBezTo>
                <a:cubicBezTo>
                  <a:pt x="68190" y="98583"/>
                  <a:pt x="66092" y="99295"/>
                  <a:pt x="63948" y="99869"/>
                </a:cubicBezTo>
                <a:cubicBezTo>
                  <a:pt x="61804" y="100444"/>
                  <a:pt x="59631" y="100876"/>
                  <a:pt x="57431" y="101166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1B365D">
              <a:alpha val="100000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2" name="Freeform 52"/>
          <p:cNvSpPr/>
          <p:nvPr/>
        </p:nvSpPr>
        <p:spPr>
          <a:xfrm>
            <a:off x="10944226" y="2402417"/>
            <a:ext cx="101599" cy="101600"/>
          </a:xfrm>
          <a:custGeom>
            <a:avLst/>
            <a:gdLst>
              <a:gd name="connsiteX0" fmla="*/ 50799 w 101599"/>
              <a:gd name="connsiteY0" fmla="*/ 101600 h 101600"/>
              <a:gd name="connsiteX1" fmla="*/ 44169 w 101599"/>
              <a:gd name="connsiteY1" fmla="*/ 101166 h 101600"/>
              <a:gd name="connsiteX2" fmla="*/ 37651 w 101599"/>
              <a:gd name="connsiteY2" fmla="*/ 99869 h 101600"/>
              <a:gd name="connsiteX3" fmla="*/ 31359 w 101599"/>
              <a:gd name="connsiteY3" fmla="*/ 97733 h 101600"/>
              <a:gd name="connsiteX4" fmla="*/ 25399 w 101599"/>
              <a:gd name="connsiteY4" fmla="*/ 94794 h 101600"/>
              <a:gd name="connsiteX5" fmla="*/ 19874 w 101599"/>
              <a:gd name="connsiteY5" fmla="*/ 91102 h 101600"/>
              <a:gd name="connsiteX6" fmla="*/ 14877 w 101599"/>
              <a:gd name="connsiteY6" fmla="*/ 86721 h 101600"/>
              <a:gd name="connsiteX7" fmla="*/ 10497 w 101599"/>
              <a:gd name="connsiteY7" fmla="*/ 81725 h 101600"/>
              <a:gd name="connsiteX8" fmla="*/ 6805 w 101599"/>
              <a:gd name="connsiteY8" fmla="*/ 76200 h 101600"/>
              <a:gd name="connsiteX9" fmla="*/ 3866 w 101599"/>
              <a:gd name="connsiteY9" fmla="*/ 70240 h 101600"/>
              <a:gd name="connsiteX10" fmla="*/ 1730 w 101599"/>
              <a:gd name="connsiteY10" fmla="*/ 63948 h 101600"/>
              <a:gd name="connsiteX11" fmla="*/ 435 w 101599"/>
              <a:gd name="connsiteY11" fmla="*/ 57430 h 101600"/>
              <a:gd name="connsiteX12" fmla="*/ 0 w 101599"/>
              <a:gd name="connsiteY12" fmla="*/ 50800 h 101600"/>
              <a:gd name="connsiteX13" fmla="*/ 435 w 101599"/>
              <a:gd name="connsiteY13" fmla="*/ 44169 h 101600"/>
              <a:gd name="connsiteX14" fmla="*/ 1731 w 101599"/>
              <a:gd name="connsiteY14" fmla="*/ 37652 h 101600"/>
              <a:gd name="connsiteX15" fmla="*/ 3867 w 101599"/>
              <a:gd name="connsiteY15" fmla="*/ 31359 h 101600"/>
              <a:gd name="connsiteX16" fmla="*/ 6807 w 101599"/>
              <a:gd name="connsiteY16" fmla="*/ 25400 h 101600"/>
              <a:gd name="connsiteX17" fmla="*/ 10498 w 101599"/>
              <a:gd name="connsiteY17" fmla="*/ 19875 h 101600"/>
              <a:gd name="connsiteX18" fmla="*/ 14879 w 101599"/>
              <a:gd name="connsiteY18" fmla="*/ 14879 h 101600"/>
              <a:gd name="connsiteX19" fmla="*/ 19875 w 101599"/>
              <a:gd name="connsiteY19" fmla="*/ 10497 h 101600"/>
              <a:gd name="connsiteX20" fmla="*/ 25400 w 101599"/>
              <a:gd name="connsiteY20" fmla="*/ 6806 h 101600"/>
              <a:gd name="connsiteX21" fmla="*/ 31360 w 101599"/>
              <a:gd name="connsiteY21" fmla="*/ 3867 h 101600"/>
              <a:gd name="connsiteX22" fmla="*/ 37652 w 101599"/>
              <a:gd name="connsiteY22" fmla="*/ 1731 h 101600"/>
              <a:gd name="connsiteX23" fmla="*/ 44170 w 101599"/>
              <a:gd name="connsiteY23" fmla="*/ 434 h 101600"/>
              <a:gd name="connsiteX24" fmla="*/ 50801 w 101599"/>
              <a:gd name="connsiteY24" fmla="*/ 0 h 101600"/>
              <a:gd name="connsiteX25" fmla="*/ 57431 w 101599"/>
              <a:gd name="connsiteY25" fmla="*/ 435 h 101600"/>
              <a:gd name="connsiteX26" fmla="*/ 63947 w 101599"/>
              <a:gd name="connsiteY26" fmla="*/ 1731 h 101600"/>
              <a:gd name="connsiteX27" fmla="*/ 70240 w 101599"/>
              <a:gd name="connsiteY27" fmla="*/ 3867 h 101600"/>
              <a:gd name="connsiteX28" fmla="*/ 76199 w 101599"/>
              <a:gd name="connsiteY28" fmla="*/ 6806 h 101600"/>
              <a:gd name="connsiteX29" fmla="*/ 81724 w 101599"/>
              <a:gd name="connsiteY29" fmla="*/ 10498 h 101600"/>
              <a:gd name="connsiteX30" fmla="*/ 86720 w 101599"/>
              <a:gd name="connsiteY30" fmla="*/ 14879 h 101600"/>
              <a:gd name="connsiteX31" fmla="*/ 91102 w 101599"/>
              <a:gd name="connsiteY31" fmla="*/ 19875 h 101600"/>
              <a:gd name="connsiteX32" fmla="*/ 94794 w 101599"/>
              <a:gd name="connsiteY32" fmla="*/ 25400 h 101600"/>
              <a:gd name="connsiteX33" fmla="*/ 97733 w 101599"/>
              <a:gd name="connsiteY33" fmla="*/ 31360 h 101600"/>
              <a:gd name="connsiteX34" fmla="*/ 99869 w 101599"/>
              <a:gd name="connsiteY34" fmla="*/ 37652 h 101600"/>
              <a:gd name="connsiteX35" fmla="*/ 101165 w 101599"/>
              <a:gd name="connsiteY35" fmla="*/ 44169 h 101600"/>
              <a:gd name="connsiteX36" fmla="*/ 101599 w 101599"/>
              <a:gd name="connsiteY36" fmla="*/ 50800 h 101600"/>
              <a:gd name="connsiteX37" fmla="*/ 101165 w 101599"/>
              <a:gd name="connsiteY37" fmla="*/ 57431 h 101600"/>
              <a:gd name="connsiteX38" fmla="*/ 99868 w 101599"/>
              <a:gd name="connsiteY38" fmla="*/ 63948 h 101600"/>
              <a:gd name="connsiteX39" fmla="*/ 97733 w 101599"/>
              <a:gd name="connsiteY39" fmla="*/ 70241 h 101600"/>
              <a:gd name="connsiteX40" fmla="*/ 94793 w 101599"/>
              <a:gd name="connsiteY40" fmla="*/ 76200 h 101600"/>
              <a:gd name="connsiteX41" fmla="*/ 91102 w 101599"/>
              <a:gd name="connsiteY41" fmla="*/ 81725 h 101600"/>
              <a:gd name="connsiteX42" fmla="*/ 86720 w 101599"/>
              <a:gd name="connsiteY42" fmla="*/ 86721 h 101600"/>
              <a:gd name="connsiteX43" fmla="*/ 81724 w 101599"/>
              <a:gd name="connsiteY43" fmla="*/ 91103 h 101600"/>
              <a:gd name="connsiteX44" fmla="*/ 76200 w 101599"/>
              <a:gd name="connsiteY44" fmla="*/ 94794 h 101600"/>
              <a:gd name="connsiteX45" fmla="*/ 70240 w 101599"/>
              <a:gd name="connsiteY45" fmla="*/ 97733 h 101600"/>
              <a:gd name="connsiteX46" fmla="*/ 63948 w 101599"/>
              <a:gd name="connsiteY46" fmla="*/ 99869 h 101600"/>
              <a:gd name="connsiteX47" fmla="*/ 57431 w 101599"/>
              <a:gd name="connsiteY47" fmla="*/ 101166 h 101600"/>
              <a:gd name="connsiteX48" fmla="*/ 50801 w 101599"/>
              <a:gd name="connsiteY48" fmla="*/ 101600 h 101600"/>
              <a:gd name="connsiteX49" fmla="*/ 50799 w 101599"/>
              <a:gd name="connsiteY49" fmla="*/ 101600 h 10160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</a:cxnLst>
            <a:rect l="l" t="t" r="r" b="b"/>
            <a:pathLst>
              <a:path w="101599" h="101600">
                <a:moveTo>
                  <a:pt x="50799" y="101600"/>
                </a:moveTo>
                <a:cubicBezTo>
                  <a:pt x="48579" y="101600"/>
                  <a:pt x="46369" y="101455"/>
                  <a:pt x="44169" y="101166"/>
                </a:cubicBezTo>
                <a:cubicBezTo>
                  <a:pt x="41967" y="100876"/>
                  <a:pt x="39795" y="100443"/>
                  <a:pt x="37651" y="99869"/>
                </a:cubicBezTo>
                <a:cubicBezTo>
                  <a:pt x="35507" y="99294"/>
                  <a:pt x="33410" y="98582"/>
                  <a:pt x="31359" y="97733"/>
                </a:cubicBezTo>
                <a:cubicBezTo>
                  <a:pt x="29308" y="96883"/>
                  <a:pt x="27322" y="95904"/>
                  <a:pt x="25399" y="94794"/>
                </a:cubicBezTo>
                <a:cubicBezTo>
                  <a:pt x="23477" y="93684"/>
                  <a:pt x="21635" y="92453"/>
                  <a:pt x="19874" y="91102"/>
                </a:cubicBezTo>
                <a:cubicBezTo>
                  <a:pt x="18113" y="89751"/>
                  <a:pt x="16448" y="88290"/>
                  <a:pt x="14877" y="86721"/>
                </a:cubicBezTo>
                <a:cubicBezTo>
                  <a:pt x="13308" y="85151"/>
                  <a:pt x="11848" y="83486"/>
                  <a:pt x="10497" y="81725"/>
                </a:cubicBezTo>
                <a:cubicBezTo>
                  <a:pt x="9146" y="79964"/>
                  <a:pt x="7915" y="78122"/>
                  <a:pt x="6805" y="76200"/>
                </a:cubicBezTo>
                <a:cubicBezTo>
                  <a:pt x="5696" y="74277"/>
                  <a:pt x="4716" y="72291"/>
                  <a:pt x="3866" y="70240"/>
                </a:cubicBezTo>
                <a:cubicBezTo>
                  <a:pt x="3017" y="68189"/>
                  <a:pt x="2305" y="66092"/>
                  <a:pt x="1730" y="63948"/>
                </a:cubicBezTo>
                <a:cubicBezTo>
                  <a:pt x="1156" y="61804"/>
                  <a:pt x="724" y="59631"/>
                  <a:pt x="435" y="57430"/>
                </a:cubicBezTo>
                <a:cubicBezTo>
                  <a:pt x="145" y="55230"/>
                  <a:pt x="0" y="53020"/>
                  <a:pt x="0" y="50800"/>
                </a:cubicBezTo>
                <a:cubicBezTo>
                  <a:pt x="1" y="48580"/>
                  <a:pt x="145" y="46370"/>
                  <a:pt x="435" y="44169"/>
                </a:cubicBezTo>
                <a:cubicBezTo>
                  <a:pt x="725" y="41968"/>
                  <a:pt x="1157" y="39796"/>
                  <a:pt x="1731" y="37652"/>
                </a:cubicBezTo>
                <a:cubicBezTo>
                  <a:pt x="2306" y="35508"/>
                  <a:pt x="3018" y="33410"/>
                  <a:pt x="3867" y="31359"/>
                </a:cubicBezTo>
                <a:cubicBezTo>
                  <a:pt x="4717" y="29309"/>
                  <a:pt x="5697" y="27322"/>
                  <a:pt x="6807" y="25400"/>
                </a:cubicBezTo>
                <a:cubicBezTo>
                  <a:pt x="7917" y="23478"/>
                  <a:pt x="9147" y="21636"/>
                  <a:pt x="10498" y="19875"/>
                </a:cubicBezTo>
                <a:cubicBezTo>
                  <a:pt x="11849" y="18114"/>
                  <a:pt x="13309" y="16448"/>
                  <a:pt x="14879" y="14879"/>
                </a:cubicBezTo>
                <a:cubicBezTo>
                  <a:pt x="16449" y="13309"/>
                  <a:pt x="18114" y="11849"/>
                  <a:pt x="19875" y="10497"/>
                </a:cubicBezTo>
                <a:cubicBezTo>
                  <a:pt x="21637" y="9146"/>
                  <a:pt x="23478" y="7916"/>
                  <a:pt x="25400" y="6806"/>
                </a:cubicBezTo>
                <a:cubicBezTo>
                  <a:pt x="27322" y="5696"/>
                  <a:pt x="29309" y="4716"/>
                  <a:pt x="31360" y="3867"/>
                </a:cubicBezTo>
                <a:cubicBezTo>
                  <a:pt x="33410" y="3018"/>
                  <a:pt x="35508" y="2306"/>
                  <a:pt x="37652" y="1731"/>
                </a:cubicBezTo>
                <a:cubicBezTo>
                  <a:pt x="39797" y="1157"/>
                  <a:pt x="41969" y="724"/>
                  <a:pt x="44170" y="434"/>
                </a:cubicBezTo>
                <a:cubicBezTo>
                  <a:pt x="46371" y="145"/>
                  <a:pt x="48581" y="0"/>
                  <a:pt x="50801" y="0"/>
                </a:cubicBezTo>
                <a:cubicBezTo>
                  <a:pt x="53021" y="0"/>
                  <a:pt x="55231" y="145"/>
                  <a:pt x="57431" y="435"/>
                </a:cubicBezTo>
                <a:cubicBezTo>
                  <a:pt x="59631" y="724"/>
                  <a:pt x="61803" y="1157"/>
                  <a:pt x="63947" y="1731"/>
                </a:cubicBezTo>
                <a:cubicBezTo>
                  <a:pt x="66092" y="2306"/>
                  <a:pt x="68189" y="3018"/>
                  <a:pt x="70240" y="3867"/>
                </a:cubicBezTo>
                <a:cubicBezTo>
                  <a:pt x="72291" y="4716"/>
                  <a:pt x="74278" y="5696"/>
                  <a:pt x="76199" y="6806"/>
                </a:cubicBezTo>
                <a:cubicBezTo>
                  <a:pt x="78122" y="7916"/>
                  <a:pt x="79963" y="9146"/>
                  <a:pt x="81724" y="10498"/>
                </a:cubicBezTo>
                <a:cubicBezTo>
                  <a:pt x="83486" y="11849"/>
                  <a:pt x="85151" y="13310"/>
                  <a:pt x="86720" y="14879"/>
                </a:cubicBezTo>
                <a:cubicBezTo>
                  <a:pt x="88290" y="16449"/>
                  <a:pt x="89751" y="18114"/>
                  <a:pt x="91102" y="19875"/>
                </a:cubicBezTo>
                <a:cubicBezTo>
                  <a:pt x="92454" y="21636"/>
                  <a:pt x="93685" y="23478"/>
                  <a:pt x="94794" y="25400"/>
                </a:cubicBezTo>
                <a:cubicBezTo>
                  <a:pt x="95904" y="27322"/>
                  <a:pt x="96884" y="29309"/>
                  <a:pt x="97733" y="31360"/>
                </a:cubicBezTo>
                <a:cubicBezTo>
                  <a:pt x="98582" y="33411"/>
                  <a:pt x="99294" y="35508"/>
                  <a:pt x="99869" y="37652"/>
                </a:cubicBezTo>
                <a:cubicBezTo>
                  <a:pt x="100443" y="39796"/>
                  <a:pt x="100875" y="41969"/>
                  <a:pt x="101165" y="44169"/>
                </a:cubicBezTo>
                <a:cubicBezTo>
                  <a:pt x="101455" y="46370"/>
                  <a:pt x="101599" y="48580"/>
                  <a:pt x="101599" y="50800"/>
                </a:cubicBezTo>
                <a:cubicBezTo>
                  <a:pt x="101599" y="53020"/>
                  <a:pt x="101455" y="55230"/>
                  <a:pt x="101165" y="57431"/>
                </a:cubicBezTo>
                <a:cubicBezTo>
                  <a:pt x="100875" y="59632"/>
                  <a:pt x="100443" y="61804"/>
                  <a:pt x="99868" y="63948"/>
                </a:cubicBezTo>
                <a:cubicBezTo>
                  <a:pt x="99294" y="66092"/>
                  <a:pt x="98582" y="68190"/>
                  <a:pt x="97733" y="70241"/>
                </a:cubicBezTo>
                <a:cubicBezTo>
                  <a:pt x="96883" y="72291"/>
                  <a:pt x="95903" y="74278"/>
                  <a:pt x="94793" y="76200"/>
                </a:cubicBezTo>
                <a:cubicBezTo>
                  <a:pt x="93683" y="78122"/>
                  <a:pt x="92453" y="79964"/>
                  <a:pt x="91102" y="81725"/>
                </a:cubicBezTo>
                <a:cubicBezTo>
                  <a:pt x="89750" y="83486"/>
                  <a:pt x="88290" y="85152"/>
                  <a:pt x="86720" y="86721"/>
                </a:cubicBezTo>
                <a:cubicBezTo>
                  <a:pt x="85151" y="88291"/>
                  <a:pt x="83486" y="89751"/>
                  <a:pt x="81724" y="91103"/>
                </a:cubicBezTo>
                <a:cubicBezTo>
                  <a:pt x="79964" y="92454"/>
                  <a:pt x="78122" y="93684"/>
                  <a:pt x="76200" y="94794"/>
                </a:cubicBezTo>
                <a:cubicBezTo>
                  <a:pt x="74278" y="95904"/>
                  <a:pt x="72291" y="96884"/>
                  <a:pt x="70240" y="97733"/>
                </a:cubicBezTo>
                <a:cubicBezTo>
                  <a:pt x="68190" y="98583"/>
                  <a:pt x="66092" y="99295"/>
                  <a:pt x="63948" y="99869"/>
                </a:cubicBezTo>
                <a:cubicBezTo>
                  <a:pt x="61804" y="100444"/>
                  <a:pt x="59631" y="100876"/>
                  <a:pt x="57431" y="101166"/>
                </a:cubicBezTo>
                <a:cubicBezTo>
                  <a:pt x="55231" y="101455"/>
                  <a:pt x="53021" y="101600"/>
                  <a:pt x="50801" y="101600"/>
                </a:cubicBezTo>
                <a:lnTo>
                  <a:pt x="50799" y="101600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 w="19050" cap="flat">
            <a:solidFill>
              <a:srgbClr val="FFFFFF">
                <a:alpha val="10000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3" name="TextBox 53"/>
          <p:cNvSpPr txBox="1"/>
          <p:nvPr/>
        </p:nvSpPr>
        <p:spPr>
          <a:xfrm>
            <a:off x="7477026" y="3290765"/>
            <a:ext cx="29490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$2M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7477026" y="3290765"/>
            <a:ext cx="29490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$2M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7477026" y="3290765"/>
            <a:ext cx="294909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$2M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8610699" y="3163765"/>
            <a:ext cx="32642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$15M</a:t>
            </a:r>
          </a:p>
        </p:txBody>
      </p:sp>
      <p:sp>
        <p:nvSpPr>
          <p:cNvPr id="57" name="TextBox 57"/>
          <p:cNvSpPr txBox="1"/>
          <p:nvPr/>
        </p:nvSpPr>
        <p:spPr>
          <a:xfrm>
            <a:off x="8610699" y="3163765"/>
            <a:ext cx="32642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$15M</a:t>
            </a:r>
          </a:p>
        </p:txBody>
      </p:sp>
      <p:sp>
        <p:nvSpPr>
          <p:cNvPr id="58" name="TextBox 58"/>
          <p:cNvSpPr txBox="1"/>
          <p:nvPr/>
        </p:nvSpPr>
        <p:spPr>
          <a:xfrm>
            <a:off x="8610699" y="3163765"/>
            <a:ext cx="326422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$15M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9744373" y="2878015"/>
            <a:ext cx="34501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$45M</a:t>
            </a:r>
          </a:p>
        </p:txBody>
      </p:sp>
      <p:sp>
        <p:nvSpPr>
          <p:cNvPr id="60" name="TextBox 60"/>
          <p:cNvSpPr txBox="1"/>
          <p:nvPr/>
        </p:nvSpPr>
        <p:spPr>
          <a:xfrm>
            <a:off x="9744373" y="2878015"/>
            <a:ext cx="34501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$45M</a:t>
            </a:r>
          </a:p>
        </p:txBody>
      </p:sp>
      <p:sp>
        <p:nvSpPr>
          <p:cNvPr id="61" name="TextBox 61"/>
          <p:cNvSpPr txBox="1"/>
          <p:nvPr/>
        </p:nvSpPr>
        <p:spPr>
          <a:xfrm>
            <a:off x="9744373" y="2878015"/>
            <a:ext cx="34501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$45M</a:t>
            </a:r>
          </a:p>
        </p:txBody>
      </p:sp>
      <p:sp>
        <p:nvSpPr>
          <p:cNvPr id="62" name="TextBox 62"/>
          <p:cNvSpPr txBox="1"/>
          <p:nvPr/>
        </p:nvSpPr>
        <p:spPr>
          <a:xfrm>
            <a:off x="10869712" y="2350965"/>
            <a:ext cx="38048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$100M</a:t>
            </a:r>
          </a:p>
        </p:txBody>
      </p:sp>
      <p:sp>
        <p:nvSpPr>
          <p:cNvPr id="63" name="TextBox 63"/>
          <p:cNvSpPr txBox="1"/>
          <p:nvPr/>
        </p:nvSpPr>
        <p:spPr>
          <a:xfrm>
            <a:off x="10869712" y="2350965"/>
            <a:ext cx="38048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FFFFFF"/>
                </a:solidFill>
                <a:latin typeface="Inter-Regular" pitchFamily="18" charset="0"/>
                <a:cs typeface="Inter-Regular" pitchFamily="18" charset="0"/>
              </a:rPr>
              <a:t>$100M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0869712" y="2350965"/>
            <a:ext cx="380487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1B365D"/>
                </a:solidFill>
                <a:latin typeface="Inter-Regular" pitchFamily="18" charset="0"/>
                <a:cs typeface="Inter-Regular" pitchFamily="18" charset="0"/>
              </a:rPr>
              <a:t>$100M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7470477" y="3525715"/>
            <a:ext cx="31387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2025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8614073" y="3525715"/>
            <a:ext cx="315930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2026</a:t>
            </a:r>
          </a:p>
        </p:txBody>
      </p:sp>
      <p:sp>
        <p:nvSpPr>
          <p:cNvPr id="67" name="TextBox 67"/>
          <p:cNvSpPr txBox="1"/>
          <p:nvPr/>
        </p:nvSpPr>
        <p:spPr>
          <a:xfrm>
            <a:off x="9760744" y="3525715"/>
            <a:ext cx="31178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2027</a:t>
            </a:r>
          </a:p>
        </p:txBody>
      </p:sp>
      <p:sp>
        <p:nvSpPr>
          <p:cNvPr id="68" name="TextBox 68"/>
          <p:cNvSpPr txBox="1"/>
          <p:nvPr/>
        </p:nvSpPr>
        <p:spPr>
          <a:xfrm>
            <a:off x="10903248" y="3525715"/>
            <a:ext cx="31581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2028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6730305" y="3386015"/>
            <a:ext cx="293378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$0M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6685062" y="2909765"/>
            <a:ext cx="338744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$50M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6651228" y="2427165"/>
            <a:ext cx="372721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$100M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6654105" y="1950915"/>
            <a:ext cx="369846" cy="76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00"/>
              </a:lnSpc>
              <a:spcBef>
                <a:spcPts val="0"/>
              </a:spcBef>
            </a:pPr>
            <a:r>
              <a:rPr lang="en-US" altLang="zh-CN" sz="600" dirty="0" b="0" i="0" smtClean="0">
                <a:solidFill>
                  <a:srgbClr val="333333"/>
                </a:solidFill>
                <a:latin typeface="Inter-Regular" pitchFamily="18" charset="0"/>
                <a:cs typeface="Inter-Regular" pitchFamily="18" charset="0"/>
              </a:rPr>
              <a:t>$150M</a:t>
            </a:r>
          </a:p>
        </p:txBody>
      </p:sp>
      <p:sp>
        <p:nvSpPr>
          <p:cNvPr id="73" name="TextBox 73"/>
          <p:cNvSpPr txBox="1"/>
          <p:nvPr/>
        </p:nvSpPr>
        <p:spPr>
          <a:xfrm rot="18900037">
            <a:off x="587393" y="7978794"/>
            <a:ext cx="2462237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Cr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a</a:t>
            </a:r>
          </a:p>
        </p:txBody>
      </p:sp>
      <p:sp>
        <p:nvSpPr>
          <p:cNvPr id="74" name="TextBox 74"/>
          <p:cNvSpPr txBox="1"/>
          <p:nvPr/>
        </p:nvSpPr>
        <p:spPr>
          <a:xfrm rot="18900073">
            <a:off x="2922630" y="5643557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75" name="TextBox 75"/>
          <p:cNvSpPr txBox="1"/>
          <p:nvPr/>
        </p:nvSpPr>
        <p:spPr>
          <a:xfrm rot="18900000">
            <a:off x="3222212" y="5343974"/>
            <a:ext cx="264220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ed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 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w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i</a:t>
            </a:r>
          </a:p>
        </p:txBody>
      </p:sp>
      <p:sp>
        <p:nvSpPr>
          <p:cNvPr id="76" name="TextBox 76"/>
          <p:cNvSpPr txBox="1"/>
          <p:nvPr/>
        </p:nvSpPr>
        <p:spPr>
          <a:xfrm rot="18899927">
            <a:off x="5737414" y="2828773"/>
            <a:ext cx="1025748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th</a:t>
            </a:r>
          </a:p>
        </p:txBody>
      </p:sp>
      <p:sp>
        <p:nvSpPr>
          <p:cNvPr id="77" name="TextBox 77"/>
          <p:cNvSpPr txBox="1"/>
          <p:nvPr/>
        </p:nvSpPr>
        <p:spPr>
          <a:xfrm rot="18899963">
            <a:off x="6935744" y="1630442"/>
            <a:ext cx="21033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Co</a:t>
            </a: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n</a:t>
            </a:r>
          </a:p>
        </p:txBody>
      </p:sp>
      <p:sp>
        <p:nvSpPr>
          <p:cNvPr id="78" name="TextBox 78"/>
          <p:cNvSpPr txBox="1"/>
          <p:nvPr/>
        </p:nvSpPr>
        <p:spPr>
          <a:xfrm rot="18899954">
            <a:off x="8912129" y="-345942"/>
            <a:ext cx="426582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  <p:sp>
        <p:nvSpPr>
          <p:cNvPr id="79" name="TextBox 79"/>
          <p:cNvSpPr txBox="1"/>
          <p:nvPr/>
        </p:nvSpPr>
        <p:spPr>
          <a:xfrm rot="18899958">
            <a:off x="9211711" y="-645525"/>
            <a:ext cx="1264985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ex</a:t>
            </a:r>
          </a:p>
        </p:txBody>
      </p:sp>
      <p:sp>
        <p:nvSpPr>
          <p:cNvPr id="80" name="TextBox 80"/>
          <p:cNvSpPr txBox="1"/>
          <p:nvPr/>
        </p:nvSpPr>
        <p:spPr>
          <a:xfrm rot="18899963">
            <a:off x="10349694" y="-1783508"/>
            <a:ext cx="426583" cy="15240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0"/>
              </a:lnSpc>
              <a:spcBef>
                <a:spcPts val="0"/>
              </a:spcBef>
            </a:pPr>
            <a:r>
              <a:rPr lang="en-US" altLang="zh-CN" sz="12000" dirty="0" b="1" i="1" smtClean="0">
                <a:solidFill>
                  <a:srgbClr val="FFFFFF"/>
                </a:solidFill>
                <a:latin typeface="Arial" pitchFamily="18" charset="0"/>
                <a:cs typeface="Arial" pitchFamily="18" charset="0"/>
              </a:rPr>
              <a:t>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Flyingbee PDF Converter for Windows</Manager>
  <Company>Powered by Flyingbee Software, https://www.flyingbee.com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Flyingbee PDF to PowerPoint Converter for Windows</cp:lastModifiedBy>
  <cp:revision>3</cp:revision>
  <dcterms:created xsi:type="dcterms:W3CDTF">2025-07-15T19:51:59Z</dcterms:created>
  <dcterms:modified xsi:type="dcterms:W3CDTF">2025-07-15T19:51:59Z</dcterms:modified>
</cp:coreProperties>
</file>