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&#65279;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</Relationships>
</file>

<file path=ppt/slideLayouts/_rels/slideLayout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2_fa37JncCHryDsbzayy4cBWDxS22JjzhM.JPEG"/>
	<Relationship Id="rId3" Type="http://schemas.openxmlformats.org/officeDocument/2006/relationships/image" Target="../media/IMG_Image3_Masked_Iwo7J4ogHFZQxwQ2RQ0DRJKRETPVzxlF.PNG"/>
	<Relationship Id="rId4" Type="http://schemas.openxmlformats.org/officeDocument/2006/relationships/image" Target="../media/IMG_Image4_Masked_jH22F5gXOa5LnIMIQuOiNJj8YL8rqDiZ.PNG"/>
	<Relationship Id="rId5" Type="http://schemas.openxmlformats.org/officeDocument/2006/relationships/image" Target="../media/IMG_Image5_Cliped_eBlQtFFJpgHJYTrWz0w2kQw1UFK8u2yW.PNG"/>
	<Relationship Id="rId6" Type="http://schemas.openxmlformats.org/officeDocument/2006/relationships/image" Target="../media/IMG_Image6_Cliped_a6eIAd7RV4mBA5NQxJt0jk9N6L5cdFnD.PNG"/>
</Relationships>
</file>

<file path=ppt/slides/_rels/slide10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50_IN0ZZAW0YcUllgWdHGsL1VcIfombeEXw.JPEG"/>
	<Relationship Id="rId3" Type="http://schemas.openxmlformats.org/officeDocument/2006/relationships/image" Target="../media/IMG_Image51_bXT8ix6EZa0LGWwVlpokIP2yDoZr36lc.JPEG"/>
	<Relationship Id="rId4" Type="http://schemas.openxmlformats.org/officeDocument/2006/relationships/image" Target="../media/IMG_Image52_Cliped_NdYXS3FsXIXUGhE2dg7zA8WRiuiN2cdN.PNG"/>
	<Relationship Id="rId5" Type="http://schemas.openxmlformats.org/officeDocument/2006/relationships/image" Target="../media/IMG_Image53_Cliped_k2utBSacYlHG8ycClxPhm4JWQGGPqPdb.PNG"/>
	<Relationship Id="rId6" Type="http://schemas.openxmlformats.org/officeDocument/2006/relationships/image" Target="../media/IMG_Image54_SVUdx2DTlUksQK4CIRr2W8WuOmJCAulc.JPEG"/>
	<Relationship Id="rId7" Type="http://schemas.openxmlformats.org/officeDocument/2006/relationships/image" Target="../media/IMG_Image55_Cliped_diMH4bvUfQwtrjZJl0RlzdpOSwuxQQX3.PNG"/>
	<Relationship Id="rId8" Type="http://schemas.openxmlformats.org/officeDocument/2006/relationships/image" Target="../media/IMG_Image56_Cliped_XIO0W047X3aoXKp2TaTGCLTg4ebDKZQr.PNG"/>
	<Relationship Id="rId9" Type="http://schemas.openxmlformats.org/officeDocument/2006/relationships/image" Target="../media/IMG_Image57_poqJnuRKwz8THyTkWxzhGSNI4yVOVuGL.JPEG"/>
	<Relationship Id="rId10" Type="http://schemas.openxmlformats.org/officeDocument/2006/relationships/image" Target="../media/IMG_Image58_Cliped_Arp9sb1vXNAO9Alr7pqXG61errWUykn6.PNG"/>
</Relationships>
</file>

<file path=ppt/slides/_rels/slide2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9_Masked_GJgwGwcXGPmBKo189fY26BKeMtQ2yYNC.PNG"/>
	<Relationship Id="rId3" Type="http://schemas.openxmlformats.org/officeDocument/2006/relationships/image" Target="../media/IMG_Image10_Cliped_GCsKGUunsECNUX32v2PBn5UoUZy9wCjA.PNG"/>
	<Relationship Id="rId4" Type="http://schemas.openxmlformats.org/officeDocument/2006/relationships/image" Target="../media/IMG_Image11_Masked_MtMRMm1PScZSFkoJ7HqBgKRzxoKPQ9Gm.PNG"/>
	<Relationship Id="rId5" Type="http://schemas.openxmlformats.org/officeDocument/2006/relationships/image" Target="../media/IMG_Image12_Masked_gkhjBRZtPUbPkQe8Vt0H0HYKKh2PV489.PNG"/>
</Relationships>
</file>

<file path=ppt/slides/_rels/slide3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14_Masked_1amhxAHhYVEWS10ANynohh0EIMbg7af6.PNG"/>
	<Relationship Id="rId3" Type="http://schemas.openxmlformats.org/officeDocument/2006/relationships/image" Target="../media/IMG_Image15_Cliped_RRzlavfXu8s2U6ExS3eOO1ungdOLJrOi.PNG"/>
	<Relationship Id="rId4" Type="http://schemas.openxmlformats.org/officeDocument/2006/relationships/image" Target="../media/IMG_Image16_GNSrG7OADEBiIPdlSH7rG2cxf0Gxped6.JPEG"/>
	<Relationship Id="rId5" Type="http://schemas.openxmlformats.org/officeDocument/2006/relationships/image" Target="../media/IMG_Image17_Cliped_QoLGiQG7lUgtHNRwR5Ix4BMdJfcPtz8H.PNG"/>
</Relationships>
</file>

<file path=ppt/slides/_rels/slide4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18_Masked_FGeaCE9JJFzIkeE0HB6BjPxTEaOiEFKR.PNG"/>
	<Relationship Id="rId3" Type="http://schemas.openxmlformats.org/officeDocument/2006/relationships/image" Target="../media/IMG_Image19_Masked_cT4sRRRIZ6kin11iGB9RdL8n0TrSzGbb.PNG"/>
	<Relationship Id="rId4" Type="http://schemas.openxmlformats.org/officeDocument/2006/relationships/image" Target="../media/IMG_Image20_Cliped_sVKzL6NYk4RiWSXTc1pq4xnyDMYUCKA2.PNG"/>
	<Relationship Id="rId5" Type="http://schemas.openxmlformats.org/officeDocument/2006/relationships/image" Target="../media/IMG_Image21_Cliped_0J3igZOD4UOw9dLGYUZYe4ei2FadOh8O.PNG"/>
	<Relationship Id="rId6" Type="http://schemas.openxmlformats.org/officeDocument/2006/relationships/image" Target="../media/IMG_Image22_Cliped_2E63VItogM1fug4QqqUI1wP5yEn8n0Bp.PNG"/>
	<Relationship Id="rId7" Type="http://schemas.openxmlformats.org/officeDocument/2006/relationships/image" Target="../media/IMG_Image23_Cliped_ciZjD4GTcKPaudoAy4l75UikzK0fh6kH.PNG"/>
</Relationships>
</file>

<file path=ppt/slides/_rels/slide5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24_Masked_DrHuB1AJJvuvJts0NIY1rtDcfYZcIT3U.PNG"/>
	<Relationship Id="rId3" Type="http://schemas.openxmlformats.org/officeDocument/2006/relationships/image" Target="../media/IMG_Image25_Cliped_eiGjvT3D56wtmi8x0rluom0NtSrRZxCE.PNG"/>
	<Relationship Id="rId4" Type="http://schemas.openxmlformats.org/officeDocument/2006/relationships/image" Target="../media/IMG_Image26_Cliped_v025C0kJ5FG12tIFp7D2bWOLSazQAlm6.PNG"/>
	<Relationship Id="rId5" Type="http://schemas.openxmlformats.org/officeDocument/2006/relationships/image" Target="../media/IMG_Image27_Cliped_mXAa69QdieDIK9OZA9uU2N92DzojXpRJ.PNG"/>
	<Relationship Id="rId6" Type="http://schemas.openxmlformats.org/officeDocument/2006/relationships/image" Target="../media/IMG_Image27_Masked_9CUVobysXbDcZgw8H3lLKvVe0rqmYa2h.PNG"/>
</Relationships>
</file>

<file path=ppt/slides/_rels/slide6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28_Cliped_4IxFkkBsaEgJrMX45Ew5fYJfWXeevTiz.PNG"/>
	<Relationship Id="rId3" Type="http://schemas.openxmlformats.org/officeDocument/2006/relationships/image" Target="../media/IMG_Image29_Masked_gA8RxqnimalRpF3VAH4qj8k1Drd79GSn.PNG"/>
	<Relationship Id="rId4" Type="http://schemas.openxmlformats.org/officeDocument/2006/relationships/image" Target="../media/IMG_Image30_Masked_7HVkPDwJSUAIsEwBF8Vxt1HptD9VfJOk.PNG"/>
	<Relationship Id="rId5" Type="http://schemas.openxmlformats.org/officeDocument/2006/relationships/image" Target="../media/IMG_Image31_Cliped_fh1ILK3LoYRJhPGF01FktzKbPiF3Vr79.PNG"/>
	<Relationship Id="rId6" Type="http://schemas.openxmlformats.org/officeDocument/2006/relationships/image" Target="../media/IMG_Image32_Masked_FXHTPZdsPSLz9nIxuHp4T9w7y45MXtVk.PNG"/>
	<Relationship Id="rId7" Type="http://schemas.openxmlformats.org/officeDocument/2006/relationships/image" Target="../media/IMG_Image33_Masked_8nu3MgAt8gDUWB7TpPi6U84T8BBBE21M.PNG"/>
</Relationships>
</file>

<file path=ppt/slides/_rels/slide7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34_Masked_OjIIJjO7JAI94berAGbzQSJJaGvyE1Yc.PNG"/>
	<Relationship Id="rId3" Type="http://schemas.openxmlformats.org/officeDocument/2006/relationships/image" Target="../media/IMG_Image35_Masked_Rgc4w43YTU6REoCmZDcjjIUin78aBfWc.PNG"/>
	<Relationship Id="rId4" Type="http://schemas.openxmlformats.org/officeDocument/2006/relationships/image" Target="../media/IMG_Image36_Cliped_ZfhHtBkqrZmsx21noKPocI2G43B0kP2J.PNG"/>
	<Relationship Id="rId5" Type="http://schemas.openxmlformats.org/officeDocument/2006/relationships/image" Target="../media/IMG_Image37_Cliped_WjLXTx5QHjDqokcOVqdGlkwjctyRRW1x.PNG"/>
	<Relationship Id="rId6" Type="http://schemas.openxmlformats.org/officeDocument/2006/relationships/image" Target="../media/IMG_Image38_Masked_YLwM4mM7wM97ih23yX3sHKHGJezxvgbR.PNG"/>
	<Relationship Id="rId7" Type="http://schemas.openxmlformats.org/officeDocument/2006/relationships/image" Target="../media/IMG_Image39_Masked_ImyEvRcNFCpO0AM5HUnRwMIhijUUDDFV.PNG"/>
	<Relationship Id="rId8" Type="http://schemas.openxmlformats.org/officeDocument/2006/relationships/image" Target="../media/IMG_Image40_Cliped_lhAUcnRMolTnsy4ajHxQnn4U8xQRFmw1.PNG"/>
	<Relationship Id="rId9" Type="http://schemas.openxmlformats.org/officeDocument/2006/relationships/image" Target="../media/IMG_Image41_Masked_6cgccYpTrW6dKI6AP4oV1MYJGlkMBjqF.PNG"/>
	<Relationship Id="rId10" Type="http://schemas.openxmlformats.org/officeDocument/2006/relationships/image" Target="../media/IMG_Image42_Masked_81Mrs1lAE89x6FMXwMlkG0SmbEdOE7xM.PNG"/>
</Relationships>
</file>

<file path=ppt/slides/_rels/slide8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43_Masked_8ZuXZBxmtWPMjQwKWtJ9yFWqWtW5XCAf.PNG"/>
	<Relationship Id="rId3" Type="http://schemas.openxmlformats.org/officeDocument/2006/relationships/image" Target="../media/IMG_Image44_Masked_jBS1tcuy98sz030reAu9FfTmB7wahSuQ.PNG"/>
	<Relationship Id="rId4" Type="http://schemas.openxmlformats.org/officeDocument/2006/relationships/image" Target="../media/IMG_Image45_Masked_6fbZjGP5wcic5JRfyc1AxK2L8DFNAHLG.PNG"/>
	<Relationship Id="rId5" Type="http://schemas.openxmlformats.org/officeDocument/2006/relationships/image" Target="../media/IMG_Image46_Cliped_y96CFncrWyCmuu7HiQtecoz5GBTeiNDg.PNG"/>
</Relationships>
</file>

<file path=ppt/slides/_rels/slide9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G_Image47_Masked_8fPqfRuNlIiQAMsUxg0Txw5A0VcJLp8T.PNG"/>
	<Relationship Id="rId3" Type="http://schemas.openxmlformats.org/officeDocument/2006/relationships/image" Target="../media/IMG_Image48_Masked_gelHiAIuevb2agyFbTtUdRk4DmZL0ZKe.PNG"/>
	<Relationship Id="rId4" Type="http://schemas.openxmlformats.org/officeDocument/2006/relationships/image" Target="../media/IMG_Image49_Cliped_3Uv3JCCwRO8WF9ClubkF6kfJJCEWvpSw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10287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33913" cy="10287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26500"/>
            <a:ext cx="10172700" cy="8001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31300" y="3606800"/>
            <a:ext cx="7734300" cy="28702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9105868" y="5487346"/>
            <a:ext cx="7516989" cy="1041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200"/>
              </a:lnSpc>
              <a:spcBef>
                <a:spcPts val="0"/>
              </a:spcBef>
            </a:pPr>
            <a:r>
              <a:rPr lang="en-US" altLang="zh-CN" sz="8250" dirty="0" b="1" i="0" smtClean="0">
                <a:solidFill>
                  <a:srgbClr val="222222"/>
                </a:solidFill>
                <a:latin typeface="Helvetica Neue Bold" pitchFamily="18" charset="0"/>
                <a:cs typeface="Helvetica Neue Bold" pitchFamily="18" charset="0"/>
              </a:rPr>
              <a:t>ComPD</a:t>
            </a:r>
            <a:r>
              <a:rPr lang="en-US" altLang="zh-CN" sz="8250" dirty="0" b="1" i="0" smtClean="0">
                <a:solidFill>
                  <a:srgbClr val="222222"/>
                </a:solidFill>
                <a:latin typeface="Helvetica Neue Bold" pitchFamily="18" charset="0"/>
                <a:cs typeface="Helvetica Neue Bold" pitchFamily="18" charset="0"/>
              </a:rPr>
              <a:t>F</a:t>
            </a:r>
            <a:r>
              <a:rPr lang="en-US" altLang="zh-CN" sz="8250" dirty="0" b="1" i="0" smtClean="0">
                <a:solidFill>
                  <a:srgbClr val="222222"/>
                </a:solidFill>
                <a:latin typeface="Helvetica Neue Bold" pitchFamily="18" charset="0"/>
                <a:cs typeface="Helvetica Neue Bold" pitchFamily="18" charset="0"/>
              </a:rPr>
              <a:t>Kit</a:t>
            </a:r>
            <a:r>
              <a:rPr lang="en-US" altLang="zh-CN" sz="42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   SDK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6850" cy="85629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3600"/>
            <a:ext cx="4572000" cy="5613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73600"/>
            <a:ext cx="4572000" cy="5613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0"/>
            <a:ext cx="4572000" cy="5715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83900" y="6731000"/>
            <a:ext cx="609600" cy="3683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0" noChangeArrowheads="0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4673600"/>
            <a:ext cx="4572000" cy="56134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0" noChangeArrowheads="0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0" y="0"/>
            <a:ext cx="4572000" cy="5715000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0" noChangeArrowheads="0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0" y="4673600"/>
            <a:ext cx="4572000" cy="5613400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>
            <a:off x="533400" y="1973401"/>
            <a:ext cx="4141521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Suitab</a:t>
            </a:r>
            <a:r>
              <a:rPr lang="en-US" altLang="zh-CN" sz="240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le</a:t>
            </a:r>
            <a:r>
              <a:rPr lang="en-US" altLang="zh-CN" sz="240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 for Every Occasion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400" y="5116651"/>
            <a:ext cx="2016151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C</a:t>
            </a:r>
            <a:r>
              <a:rPr lang="en-US" altLang="zh-CN" sz="24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o</a:t>
            </a:r>
            <a:r>
              <a:rPr lang="en-US" altLang="zh-CN" sz="24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nstruction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400" y="5766468"/>
            <a:ext cx="3598062" cy="2019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Ar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c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hive 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pa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per artworks 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materials 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i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n PDF, and all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o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w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staﬀ me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m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bers to anno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t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ate 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e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d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it these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 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PDF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ﬁles to 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w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ork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together 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o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n projects qu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i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ckly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05400" y="5116651"/>
            <a:ext cx="1592478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Education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05400" y="5766468"/>
            <a:ext cx="3614902" cy="3352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The PDF h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a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 been widely used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in education industry, as the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editing funct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i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on enables users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to quickly modify courseware,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and underlin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e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, highlight,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shapes, etc. are used to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annotate the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es to assist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learning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7400" y="5116651"/>
            <a:ext cx="1914957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Government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77400" y="5766468"/>
            <a:ext cx="3697373" cy="3352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Provide public sectors with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reliable document viewer 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security protector like redact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i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o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n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that can permanently black out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sensitive information in PDF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ﬁles, including social security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accounts, credit card numbe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r</a:t>
            </a: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addresses, and more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49400" y="5116651"/>
            <a:ext cx="1271524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Finance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49400" y="5766468"/>
            <a:ext cx="3458635" cy="2908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Through the convenient data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extraction function, the target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data in professional reports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such as research reports,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ﬁnancial reports, 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prospectuses can be quickly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extracted and combined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3400" y="1221029"/>
            <a:ext cx="5594350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Co</a:t>
            </a:r>
            <a:r>
              <a:rPr lang="en-US" altLang="zh-CN" sz="42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m</a:t>
            </a:r>
            <a:r>
              <a:rPr lang="en-US" altLang="zh-CN" sz="420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PDFKit PDF SDK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DAE8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0125" cy="76581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219200"/>
            <a:ext cx="6350000" cy="78486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6700" y="1219200"/>
            <a:ext cx="2667000" cy="78486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68500" y="1219200"/>
            <a:ext cx="2667000" cy="78486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5505450" y="6806511"/>
            <a:ext cx="2294413" cy="469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Co</a:t>
            </a: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m</a:t>
            </a: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pany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05450" y="7678065"/>
            <a:ext cx="1563446" cy="876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Introdu</a:t>
            </a:r>
            <a:r>
              <a:rPr lang="en-US" altLang="zh-CN" sz="210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c</a:t>
            </a:r>
            <a:r>
              <a:rPr lang="en-US" altLang="zh-CN" sz="210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tion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Snapshots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63400" y="8326575"/>
            <a:ext cx="1446784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5C84C9"/>
                </a:solidFill>
                <a:latin typeface="HelveticaNeue-Bold" pitchFamily="18" charset="0"/>
                <a:cs typeface="HelveticaNeue-Bold" pitchFamily="18" charset="0"/>
              </a:rPr>
              <a:t>Products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35200" y="7863165"/>
            <a:ext cx="1999081" cy="774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5C84C9"/>
                </a:solidFill>
                <a:latin typeface="HelveticaNeue-Bold" pitchFamily="18" charset="0"/>
                <a:cs typeface="HelveticaNeue-Bold" pitchFamily="18" charset="0"/>
              </a:rPr>
              <a:t>Why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5C84C9"/>
                </a:solidFill>
                <a:latin typeface="HelveticaNeue-Bold" pitchFamily="18" charset="0"/>
                <a:cs typeface="HelveticaNeue-Bold" pitchFamily="18" charset="0"/>
              </a:rPr>
              <a:t>ComPDFKit?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2500" y="1411529"/>
            <a:ext cx="2732126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Catalog</a:t>
            </a: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AF2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2971800"/>
            <a:ext cx="8077200" cy="5715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2600" y="0"/>
            <a:ext cx="3835400" cy="40386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315200" cy="10287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0300" y="1828800"/>
            <a:ext cx="5676900" cy="6096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8686800" y="3200925"/>
            <a:ext cx="8242409" cy="132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 Neue" pitchFamily="18" charset="0"/>
                <a:cs typeface="Helvetica Neue" pitchFamily="18" charset="0"/>
              </a:rPr>
              <a:t>PDF Technologies, Inc. is a company that was founded in 2014 and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has focused on</a:t>
            </a:r>
            <a:r>
              <a:rPr lang="en-US" altLang="zh-CN" sz="2400" dirty="0" b="1" i="0" smtClean="0">
                <a:solidFill>
                  <a:srgbClr val="222222"/>
                </a:solidFill>
                <a:latin typeface="Helvetica Neue Bold" pitchFamily="18" charset="0"/>
                <a:cs typeface="Helvetica Neue Bold" pitchFamily="18" charset="0"/>
              </a:rPr>
              <a:t> PDF, format conversion, and video &amp; </a:t>
            </a:r>
          </a:p>
          <a:p>
            <a:pPr>
              <a:lnSpc>
                <a:spcPts val="43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audio technology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6800" y="5267708"/>
            <a:ext cx="8132801" cy="132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PDF Reader Pro series and Fi</a:t>
            </a:r>
            <a:r>
              <a:rPr lang="en-US" altLang="zh-CN" sz="24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l</a:t>
            </a:r>
            <a:r>
              <a:rPr lang="en-US" altLang="zh-CN" sz="24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mage series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, the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cross-platform products we developed independently, are beloved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by </a:t>
            </a:r>
            <a:r>
              <a:rPr lang="en-US" altLang="zh-CN" sz="24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millions of people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 around 16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7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 countries and regions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86800" y="7315725"/>
            <a:ext cx="7787423" cy="1676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With years of experience, our team closely follows development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and market trends and consistentl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y 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brings our users the most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advanced features. We try to provide the best service and tech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support to satisfy customers' deve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l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o</a:t>
            </a:r>
            <a:r>
              <a:rPr lang="en-US" altLang="zh-CN" sz="2100" dirty="0" b="0" i="0" smtClean="0">
                <a:solidFill>
                  <a:srgbClr val="222222"/>
                </a:solidFill>
                <a:latin typeface="HelveticaNeue" pitchFamily="18" charset="0"/>
                <a:cs typeface="HelveticaNeue" pitchFamily="18" charset="0"/>
              </a:rPr>
              <a:t>pment needs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850DA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0" cy="36195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1800" y="6121400"/>
            <a:ext cx="2641600" cy="1295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500" y="6121400"/>
            <a:ext cx="4203700" cy="12954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0" y="6121400"/>
            <a:ext cx="1879600" cy="12954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0" noChangeArrowheads="0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2400" y="6121400"/>
            <a:ext cx="2463800" cy="1295400"/>
          </a:xfrm>
          <a:prstGeom prst="rect">
            <a:avLst/>
          </a:prstGeom>
          <a:noFill/>
        </p:spPr>
      </p:pic>
      <p:sp>
        <p:nvSpPr>
          <p:cNvPr id="9" name="TextBox 9"/>
          <p:cNvSpPr txBox="1"/>
          <p:nvPr/>
        </p:nvSpPr>
        <p:spPr>
          <a:xfrm>
            <a:off x="5207147" y="1298394"/>
            <a:ext cx="8004174" cy="1384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Sna</a:t>
            </a: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ps</a:t>
            </a: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hots for Products Supported</a:t>
            </a:r>
          </a:p>
          <a:p>
            <a:pPr marL="1011915">
              <a:lnSpc>
                <a:spcPts val="7200"/>
              </a:lnSpc>
              <a:spcBef>
                <a:spcPts val="0"/>
              </a:spcBef>
            </a:pPr>
            <a:r>
              <a:rPr lang="en-US" altLang="zh-CN" sz="37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by PDF Technologies, Inc.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9611" y="6260212"/>
            <a:ext cx="2428622" cy="660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200M +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2397" y="7087515"/>
            <a:ext cx="2806535" cy="26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Downloads Worldwide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91462" y="6260212"/>
            <a:ext cx="2749993" cy="660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40,000 +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02176" y="7087515"/>
            <a:ext cx="4308057" cy="26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Business &amp; Education Organization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51909" y="6260212"/>
            <a:ext cx="2057908" cy="660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1</a:t>
            </a: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0</a:t>
            </a: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M</a:t>
            </a: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 +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63222" y="7087515"/>
            <a:ext cx="818286" cy="26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Users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02841" y="6260212"/>
            <a:ext cx="1239138" cy="660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zh-CN" sz="5250" dirty="0" b="1" i="0" smtClean="0">
                <a:solidFill>
                  <a:srgbClr val="FFFFFF"/>
                </a:solidFill>
                <a:latin typeface="HelveticaNeue-Bold" pitchFamily="18" charset="0"/>
                <a:cs typeface="HelveticaNeue-Bold" pitchFamily="18" charset="0"/>
              </a:rPr>
              <a:t>167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25575" y="7087515"/>
            <a:ext cx="2565974" cy="26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Countries &amp; Regions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DAE8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0125" cy="76581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1219200"/>
            <a:ext cx="6350000" cy="78486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400" y="1219200"/>
            <a:ext cx="6350000" cy="46609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600" y="1219200"/>
            <a:ext cx="2667000" cy="78486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68500" y="1219200"/>
            <a:ext cx="2667000" cy="78486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8477250" y="6806511"/>
            <a:ext cx="2189162" cy="469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3750" dirty="0" b="1" i="0" smtClean="0">
                <a:solidFill>
                  <a:srgbClr val="FFFFFF"/>
                </a:solidFill>
                <a:latin typeface="Helvetica Neue Bold" pitchFamily="18" charset="0"/>
                <a:cs typeface="Helvetica Neue Bold" pitchFamily="18" charset="0"/>
              </a:rPr>
              <a:t>Products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77250" y="7678065"/>
            <a:ext cx="3573031" cy="876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 Neue" pitchFamily="18" charset="0"/>
                <a:cs typeface="Helvetica Neue" pitchFamily="18" charset="0"/>
              </a:rPr>
              <a:t>ComPDFKit PDF SDK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FFFFFF"/>
                </a:solidFill>
                <a:latin typeface="HelveticaNeue" pitchFamily="18" charset="0"/>
                <a:cs typeface="HelveticaNeue" pitchFamily="18" charset="0"/>
              </a:rPr>
              <a:t>ComPDFKit Conversion SDK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4950" y="8302763"/>
            <a:ext cx="1514145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5C84C9"/>
                </a:solidFill>
                <a:latin typeface="HelveticaNeue-Bold" pitchFamily="18" charset="0"/>
                <a:cs typeface="HelveticaNeue-Bold" pitchFamily="18" charset="0"/>
              </a:rPr>
              <a:t>Company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35200" y="7863165"/>
            <a:ext cx="1999081" cy="774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5C84C9"/>
                </a:solidFill>
                <a:latin typeface="HelveticaNeue-Bold" pitchFamily="18" charset="0"/>
                <a:cs typeface="HelveticaNeue-Bold" pitchFamily="18" charset="0"/>
              </a:rPr>
              <a:t>Why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5C84C9"/>
                </a:solidFill>
                <a:latin typeface="HelveticaNeue-Bold" pitchFamily="18" charset="0"/>
                <a:cs typeface="HelveticaNeue-Bold" pitchFamily="18" charset="0"/>
              </a:rPr>
              <a:t>ComPDFKit?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2500" y="1411529"/>
            <a:ext cx="2732126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Catalog</a:t>
            </a: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0F6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4635500"/>
            <a:ext cx="4000500" cy="1549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3700" y="4638675"/>
            <a:ext cx="3990975" cy="154305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900" y="7534275"/>
            <a:ext cx="14554200" cy="154305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400" y="6273800"/>
            <a:ext cx="6832600" cy="11811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3352800"/>
            <a:ext cx="6954568" cy="1186044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0" noChangeArrowheads="0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975" y="1714500"/>
            <a:ext cx="4972050" cy="1543050"/>
          </a:xfrm>
          <a:prstGeom prst="rect">
            <a:avLst/>
          </a:prstGeom>
          <a:noFill/>
        </p:spPr>
      </p:pic>
      <p:sp>
        <p:nvSpPr>
          <p:cNvPr id="9" name="TextBox 9"/>
          <p:cNvSpPr txBox="1"/>
          <p:nvPr/>
        </p:nvSpPr>
        <p:spPr>
          <a:xfrm>
            <a:off x="1143000" y="1221029"/>
            <a:ext cx="2436622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000000"/>
                </a:solidFill>
                <a:latin typeface="Helvetica Neue Bold" pitchFamily="18" charset="0"/>
                <a:cs typeface="Helvetica Neue Bold" pitchFamily="18" charset="0"/>
              </a:rPr>
              <a:t>P</a:t>
            </a:r>
            <a:r>
              <a:rPr lang="en-US" altLang="zh-CN" sz="4200" dirty="0" b="1" i="0" smtClean="0">
                <a:solidFill>
                  <a:srgbClr val="000000"/>
                </a:solidFill>
                <a:latin typeface="Helvetica Neue Bold" pitchFamily="18" charset="0"/>
                <a:cs typeface="Helvetica Neue Bold" pitchFamily="18" charset="0"/>
              </a:rPr>
              <a:t>r</a:t>
            </a:r>
            <a:r>
              <a:rPr lang="en-US" altLang="zh-CN" sz="4200" dirty="0" b="1" i="0" smtClean="0">
                <a:solidFill>
                  <a:srgbClr val="000000"/>
                </a:solidFill>
                <a:latin typeface="Helvetica Neue Bold" pitchFamily="18" charset="0"/>
                <a:cs typeface="Helvetica Neue Bold" pitchFamily="18" charset="0"/>
              </a:rPr>
              <a:t>oduc</a:t>
            </a:r>
            <a:r>
              <a:rPr lang="en-US" altLang="zh-CN" sz="4200" dirty="0" b="1" i="0" smtClean="0">
                <a:solidFill>
                  <a:srgbClr val="000000"/>
                </a:solidFill>
                <a:latin typeface="Helvetica Neue Bold" pitchFamily="18" charset="0"/>
                <a:cs typeface="Helvetica Neue Bold" pitchFamily="18" charset="0"/>
              </a:rPr>
              <a:t>t</a:t>
            </a:r>
            <a:r>
              <a:rPr lang="en-US" altLang="zh-CN" sz="4200" dirty="0" b="1" i="0" smtClean="0">
                <a:solidFill>
                  <a:srgbClr val="000000"/>
                </a:solidFill>
                <a:latin typeface="Helvetica Neue Bold" pitchFamily="18" charset="0"/>
                <a:cs typeface="Helvetica Neue Bold" pitchFamily="18" charset="0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80267" y="4955142"/>
            <a:ext cx="2042440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altLang="zh-CN" sz="27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ComPDFK</a:t>
            </a:r>
            <a:r>
              <a:rPr lang="en-US" altLang="zh-CN" sz="27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i</a:t>
            </a:r>
            <a:r>
              <a:rPr lang="en-US" altLang="zh-CN" sz="27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02306" y="5581745"/>
            <a:ext cx="1798448" cy="381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30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PDF SDK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95404" y="4952679"/>
            <a:ext cx="2042440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altLang="zh-CN" sz="270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ComPDFKit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64832" y="5579283"/>
            <a:ext cx="3102611" cy="381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30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Conversion SDK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91032" y="7947552"/>
            <a:ext cx="8626063" cy="27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altLang="zh-CN" sz="2250" dirty="0" b="0" i="0" smtClean="0">
                <a:solidFill>
                  <a:srgbClr val="222222"/>
                </a:solidFill>
                <a:latin typeface="Helvetica Neue" pitchFamily="18" charset="0"/>
                <a:cs typeface="Helvetica Neue" pitchFamily="18" charset="0"/>
              </a:rPr>
              <a:t>Consist of </a:t>
            </a:r>
            <a:r>
              <a:rPr lang="en-US" altLang="zh-CN" sz="2250" dirty="0" b="0" i="0" smtClean="0">
                <a:solidFill>
                  <a:srgbClr val="222222"/>
                </a:solidFill>
                <a:latin typeface="Helvetica Neue" pitchFamily="18" charset="0"/>
                <a:cs typeface="Helvetica Neue" pitchFamily="18" charset="0"/>
              </a:rPr>
              <a:t>C</a:t>
            </a:r>
            <a:r>
              <a:rPr lang="en-US" altLang="zh-CN" sz="2250" dirty="0" b="0" i="0" smtClean="0">
                <a:solidFill>
                  <a:srgbClr val="222222"/>
                </a:solidFill>
                <a:latin typeface="Helvetica Neue" pitchFamily="18" charset="0"/>
                <a:cs typeface="Helvetica Neue" pitchFamily="18" charset="0"/>
              </a:rPr>
              <a:t>omPDFKit PDF SDK and ComPDFKit Conversion SDK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2561" y="8461902"/>
            <a:ext cx="13775001" cy="27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altLang="zh-CN" sz="225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Help </a:t>
            </a:r>
            <a:r>
              <a:rPr lang="en-US" altLang="zh-CN" sz="225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p</a:t>
            </a:r>
            <a:r>
              <a:rPr lang="en-US" altLang="zh-CN" sz="225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revent manpower wast</a:t>
            </a:r>
            <a:r>
              <a:rPr lang="en-US" altLang="zh-CN" sz="225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e</a:t>
            </a:r>
            <a:r>
              <a:rPr lang="en-US" altLang="zh-CN" sz="2250" dirty="0" b="1" i="0" smtClean="0">
                <a:solidFill>
                  <a:srgbClr val="222222"/>
                </a:solidFill>
                <a:latin typeface="HelveticaNeue-Bold" pitchFamily="18" charset="0"/>
                <a:cs typeface="HelveticaNeue-Bold" pitchFamily="18" charset="0"/>
              </a:rPr>
              <a:t>, save time and expenses, and concentrate on building great products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73803" y="2297354"/>
            <a:ext cx="3106572" cy="533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ComPDFKit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0F6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19500"/>
            <a:ext cx="3990975" cy="2667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3619500"/>
            <a:ext cx="3990975" cy="2667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57200" y="3619500"/>
            <a:ext cx="4000500" cy="26797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57200" y="3619500"/>
            <a:ext cx="4000500" cy="26797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275" y="3619500"/>
            <a:ext cx="3990975" cy="26670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0" noChangeArrowheads="0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619500"/>
            <a:ext cx="3990975" cy="26670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0" noChangeArrowheads="0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5100" y="4940300"/>
            <a:ext cx="1790700" cy="1066800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0" noChangeArrowheads="0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6175" y="4838700"/>
            <a:ext cx="733425" cy="1254542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0" noChangeArrowheads="0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477875" y="5133975"/>
            <a:ext cx="847725" cy="847725"/>
          </a:xfrm>
          <a:prstGeom prst="rect">
            <a:avLst/>
          </a:prstGeom>
          <a:noFill/>
        </p:spPr>
      </p:pic>
      <p:sp>
        <p:nvSpPr>
          <p:cNvPr id="12" name="TextBox 12"/>
          <p:cNvSpPr txBox="1"/>
          <p:nvPr/>
        </p:nvSpPr>
        <p:spPr>
          <a:xfrm>
            <a:off x="1143000" y="1973401"/>
            <a:ext cx="3592881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1460F3"/>
                </a:solidFill>
                <a:latin typeface="Helvetica Neue Bold" pitchFamily="18" charset="0"/>
                <a:cs typeface="Helvetica Neue Bold" pitchFamily="18" charset="0"/>
              </a:rPr>
              <a:t>All Platforms </a:t>
            </a:r>
            <a:r>
              <a:rPr lang="en-US" altLang="zh-CN" sz="2400" dirty="0" b="1" i="0" smtClean="0">
                <a:solidFill>
                  <a:srgbClr val="1460F3"/>
                </a:solidFill>
                <a:latin typeface="Helvetica Neue Bold" pitchFamily="18" charset="0"/>
                <a:cs typeface="Helvetica Neue Bold" pitchFamily="18" charset="0"/>
              </a:rPr>
              <a:t>S</a:t>
            </a:r>
            <a:r>
              <a:rPr lang="en-US" altLang="zh-CN" sz="2400" dirty="0" b="1" i="0" smtClean="0">
                <a:solidFill>
                  <a:srgbClr val="1460F3"/>
                </a:solidFill>
                <a:latin typeface="Helvetica Neue Bold" pitchFamily="18" charset="0"/>
                <a:cs typeface="Helvetica Neue Bold" pitchFamily="18" charset="0"/>
              </a:rPr>
              <a:t>upported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38425" y="7487565"/>
            <a:ext cx="2948686" cy="26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altLang="zh-CN" sz="210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C# WPF, C# UWP, </a:t>
            </a:r>
            <a:r>
              <a:rPr lang="en-US" altLang="zh-CN" sz="210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C++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3000" y="7469325"/>
            <a:ext cx="1456538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Windows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3000" y="1221029"/>
            <a:ext cx="5594350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ComPDFKit </a:t>
            </a:r>
            <a:r>
              <a:rPr lang="en-US" altLang="zh-CN" sz="42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PDF SDK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3000" y="6783563"/>
            <a:ext cx="4038040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M</a:t>
            </a: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ac</a:t>
            </a:r>
            <a:r>
              <a:rPr lang="en-US" altLang="zh-CN" sz="210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 Objective-C, Swift, C++, 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53275" y="6783525"/>
            <a:ext cx="3924350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iOS</a:t>
            </a:r>
            <a:r>
              <a:rPr lang="en-US" altLang="zh-CN" sz="210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 Objective-C, Swift, C++, 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53275" y="7469325"/>
            <a:ext cx="2835643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Android</a:t>
            </a:r>
            <a:r>
              <a:rPr lang="en-US" altLang="zh-CN" sz="210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  Java, Kotlin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4025" y="6783525"/>
            <a:ext cx="2157347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Web</a:t>
            </a:r>
            <a:r>
              <a:rPr lang="en-US" altLang="zh-CN" sz="210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 JavaScript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4025" y="7469325"/>
            <a:ext cx="4430626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Server(Windows &amp; Linux)</a:t>
            </a:r>
            <a:r>
              <a:rPr lang="en-US" altLang="zh-CN" sz="210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  C++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0F6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38500"/>
            <a:ext cx="3333750" cy="595312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3238500"/>
            <a:ext cx="3333750" cy="458152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1675" y="3238500"/>
            <a:ext cx="3333750" cy="458152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7600" y="3238500"/>
            <a:ext cx="3340100" cy="45847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143000" y="1973401"/>
            <a:ext cx="3362757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1460F3"/>
                </a:solidFill>
                <a:latin typeface="Helvetica Neue Bold" pitchFamily="18" charset="0"/>
                <a:cs typeface="Helvetica Neue Bold" pitchFamily="18" charset="0"/>
              </a:rPr>
              <a:t>Advanced Ca</a:t>
            </a:r>
            <a:r>
              <a:rPr lang="en-US" altLang="zh-CN" sz="2400" dirty="0" b="1" i="0" smtClean="0">
                <a:solidFill>
                  <a:srgbClr val="1460F3"/>
                </a:solidFill>
                <a:latin typeface="Helvetica Neue Bold" pitchFamily="18" charset="0"/>
                <a:cs typeface="Helvetica Neue Bold" pitchFamily="18" charset="0"/>
              </a:rPr>
              <a:t>p</a:t>
            </a:r>
            <a:r>
              <a:rPr lang="en-US" altLang="zh-CN" sz="2400" dirty="0" b="1" i="0" smtClean="0">
                <a:solidFill>
                  <a:srgbClr val="1460F3"/>
                </a:solidFill>
                <a:latin typeface="Helvetica Neue Bold" pitchFamily="18" charset="0"/>
                <a:cs typeface="Helvetica Neue Bold" pitchFamily="18" charset="0"/>
              </a:rPr>
              <a:t>abilities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4640438"/>
            <a:ext cx="1113333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Viewer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000" y="5137818"/>
            <a:ext cx="3414058" cy="3797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Provide a strong 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r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e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ndering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en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g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ine with a wid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e 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range of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advanced features, including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single- and double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-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page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lay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o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uts, continuo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u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 scrolling,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an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d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intuitive docu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m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ent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na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vi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gation via scrolling,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boo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k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mark, outline,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thu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m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bnail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62575" y="4640401"/>
            <a:ext cx="1880515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Annot</a:t>
            </a: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at</a:t>
            </a: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62575" y="5137818"/>
            <a:ext cx="3513119" cy="2463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Enable users to add, edit,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import, and export all types of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PDF mar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ki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ngs, including a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variety o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f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 a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nnotation tools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such as h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ghlights, notes,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shapes, and ink drawing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91675" y="4640401"/>
            <a:ext cx="1051458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Forms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91675" y="5137818"/>
            <a:ext cx="3527483" cy="2463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Create, edit, ﬂatten, and print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form ﬁelds with ease. All form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types are supported, such as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text boxes, checkboxes, radio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buttons, drop-down lists,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pushbuttons, and signatures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11250" y="4640438"/>
            <a:ext cx="2590392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Document Editor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11250" y="5137818"/>
            <a:ext cx="3541598" cy="2463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Quickly organize and manage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PDF ﬁles, including page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creation, rearranging, rotation,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cropping, extraction,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document merging, 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deletion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3000" y="1221029"/>
            <a:ext cx="5594350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ComPDFKit </a:t>
            </a:r>
            <a:r>
              <a:rPr lang="en-US" altLang="zh-CN" sz="42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PDF SDK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0F6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19500"/>
            <a:ext cx="4286250" cy="412432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619500"/>
            <a:ext cx="4286250" cy="366712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0" noChangeArrowheads="0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5100" y="3619500"/>
            <a:ext cx="4292600" cy="3670300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1143000" y="5021401"/>
            <a:ext cx="1317244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 Neue Bold" pitchFamily="18" charset="0"/>
                <a:cs typeface="Helvetica Neue Bold" pitchFamily="18" charset="0"/>
              </a:rPr>
              <a:t>Security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000" y="5518818"/>
            <a:ext cx="4433633" cy="20193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Use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 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encryption m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e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 Neue" pitchFamily="18" charset="0"/>
                <a:cs typeface="Helvetica Neue" pitchFamily="18" charset="0"/>
              </a:rPr>
              <a:t>thod, user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password, owner password, or setting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permission, redaction to remove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sen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itive information, watermark to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avoid counterfeiti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n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g and more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00875" y="5021401"/>
            <a:ext cx="1389482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Edit PDF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00875" y="5518818"/>
            <a:ext cx="4241457" cy="157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Eﬀortlessly add, edit, delete text and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images in PDF ﬁles, supporting the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change of the size, font, and color of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document content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58751" y="5021401"/>
            <a:ext cx="1689099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S</a:t>
            </a:r>
            <a:r>
              <a:rPr lang="en-US" altLang="zh-CN" sz="24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ignatures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8751" y="5518818"/>
            <a:ext cx="4041359" cy="157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A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dd drawn, scanned, or written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si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gnatures to PDF documents or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d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igitally sign the documents for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i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n</a:t>
            </a:r>
            <a:r>
              <a:rPr lang="en-US" altLang="zh-CN" sz="1950" dirty="0" b="0" i="0" smtClean="0">
                <a:solidFill>
                  <a:srgbClr val="555555"/>
                </a:solidFill>
                <a:latin typeface="HelveticaNeue" pitchFamily="18" charset="0"/>
                <a:cs typeface="HelveticaNeue" pitchFamily="18" charset="0"/>
              </a:rPr>
              <a:t>tegrity and authenticity protection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3000" y="1973401"/>
            <a:ext cx="3362757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sz="24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Advanced Ca</a:t>
            </a:r>
            <a:r>
              <a:rPr lang="en-US" altLang="zh-CN" sz="24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p</a:t>
            </a:r>
            <a:r>
              <a:rPr lang="en-US" altLang="zh-CN" sz="24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abilities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3000" y="1221029"/>
            <a:ext cx="5594350" cy="520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CN" sz="4200" dirty="0" b="1" i="0" smtClean="0">
                <a:solidFill>
                  <a:srgbClr val="000000"/>
                </a:solidFill>
                <a:latin typeface="HelveticaNeue-Bold" pitchFamily="18" charset="0"/>
                <a:cs typeface="HelveticaNeue-Bold" pitchFamily="18" charset="0"/>
              </a:rPr>
              <a:t>ComPDFKit </a:t>
            </a:r>
            <a:r>
              <a:rPr lang="en-US" altLang="zh-CN" sz="4200" dirty="0" b="1" i="0" smtClean="0">
                <a:solidFill>
                  <a:srgbClr val="1460F3"/>
                </a:solidFill>
                <a:latin typeface="HelveticaNeue-Bold" pitchFamily="18" charset="0"/>
                <a:cs typeface="HelveticaNeue-Bold" pitchFamily="18" charset="0"/>
              </a:rPr>
              <a:t>PDF SDK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Flyingbee PDF Converter for Windows</Manager>
  <Company>Powered by Flyingbee Software, https://www.flyingbee.com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Flyingbee PDF to PowerPoint Converter for Windows</cp:lastModifiedBy>
  <cp:revision>3</cp:revision>
  <dcterms:created xsi:type="dcterms:W3CDTF">2024-10-14T03:48:20Z</dcterms:created>
  <dcterms:modified xsi:type="dcterms:W3CDTF">2024-10-14T03:48:20Z</dcterms:modified>
</cp:coreProperties>
</file>